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1" r:id="rId3"/>
    <p:sldId id="260" r:id="rId4"/>
    <p:sldId id="266" r:id="rId5"/>
    <p:sldId id="259" r:id="rId6"/>
    <p:sldId id="267" r:id="rId7"/>
    <p:sldId id="262" r:id="rId8"/>
    <p:sldId id="263" r:id="rId9"/>
    <p:sldId id="264" r:id="rId10"/>
    <p:sldId id="265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E203BE-173C-49AF-9052-2098C8726F37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12721C-2B87-4982-AEB4-7BB9C8D2B9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72816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E203BE-173C-49AF-9052-2098C8726F37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12721C-2B87-4982-AEB4-7BB9C8D2B9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E203BE-173C-49AF-9052-2098C8726F37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12721C-2B87-4982-AEB4-7BB9C8D2B9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E203BE-173C-49AF-9052-2098C8726F37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12721C-2B87-4982-AEB4-7BB9C8D2B9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E203BE-173C-49AF-9052-2098C8726F37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12721C-2B87-4982-AEB4-7BB9C8D2B9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E203BE-173C-49AF-9052-2098C8726F37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12721C-2B87-4982-AEB4-7BB9C8D2B9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E203BE-173C-49AF-9052-2098C8726F37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12721C-2B87-4982-AEB4-7BB9C8D2B9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E203BE-173C-49AF-9052-2098C8726F37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12721C-2B87-4982-AEB4-7BB9C8D2B9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E203BE-173C-49AF-9052-2098C8726F37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12721C-2B87-4982-AEB4-7BB9C8D2B94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E203BE-173C-49AF-9052-2098C8726F37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12721C-2B87-4982-AEB4-7BB9C8D2B9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E203BE-173C-49AF-9052-2098C8726F37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12721C-2B87-4982-AEB4-7BB9C8D2B9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CE203BE-173C-49AF-9052-2098C8726F37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212721C-2B87-4982-AEB4-7BB9C8D2B94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Коммуникативное поведение детей с множественными нарушениями и его интерпретация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4357694"/>
            <a:ext cx="6500858" cy="1214446"/>
          </a:xfrm>
        </p:spPr>
        <p:txBody>
          <a:bodyPr>
            <a:normAutofit/>
          </a:bodyPr>
          <a:lstStyle/>
          <a:p>
            <a:r>
              <a:rPr lang="ru-RU" dirty="0" smtClean="0"/>
              <a:t>Топоркова Е. Н., учитель-дефектолог центра «Наш Дом»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823840" cy="1051560"/>
          </a:xfrm>
        </p:spPr>
        <p:txBody>
          <a:bodyPr/>
          <a:lstStyle/>
          <a:p>
            <a:r>
              <a:rPr lang="ru-RU" dirty="0" smtClean="0"/>
              <a:t>Коммуникация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8183880" cy="4187952"/>
          </a:xfrm>
        </p:spPr>
        <p:txBody>
          <a:bodyPr/>
          <a:lstStyle/>
          <a:p>
            <a:r>
              <a:rPr lang="ru-RU" dirty="0" smtClean="0"/>
              <a:t>Коммуникация – это информационная сторона общения людей друг с другом, в процессе которого они обмениваются своими представлениями, идеями, чувствами, настроениями и эмоциями. </a:t>
            </a:r>
          </a:p>
          <a:p>
            <a:r>
              <a:rPr lang="ru-RU" dirty="0" smtClean="0"/>
              <a:t>Распознавать цели коммуникативного поведения ребенка – одна из важных проблем взрослых.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8183880" cy="9361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Трудности состоят в том, что: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4752528" cy="4764016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ru-RU" sz="3200" dirty="0" smtClean="0"/>
              <a:t>ребенок не может выразить себя традиционными путями;</a:t>
            </a:r>
          </a:p>
          <a:p>
            <a:pPr lvl="1"/>
            <a:r>
              <a:rPr lang="ru-RU" sz="3200" dirty="0" smtClean="0"/>
              <a:t>общается нетрадиционно: изменение выражения лица, </a:t>
            </a:r>
            <a:endParaRPr lang="en-US" sz="3200" dirty="0" smtClean="0"/>
          </a:p>
          <a:p>
            <a:pPr lvl="1"/>
            <a:r>
              <a:rPr lang="ru-RU" sz="3200" dirty="0" smtClean="0"/>
              <a:t>движения тела </a:t>
            </a:r>
            <a:r>
              <a:rPr lang="ru-RU" sz="3200" dirty="0" err="1" smtClean="0"/>
              <a:t>самоагрессивные</a:t>
            </a:r>
            <a:endParaRPr lang="ru-RU" dirty="0"/>
          </a:p>
        </p:txBody>
      </p:sp>
      <p:pic>
        <p:nvPicPr>
          <p:cNvPr id="1026" name="Picture 2" descr="G:\фото поведение\DSC033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72800" y="-8229600"/>
            <a:ext cx="3600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фото поведение\DSC033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72800" y="-822960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фото поведение\DSC033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72816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8183880" cy="9361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Трудности состоят в том, что: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4464496" cy="4764016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ru-RU" sz="3200" dirty="0" err="1" smtClean="0"/>
              <a:t>самоагрессивные</a:t>
            </a:r>
            <a:endParaRPr lang="en-US" sz="3200" dirty="0" smtClean="0"/>
          </a:p>
          <a:p>
            <a:pPr marL="347472" lvl="1" indent="0">
              <a:buNone/>
            </a:pPr>
            <a:r>
              <a:rPr lang="ru-RU" sz="3200" dirty="0" smtClean="0"/>
              <a:t> действия</a:t>
            </a:r>
            <a:r>
              <a:rPr lang="ru-RU" sz="3200" dirty="0"/>
              <a:t>:</a:t>
            </a:r>
            <a:r>
              <a:rPr lang="ru-RU" sz="3200" dirty="0" smtClean="0"/>
              <a:t> </a:t>
            </a:r>
            <a:r>
              <a:rPr lang="ru-RU" sz="3200" dirty="0"/>
              <a:t>смех, </a:t>
            </a:r>
            <a:r>
              <a:rPr lang="ru-RU" sz="3200" dirty="0" smtClean="0"/>
              <a:t>   плач </a:t>
            </a:r>
            <a:r>
              <a:rPr lang="ru-RU" sz="3200" dirty="0"/>
              <a:t>и др.</a:t>
            </a:r>
          </a:p>
          <a:p>
            <a:pPr lvl="1"/>
            <a:r>
              <a:rPr lang="ru-RU" sz="3200" dirty="0"/>
              <a:t>некоторые виды поведения традиционно считаются недопустимыми и требуют устранения.</a:t>
            </a:r>
          </a:p>
          <a:p>
            <a:pPr lvl="1"/>
            <a:endParaRPr lang="ru-RU" dirty="0"/>
          </a:p>
        </p:txBody>
      </p:sp>
      <p:pic>
        <p:nvPicPr>
          <p:cNvPr id="1026" name="Picture 2" descr="G:\фото поведение\DSC033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72800" y="-8229600"/>
            <a:ext cx="3600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фото поведение\DSC033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72800" y="-822960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:\фото поведение\DSC033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995" y="1538790"/>
            <a:ext cx="4152461" cy="311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030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183880" cy="792088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Родителям важно уметь: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268760"/>
            <a:ext cx="7992888" cy="4692008"/>
          </a:xfrm>
        </p:spPr>
        <p:txBody>
          <a:bodyPr>
            <a:normAutofit lnSpcReduction="10000"/>
          </a:bodyPr>
          <a:lstStyle/>
          <a:p>
            <a:pPr lvl="1"/>
            <a:r>
              <a:rPr lang="ru-RU" sz="2100" dirty="0" smtClean="0"/>
              <a:t>распознавать </a:t>
            </a:r>
            <a:r>
              <a:rPr lang="ru-RU" sz="2100" dirty="0"/>
              <a:t>коммуникативное поведение ребенка;</a:t>
            </a:r>
          </a:p>
          <a:p>
            <a:pPr lvl="1"/>
            <a:r>
              <a:rPr lang="ru-RU" sz="2100" dirty="0"/>
              <a:t>сразу дать ответ в любой форме, доступной ребенку в данный момент;</a:t>
            </a:r>
          </a:p>
          <a:p>
            <a:pPr lvl="1"/>
            <a:r>
              <a:rPr lang="ru-RU" sz="2100" dirty="0"/>
              <a:t>чем быстрее и точнее будет ответ – тем успешнее будет общение с ребенком;</a:t>
            </a:r>
          </a:p>
          <a:p>
            <a:pPr lvl="1"/>
            <a:r>
              <a:rPr lang="ru-RU" sz="2100" dirty="0"/>
              <a:t>подкреплять любую попытку ребенка к общению;</a:t>
            </a:r>
          </a:p>
          <a:p>
            <a:pPr lvl="1"/>
            <a:r>
              <a:rPr lang="ru-RU" sz="2100" dirty="0"/>
              <a:t>обращать внимание на стереотипное поведение и его коммуникативное содержание;</a:t>
            </a:r>
          </a:p>
          <a:p>
            <a:pPr lvl="1"/>
            <a:r>
              <a:rPr lang="ru-RU" sz="2100" dirty="0"/>
              <a:t>реакция педагога является положительной, даже если он говорит «нет»;</a:t>
            </a:r>
          </a:p>
          <a:p>
            <a:pPr lvl="1"/>
            <a:r>
              <a:rPr lang="ru-RU" sz="2100" dirty="0"/>
              <a:t>создавать специальные и использовать естественные ситуации для общения;</a:t>
            </a:r>
          </a:p>
          <a:p>
            <a:pPr lvl="1"/>
            <a:r>
              <a:rPr lang="ru-RU" sz="2100" dirty="0"/>
              <a:t>выбрать сенсорный канал «окно взаимодействия».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фото поведение\DSC034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14606"/>
            <a:ext cx="4536504" cy="340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фото поведение\DSC034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36912"/>
            <a:ext cx="441649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554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49554" cy="1008112"/>
          </a:xfrm>
        </p:spPr>
        <p:txBody>
          <a:bodyPr>
            <a:noAutofit/>
          </a:bodyPr>
          <a:lstStyle/>
          <a:p>
            <a:pPr lvl="0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2200" dirty="0" smtClean="0"/>
              <a:t>В повседневной жизни родителям и педагогам необходимо знать  проблемы детей с множественными нарушениями:</a:t>
            </a: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4032448" cy="446449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900" b="1" dirty="0" smtClean="0"/>
              <a:t>Дети </a:t>
            </a:r>
            <a:r>
              <a:rPr lang="ru-RU" sz="2900" b="1" dirty="0"/>
              <a:t>имеют ограничения:</a:t>
            </a:r>
          </a:p>
          <a:p>
            <a:r>
              <a:rPr lang="ru-RU" sz="2900" dirty="0" smtClean="0"/>
              <a:t>во взаимодействии;</a:t>
            </a:r>
          </a:p>
          <a:p>
            <a:r>
              <a:rPr lang="ru-RU" dirty="0" smtClean="0"/>
              <a:t>информации;</a:t>
            </a:r>
            <a:endParaRPr lang="ru-RU" sz="2000" dirty="0"/>
          </a:p>
          <a:p>
            <a:r>
              <a:rPr lang="ru-RU" dirty="0" smtClean="0"/>
              <a:t>внимании;</a:t>
            </a:r>
            <a:endParaRPr lang="ru-RU" sz="2000" dirty="0"/>
          </a:p>
          <a:p>
            <a:r>
              <a:rPr lang="ru-RU" dirty="0" smtClean="0"/>
              <a:t>с </a:t>
            </a:r>
            <a:r>
              <a:rPr lang="ru-RU" dirty="0"/>
              <a:t>трудом устанавливают связи между случаем, его результатом, </a:t>
            </a:r>
            <a:r>
              <a:rPr lang="ru-RU" dirty="0" smtClean="0"/>
              <a:t>причиной;</a:t>
            </a:r>
            <a:endParaRPr lang="ru-RU" sz="2000" dirty="0"/>
          </a:p>
          <a:p>
            <a:r>
              <a:rPr lang="ru-RU" dirty="0" smtClean="0"/>
              <a:t>больные </a:t>
            </a:r>
            <a:r>
              <a:rPr lang="ru-RU" dirty="0"/>
              <a:t>и ослабленные дети менее способны к взаимодействию с окружающим миром (пассивны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дети </a:t>
            </a:r>
            <a:r>
              <a:rPr lang="ru-RU" dirty="0"/>
              <a:t>с физическими недостатками (ДЦП и др.) ограничены в способности исследовать мир и общаться посредством движений, знаков, жестов.</a:t>
            </a:r>
          </a:p>
          <a:p>
            <a:pPr lvl="1"/>
            <a:endParaRPr lang="ru-RU" sz="2000" dirty="0"/>
          </a:p>
          <a:p>
            <a:endParaRPr lang="ru-RU" dirty="0"/>
          </a:p>
        </p:txBody>
      </p:sp>
      <p:pic>
        <p:nvPicPr>
          <p:cNvPr id="3074" name="Picture 2" descr="F:\Битцевский лес\IMAG06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6992"/>
            <a:ext cx="4087549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Формы несимволической коммуникации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Непреднамеренная </a:t>
            </a:r>
            <a:r>
              <a:rPr lang="ru-RU" dirty="0"/>
              <a:t>коммуникация – </a:t>
            </a:r>
            <a:r>
              <a:rPr lang="ru-RU" dirty="0" err="1"/>
              <a:t>коммуникация</a:t>
            </a:r>
            <a:r>
              <a:rPr lang="ru-RU" dirty="0"/>
              <a:t> без осознания того, каким образом другие люди будут реагировать на данное поведение. </a:t>
            </a:r>
          </a:p>
          <a:p>
            <a:r>
              <a:rPr lang="ru-RU" dirty="0"/>
              <a:t> Преднамеренная коммуникация – </a:t>
            </a:r>
            <a:r>
              <a:rPr lang="ru-RU" dirty="0" err="1"/>
              <a:t>коммуникация</a:t>
            </a:r>
            <a:r>
              <a:rPr lang="ru-RU" dirty="0"/>
              <a:t> с осознанием и ожиданием определенного ответа, поведения и реакции других людей.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183880" cy="1051560"/>
          </a:xfrm>
        </p:spPr>
        <p:txBody>
          <a:bodyPr/>
          <a:lstStyle/>
          <a:p>
            <a:r>
              <a:rPr lang="ru-RU" dirty="0" smtClean="0"/>
              <a:t>Трудности с питанием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268760"/>
            <a:ext cx="7776864" cy="4392488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ru-RU" sz="8800" dirty="0" smtClean="0"/>
              <a:t>Ребенок </a:t>
            </a:r>
            <a:r>
              <a:rPr lang="ru-RU" sz="8800" dirty="0"/>
              <a:t>может иметь серьезные медицинские проблемы, которые приводят к задержкам в социальном, эмоциональном и когнитивном развитии.</a:t>
            </a:r>
          </a:p>
          <a:p>
            <a:r>
              <a:rPr lang="ru-RU" sz="8800" dirty="0"/>
              <a:t>Часто дети имеют трудности с питанием:</a:t>
            </a:r>
          </a:p>
          <a:p>
            <a:pPr lvl="1"/>
            <a:r>
              <a:rPr lang="ru-RU" sz="8800" dirty="0"/>
              <a:t>ест только из бутылочки;</a:t>
            </a:r>
          </a:p>
          <a:p>
            <a:pPr lvl="1"/>
            <a:r>
              <a:rPr lang="ru-RU" sz="8800" dirty="0"/>
              <a:t>ест только измельченную пищу;</a:t>
            </a:r>
          </a:p>
          <a:p>
            <a:pPr lvl="1"/>
            <a:r>
              <a:rPr lang="ru-RU" sz="8800" dirty="0"/>
              <a:t>репертуар еды очень ограниченный: отказывается от мяса, рыбы или овощей;</a:t>
            </a:r>
          </a:p>
          <a:p>
            <a:pPr lvl="1"/>
            <a:r>
              <a:rPr lang="ru-RU" sz="8800" dirty="0"/>
              <a:t>во время приема пищи не использует губы, не жует, а заглатывает пищу;</a:t>
            </a:r>
          </a:p>
          <a:p>
            <a:pPr lvl="1"/>
            <a:r>
              <a:rPr lang="ru-RU" sz="8800" dirty="0"/>
              <a:t>ест только сухую еду (хлопья, палочки, хлеб) или сильно пережаренную пищу;</a:t>
            </a:r>
          </a:p>
          <a:p>
            <a:pPr lvl="1"/>
            <a:r>
              <a:rPr lang="ru-RU" sz="8800" dirty="0"/>
              <a:t>отказывается пользоваться ложкой, ест руками;</a:t>
            </a:r>
          </a:p>
          <a:p>
            <a:pPr lvl="1"/>
            <a:r>
              <a:rPr lang="ru-RU" sz="8800" dirty="0"/>
              <a:t>плачет во время и после еды.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/>
              <a:t>Ф</a:t>
            </a:r>
            <a:r>
              <a:rPr lang="ru-RU" dirty="0" smtClean="0"/>
              <a:t>ормирование коммуникативных навыков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183880" cy="418795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b="1" dirty="0"/>
              <a:t>Для организации работы </a:t>
            </a:r>
            <a:r>
              <a:rPr lang="ru-RU" b="1" dirty="0" smtClean="0"/>
              <a:t>с детьми с множественными нарушениями важно</a:t>
            </a:r>
            <a:r>
              <a:rPr lang="ru-RU" b="1" dirty="0"/>
              <a:t>:</a:t>
            </a:r>
          </a:p>
          <a:p>
            <a:pPr lvl="1"/>
            <a:r>
              <a:rPr lang="ru-RU" dirty="0"/>
              <a:t>наблюдать за ребенком;</a:t>
            </a:r>
            <a:endParaRPr lang="ru-RU" sz="2000" dirty="0"/>
          </a:p>
          <a:p>
            <a:pPr lvl="1"/>
            <a:r>
              <a:rPr lang="ru-RU" dirty="0"/>
              <a:t>учитывать время пребывания в новой обстановке (дать время на адаптацию);</a:t>
            </a:r>
            <a:endParaRPr lang="ru-RU" sz="2000" dirty="0"/>
          </a:p>
          <a:p>
            <a:pPr lvl="1"/>
            <a:r>
              <a:rPr lang="ru-RU" dirty="0"/>
              <a:t>развивать чувственный опыт ребенка;</a:t>
            </a:r>
            <a:endParaRPr lang="ru-RU" sz="2000" dirty="0"/>
          </a:p>
          <a:p>
            <a:pPr lvl="1"/>
            <a:r>
              <a:rPr lang="ru-RU" dirty="0"/>
              <a:t>создавать специальные ситуации для общения;</a:t>
            </a:r>
            <a:endParaRPr lang="ru-RU" sz="2000" dirty="0"/>
          </a:p>
          <a:p>
            <a:pPr lvl="1"/>
            <a:r>
              <a:rPr lang="ru-RU" dirty="0"/>
              <a:t>выявлять его интересы и предпочтения;</a:t>
            </a:r>
            <a:endParaRPr lang="ru-RU" sz="2000" dirty="0"/>
          </a:p>
          <a:p>
            <a:pPr lvl="1"/>
            <a:r>
              <a:rPr lang="ru-RU" dirty="0"/>
              <a:t>терпеливо ждать ответной реакции ребенка.</a:t>
            </a:r>
            <a:endParaRPr lang="ru-RU" sz="2000" dirty="0"/>
          </a:p>
          <a:p>
            <a:r>
              <a:rPr lang="ru-RU" b="1" dirty="0"/>
              <a:t>Ребенок всегда должен чувствовать: «Меня понимают. Меня любят».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183880" cy="1051560"/>
          </a:xfrm>
        </p:spPr>
        <p:txBody>
          <a:bodyPr/>
          <a:lstStyle/>
          <a:p>
            <a:pPr algn="ctr"/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7951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45</TotalTime>
  <Words>425</Words>
  <Application>Microsoft Office PowerPoint</Application>
  <PresentationFormat>Экран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Коммуникативное поведение детей с множественными нарушениями и его интерпретация</vt:lpstr>
      <vt:lpstr>Коммуникация</vt:lpstr>
      <vt:lpstr> Трудности состоят в том, что: </vt:lpstr>
      <vt:lpstr> Трудности состоят в том, что: </vt:lpstr>
      <vt:lpstr>Родителям важно уметь: </vt:lpstr>
      <vt:lpstr>Презентация PowerPoint</vt:lpstr>
      <vt:lpstr>  В повседневной жизни родителям и педагогам необходимо знать  проблемы детей с множественными нарушениями:</vt:lpstr>
      <vt:lpstr>Формы несимволической коммуникации</vt:lpstr>
      <vt:lpstr>Трудности с питанием</vt:lpstr>
      <vt:lpstr>Формирование коммуникативных навыков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Коммуникативное поведение детей с множественными нарушениями и его интерпретация</dc:title>
  <dc:creator>Александр</dc:creator>
  <cp:lastModifiedBy>vleontieva</cp:lastModifiedBy>
  <cp:revision>18</cp:revision>
  <dcterms:created xsi:type="dcterms:W3CDTF">2014-04-07T15:40:02Z</dcterms:created>
  <dcterms:modified xsi:type="dcterms:W3CDTF">2014-04-08T11:50:22Z</dcterms:modified>
</cp:coreProperties>
</file>