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81" r:id="rId5"/>
    <p:sldId id="280" r:id="rId6"/>
    <p:sldId id="279" r:id="rId7"/>
    <p:sldId id="282" r:id="rId8"/>
    <p:sldId id="283" r:id="rId9"/>
    <p:sldId id="259" r:id="rId10"/>
    <p:sldId id="284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70" r:id="rId21"/>
    <p:sldId id="271" r:id="rId22"/>
    <p:sldId id="272" r:id="rId23"/>
    <p:sldId id="285" r:id="rId24"/>
    <p:sldId id="274" r:id="rId25"/>
    <p:sldId id="275" r:id="rId26"/>
    <p:sldId id="276" r:id="rId27"/>
    <p:sldId id="286" r:id="rId28"/>
    <p:sldId id="277" r:id="rId29"/>
    <p:sldId id="27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751D835-081A-4C69-A11F-EE6151F86B63}" type="datetimeFigureOut">
              <a:rPr lang="ru-RU" smtClean="0"/>
              <a:t>02.04.2014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C049447-91DD-401E-972C-D00B5AE0063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7175351" cy="2448272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ru-RU" dirty="0" smtClean="0"/>
              <a:t>Работа с семьей ребенка-инвалида с проблемным поведением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149080"/>
            <a:ext cx="7848872" cy="1296144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Топоркова Елена Николаевна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Заслуженный учитель школ РФ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учитель-дефектолог ГБУ центр «Наш дом»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629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7200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Семья, как система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/>
          <a:lstStyle/>
          <a:p>
            <a:r>
              <a:rPr lang="ru-RU" dirty="0" smtClean="0"/>
              <a:t>Семья – это социальная система, ячейка общества.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Члены семьи поддерживают друг друга</a:t>
            </a:r>
          </a:p>
          <a:p>
            <a:r>
              <a:rPr lang="ru-RU" dirty="0" smtClean="0"/>
              <a:t>Психологически</a:t>
            </a:r>
          </a:p>
          <a:p>
            <a:r>
              <a:rPr lang="ru-RU" dirty="0" smtClean="0"/>
              <a:t>Социально</a:t>
            </a:r>
          </a:p>
          <a:p>
            <a:r>
              <a:rPr lang="ru-RU" dirty="0" smtClean="0"/>
              <a:t>экономически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441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029520" cy="5346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/>
              <a:t>Семьи различаются по составу:</a:t>
            </a:r>
          </a:p>
          <a:p>
            <a:r>
              <a:rPr lang="ru-RU" dirty="0" smtClean="0"/>
              <a:t>Расширенная семья, состоящая из нескольких поколений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1" name="Picture 3" descr="E:\Семьи\P12706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4216" y="1988840"/>
            <a:ext cx="5220072" cy="391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789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029520" cy="5346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/>
              <a:t>Семьи различаются по составу:</a:t>
            </a:r>
          </a:p>
          <a:p>
            <a:r>
              <a:rPr lang="ru-RU" dirty="0" err="1" smtClean="0"/>
              <a:t>Нуклеарная</a:t>
            </a:r>
            <a:r>
              <a:rPr lang="ru-RU" dirty="0" smtClean="0"/>
              <a:t>, состоящая из мужа, жены и детей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5362" name="Picture 2" descr="E:\Семьи\P127033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2023446"/>
            <a:ext cx="5138435" cy="385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550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5308099" cy="3114672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/>
              <a:t>Семьи различаются по составу</a:t>
            </a:r>
            <a:r>
              <a:rPr lang="ru-RU" b="1" i="1" dirty="0" smtClean="0"/>
              <a:t>: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Неполная</a:t>
            </a:r>
            <a:r>
              <a:rPr lang="ru-RU" dirty="0"/>
              <a:t>, состоящая из 1 родителя (опекуна) и детей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4995" y="1052810"/>
            <a:ext cx="2865437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E:\Семьи\DSC0287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5" y="3284984"/>
            <a:ext cx="4636007" cy="260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247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8183880" cy="280831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dirty="0"/>
              <a:t>Социально-психологическая характеристика семей, имеющих детей с множественными нарушениями развития и проблемным поведением</a:t>
            </a:r>
          </a:p>
        </p:txBody>
      </p:sp>
    </p:spTree>
    <p:extLst>
      <p:ext uri="{BB962C8B-B14F-4D97-AF65-F5344CB8AC3E}">
        <p14:creationId xmlns:p14="http://schemas.microsoft.com/office/powerpoint/2010/main" val="3657983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836712"/>
            <a:ext cx="7751832" cy="20162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 smtClean="0"/>
              <a:t>Обстоятельства, затрудняющие функционирование семьи: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Рождение ребенка с множественными нарушениями развития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 smtClean="0"/>
          </a:p>
        </p:txBody>
      </p:sp>
      <p:pic>
        <p:nvPicPr>
          <p:cNvPr id="4098" name="Picture 2" descr="F:\фото поведение\DSC034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972800" y="-8229600"/>
            <a:ext cx="36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фото поведение\DSC0340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2780928"/>
            <a:ext cx="4008446" cy="300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0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836712"/>
            <a:ext cx="7751832" cy="3024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/>
              <a:t>Обстоятельства, затрудняющие функционирование семьи: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Переживание в первоначальный период жизни</a:t>
            </a:r>
          </a:p>
        </p:txBody>
      </p:sp>
    </p:spTree>
    <p:extLst>
      <p:ext uri="{BB962C8B-B14F-4D97-AF65-F5344CB8AC3E}">
        <p14:creationId xmlns:p14="http://schemas.microsoft.com/office/powerpoint/2010/main" val="4294072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836712"/>
            <a:ext cx="7751832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/>
              <a:t>Обстоятельства, затрудняющие функционирование семьи: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Помощь специалистов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574032"/>
            <a:ext cx="4206875" cy="315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2411" y="2545556"/>
            <a:ext cx="4249737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6381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76048"/>
            <a:ext cx="4608512" cy="3168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/>
              <a:t>Обстоятельства, затрудняющие функционирование семьи: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Сложности в контакте с ребенком</a:t>
            </a:r>
            <a:endParaRPr lang="ru-RU" dirty="0"/>
          </a:p>
        </p:txBody>
      </p:sp>
      <p:pic>
        <p:nvPicPr>
          <p:cNvPr id="6146" name="Picture 2" descr="E:\Семьи\P1150593-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764704"/>
            <a:ext cx="3823367" cy="510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950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466600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/>
              <a:t>Важная функция семьи – социализация:</a:t>
            </a:r>
          </a:p>
          <a:p>
            <a:r>
              <a:rPr lang="ru-RU" dirty="0" smtClean="0"/>
              <a:t>Любовь к ребенку</a:t>
            </a:r>
          </a:p>
          <a:p>
            <a:r>
              <a:rPr lang="ru-RU" dirty="0" smtClean="0"/>
              <a:t>Социальная адаптация</a:t>
            </a:r>
          </a:p>
          <a:p>
            <a:r>
              <a:rPr lang="ru-RU" dirty="0" smtClean="0"/>
              <a:t>Интеграция в общество</a:t>
            </a:r>
          </a:p>
          <a:p>
            <a:endParaRPr lang="ru-RU" dirty="0"/>
          </a:p>
        </p:txBody>
      </p:sp>
      <p:pic>
        <p:nvPicPr>
          <p:cNvPr id="7170" name="Picture 2" descr="E:\Семьи\P127040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2880320"/>
            <a:ext cx="4283968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777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16832"/>
            <a:ext cx="5130570" cy="187220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3200" dirty="0" smtClean="0"/>
              <a:t>Проблемное поведение ребенка в домашних условиях. </a:t>
            </a:r>
            <a:br>
              <a:rPr lang="ru-RU" sz="3200" dirty="0" smtClean="0"/>
            </a:br>
            <a:r>
              <a:rPr lang="ru-RU" sz="3200" dirty="0" smtClean="0"/>
              <a:t>Мнения родителей</a:t>
            </a:r>
            <a:endParaRPr lang="ru-RU" sz="3200" dirty="0"/>
          </a:p>
        </p:txBody>
      </p:sp>
      <p:pic>
        <p:nvPicPr>
          <p:cNvPr id="8195" name="Picture 3" descr="E:\Фото проб.повед\DSC0280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0122" y="404664"/>
            <a:ext cx="307834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306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 smtClean="0"/>
              <a:t>Причины проблемного поведения ребенка в семье:</a:t>
            </a:r>
          </a:p>
          <a:p>
            <a:r>
              <a:rPr lang="ru-RU" dirty="0" smtClean="0"/>
              <a:t>Потребность ребенка в особых условиях жизни</a:t>
            </a:r>
          </a:p>
          <a:p>
            <a:r>
              <a:rPr lang="ru-RU" dirty="0" smtClean="0"/>
              <a:t>Деятельность родителей в первые годы жизни детей</a:t>
            </a:r>
          </a:p>
          <a:p>
            <a:r>
              <a:rPr lang="ru-RU" dirty="0" smtClean="0"/>
              <a:t>Проблемы ребенка раннего возраста (отсутствие речи, неумение самостоятельно передвигаться, неумение пользоваться туалетом, отсутствие навыков пользования ложкой, отсутствие предметной деятельности)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361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/>
              <a:t>Виды проблемного поведения в семье:</a:t>
            </a:r>
          </a:p>
          <a:p>
            <a:r>
              <a:rPr lang="ru-RU" dirty="0" smtClean="0"/>
              <a:t>Крик</a:t>
            </a:r>
          </a:p>
          <a:p>
            <a:r>
              <a:rPr lang="ru-RU" dirty="0" smtClean="0"/>
              <a:t>Отказ от совместной деятельности</a:t>
            </a:r>
          </a:p>
          <a:p>
            <a:r>
              <a:rPr lang="ru-RU" dirty="0" err="1" smtClean="0"/>
              <a:t>Самоагрессия</a:t>
            </a:r>
            <a:r>
              <a:rPr lang="ru-RU" dirty="0" smtClean="0"/>
              <a:t> (</a:t>
            </a:r>
            <a:r>
              <a:rPr lang="ru-RU" dirty="0" err="1" smtClean="0"/>
              <a:t>кусание</a:t>
            </a:r>
            <a:r>
              <a:rPr lang="ru-RU" dirty="0" smtClean="0"/>
              <a:t> рук, битье себя по голове)</a:t>
            </a:r>
          </a:p>
          <a:p>
            <a:r>
              <a:rPr lang="ru-RU" dirty="0" smtClean="0"/>
              <a:t>Бросание на пол</a:t>
            </a:r>
          </a:p>
          <a:p>
            <a:r>
              <a:rPr lang="ru-RU" dirty="0" smtClean="0"/>
              <a:t>Поедание предметов</a:t>
            </a:r>
          </a:p>
          <a:p>
            <a:r>
              <a:rPr lang="ru-RU" dirty="0" smtClean="0"/>
              <a:t>Агрессия по отношению к окружающим</a:t>
            </a:r>
          </a:p>
          <a:p>
            <a:r>
              <a:rPr lang="ru-RU" dirty="0" smtClean="0"/>
              <a:t>Уход в стереотипное поведение, </a:t>
            </a:r>
            <a:r>
              <a:rPr lang="ru-RU" dirty="0" err="1" smtClean="0"/>
              <a:t>самостимуляция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501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06489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Социальные связи и отношения членов семьи, имеющих особенного ребенка</a:t>
            </a:r>
            <a:endParaRPr lang="ru-RU" dirty="0"/>
          </a:p>
        </p:txBody>
      </p:sp>
      <p:pic>
        <p:nvPicPr>
          <p:cNvPr id="9219" name="Picture 3" descr="E:\Семьи\S202005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4288" y="1971288"/>
            <a:ext cx="5400000" cy="40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884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/>
              <a:t>Стратегии поведения семьи</a:t>
            </a:r>
          </a:p>
          <a:p>
            <a:endParaRPr lang="ru-RU" dirty="0" smtClean="0"/>
          </a:p>
          <a:p>
            <a:r>
              <a:rPr lang="ru-RU" dirty="0" smtClean="0"/>
              <a:t>Использование разных жизненных философий</a:t>
            </a:r>
          </a:p>
          <a:p>
            <a:r>
              <a:rPr lang="ru-RU" dirty="0" smtClean="0"/>
              <a:t>Оформление отказа от ребенка, помещение его в детский дом или другое стационарное учреждение</a:t>
            </a:r>
          </a:p>
          <a:p>
            <a:r>
              <a:rPr lang="ru-RU" dirty="0" smtClean="0"/>
              <a:t>Развитие и воспитание ребенка в семье при соблюдении особых условий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577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028" y="404664"/>
            <a:ext cx="8183880" cy="1656184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/>
              <a:t>Родители как полноправные участники взаимодействия и сотрудничества с педагогами</a:t>
            </a:r>
            <a:endParaRPr lang="ru-RU" sz="30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2132856"/>
            <a:ext cx="4922734" cy="368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845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789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 smtClean="0"/>
              <a:t>Качества, необходимые родителям, воспитывающим детей-инвалидов</a:t>
            </a:r>
          </a:p>
          <a:p>
            <a:r>
              <a:rPr lang="ru-RU" dirty="0" smtClean="0"/>
              <a:t>Внутреннее спокойствие, чтобы не заражать детей своей тревогой</a:t>
            </a:r>
          </a:p>
          <a:p>
            <a:r>
              <a:rPr lang="ru-RU" dirty="0" smtClean="0"/>
              <a:t>Строить свои отношения с ребенком на успешности, веря в его силы и возможности</a:t>
            </a:r>
          </a:p>
          <a:p>
            <a:r>
              <a:rPr lang="ru-RU" dirty="0" smtClean="0"/>
              <a:t>Родителям нужно помнить, что ребенок не может вырасти без атмосферы похвалы</a:t>
            </a:r>
          </a:p>
          <a:p>
            <a:r>
              <a:rPr lang="ru-RU" dirty="0" smtClean="0"/>
              <a:t>Развивать самостоятельность ребенка, сокращая постепенно свою помощь до минимума</a:t>
            </a:r>
          </a:p>
          <a:p>
            <a:r>
              <a:rPr lang="ru-RU" dirty="0" smtClean="0"/>
              <a:t>Иметь веру в ребенка и позитивный настрой, если результаты помощи не сразу будут заметны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9784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4181638" cy="53106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 smtClean="0"/>
              <a:t>Как анализировать проблемное поведение детей дома. Подготовка необходимой документации</a:t>
            </a:r>
          </a:p>
          <a:p>
            <a:r>
              <a:rPr lang="ru-RU" dirty="0" smtClean="0"/>
              <a:t>Сбор анамнеза</a:t>
            </a:r>
          </a:p>
          <a:p>
            <a:r>
              <a:rPr lang="ru-RU" dirty="0" smtClean="0"/>
              <a:t>Партнерство с родителями или родственниками (доверительные отношения, разработка приемов и навыков в работе с ребенком)</a:t>
            </a:r>
            <a:endParaRPr lang="ru-RU" dirty="0"/>
          </a:p>
        </p:txBody>
      </p:sp>
      <p:pic>
        <p:nvPicPr>
          <p:cNvPr id="11267" name="Picture 3" descr="E:\Семьи\IMG_335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4558" y="476672"/>
            <a:ext cx="405032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068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183880" cy="1800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/>
              <a:t>Осуществление функционального анализа проблемного поведения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932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308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 smtClean="0"/>
              <a:t>Важно в дневнике наблюдений отражать следующее:</a:t>
            </a:r>
          </a:p>
          <a:p>
            <a:r>
              <a:rPr lang="ru-RU" dirty="0" smtClean="0"/>
              <a:t>Ситуация до возникновения проблемного поведения</a:t>
            </a:r>
          </a:p>
          <a:p>
            <a:r>
              <a:rPr lang="ru-RU" dirty="0" smtClean="0"/>
              <a:t>Время протекания проблемного поведения</a:t>
            </a:r>
          </a:p>
          <a:p>
            <a:r>
              <a:rPr lang="ru-RU" dirty="0" smtClean="0"/>
              <a:t>Описывается само поведение и что следовало за поведением (как удалось изменить, остановить данное поведение)</a:t>
            </a:r>
          </a:p>
          <a:p>
            <a:r>
              <a:rPr lang="ru-RU" dirty="0" smtClean="0"/>
              <a:t>Регистрировать примерную продолжительность каждого события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473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/>
              <a:t>Предлагается следующая форма регистрации событий при анализе поведения:</a:t>
            </a:r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162476"/>
              </p:ext>
            </p:extLst>
          </p:nvPr>
        </p:nvGraphicFramePr>
        <p:xfrm>
          <a:off x="467544" y="2132856"/>
          <a:ext cx="8208914" cy="1509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080120"/>
                <a:gridCol w="1512168"/>
                <a:gridCol w="1368152"/>
                <a:gridCol w="1656184"/>
                <a:gridCol w="1512170"/>
              </a:tblGrid>
              <a:tr h="4428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время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ситуация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Что предшествовало поведению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поведение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Что следовало за поведением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Другая информация</a:t>
                      </a:r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0812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E:\Фото проб.повед\DSC028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548680"/>
            <a:ext cx="3037499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E:\На даче\DSC0277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549280"/>
            <a:ext cx="3037501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404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818388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Осуществление анализа проблемного поведения в семье с помощью видео материалов</a:t>
            </a:r>
            <a:endParaRPr lang="ru-RU" dirty="0"/>
          </a:p>
        </p:txBody>
      </p:sp>
      <p:pic>
        <p:nvPicPr>
          <p:cNvPr id="13316" name="Picture 4" descr="E:\Фото проб.повед\IMG_163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1916832"/>
            <a:ext cx="5400000" cy="40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583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i="1" dirty="0" smtClean="0"/>
              <a:t>При анализе видео материалов необходимо учитывать следующие моменты:</a:t>
            </a:r>
          </a:p>
          <a:p>
            <a:r>
              <a:rPr lang="ru-RU" dirty="0" smtClean="0"/>
              <a:t>Соответствует ли предлагаемая деятельность уровню ребенка, не завышены ли требования, предъявляемые ребенку</a:t>
            </a:r>
          </a:p>
          <a:p>
            <a:r>
              <a:rPr lang="ru-RU" dirty="0" smtClean="0"/>
              <a:t>Доступны и понятны ли объяснения взрослого для ребенка, используются ли доступные средства общения</a:t>
            </a:r>
          </a:p>
          <a:p>
            <a:r>
              <a:rPr lang="ru-RU" dirty="0" smtClean="0"/>
              <a:t>Как оформлено пространство для деятельности, нет ли объектов, отвлекающих внимание ребенка</a:t>
            </a:r>
          </a:p>
          <a:p>
            <a:r>
              <a:rPr lang="ru-RU" dirty="0" smtClean="0"/>
              <a:t>Используется ли поощрение для поддержки позитивного поведения</a:t>
            </a:r>
          </a:p>
          <a:p>
            <a:r>
              <a:rPr lang="ru-RU" dirty="0" smtClean="0"/>
              <a:t>Достаточна ли помощь, которая оказывается ребенку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529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868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 smtClean="0"/>
              <a:t>Средства общения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Устная речь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Жесты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Мимика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Движения тела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Календари (предметные, картинные, барельефные, с использованием письменных табличек)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717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982" y="3284984"/>
            <a:ext cx="3962018" cy="255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476672"/>
            <a:ext cx="3672408" cy="537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630" y="630560"/>
            <a:ext cx="404177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7188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 smtClean="0"/>
              <a:t>В заключении </a:t>
            </a:r>
            <a:r>
              <a:rPr lang="ru-RU" dirty="0" smtClean="0"/>
              <a:t>необходимо отметить, что</a:t>
            </a:r>
          </a:p>
          <a:p>
            <a:r>
              <a:rPr lang="ru-RU" dirty="0" smtClean="0"/>
              <a:t>Правильное воспитание ребенка с отклонением в развитии, преодоление его проблемного поведения и других проявлений его нарушенного развития, улучшение его качества жизни </a:t>
            </a:r>
            <a:r>
              <a:rPr lang="ru-RU" b="1" dirty="0" smtClean="0"/>
              <a:t>ВОЗМОЖНО!</a:t>
            </a:r>
          </a:p>
          <a:p>
            <a:pPr marL="0" indent="0">
              <a:buNone/>
            </a:pPr>
            <a:endParaRPr lang="ru-RU" b="1" dirty="0" smtClean="0"/>
          </a:p>
          <a:p>
            <a:r>
              <a:rPr lang="ru-RU" dirty="0" smtClean="0"/>
              <a:t>Родители и педагоги, работающие с ребенком, </a:t>
            </a:r>
            <a:r>
              <a:rPr lang="ru-RU" b="1" dirty="0" smtClean="0"/>
              <a:t>ДОЛЖНЫ СТАТЬ ЕДИНОЙ КОМАНДОЙ, </a:t>
            </a:r>
            <a:r>
              <a:rPr lang="ru-RU" dirty="0" smtClean="0"/>
              <a:t>все члены которой имеют равные права, правильно понимают его проблемы.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01078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183880" cy="158417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5269176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186</TotalTime>
  <Words>608</Words>
  <Application>Microsoft Office PowerPoint</Application>
  <PresentationFormat>Экран (4:3)</PresentationFormat>
  <Paragraphs>93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Аспект</vt:lpstr>
      <vt:lpstr>Работа с семьей ребенка-инвалида с проблемным поведением</vt:lpstr>
      <vt:lpstr>Семья, как система</vt:lpstr>
      <vt:lpstr>Презентация PowerPoint</vt:lpstr>
      <vt:lpstr>Презентация PowerPoint</vt:lpstr>
      <vt:lpstr>Презентация PowerPoint</vt:lpstr>
      <vt:lpstr>Социально-психологическая характеристика семей, имеющих детей с множественными нарушениями развития и проблемным поведением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Проблемное поведение ребенка в домашних условиях.  Мнения родителей</vt:lpstr>
      <vt:lpstr>Презентация PowerPoint</vt:lpstr>
      <vt:lpstr>Презентация PowerPoint</vt:lpstr>
      <vt:lpstr>Социальные связи и отношения членов семьи, имеющих особенного ребенка</vt:lpstr>
      <vt:lpstr>Презентация PowerPoint</vt:lpstr>
      <vt:lpstr>Родители как полноправные участники взаимодействия и сотрудничества с педагогами</vt:lpstr>
      <vt:lpstr>Презентация PowerPoint</vt:lpstr>
      <vt:lpstr>Презентация PowerPoint</vt:lpstr>
      <vt:lpstr>Осуществление функционального анализа проблемного поведения</vt:lpstr>
      <vt:lpstr>Презентация PowerPoint</vt:lpstr>
      <vt:lpstr>Презентация PowerPoint</vt:lpstr>
      <vt:lpstr>Презентация PowerPoint</vt:lpstr>
      <vt:lpstr>Осуществление анализа проблемного поведения в семье с помощью видео материалов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семьей ребенка-инвалида с проблемным поведением</dc:title>
  <dc:creator>DetskiDom</dc:creator>
  <cp:lastModifiedBy>Николай Пономарев</cp:lastModifiedBy>
  <cp:revision>78</cp:revision>
  <dcterms:created xsi:type="dcterms:W3CDTF">2014-03-27T09:40:38Z</dcterms:created>
  <dcterms:modified xsi:type="dcterms:W3CDTF">2014-04-02T07:10:12Z</dcterms:modified>
</cp:coreProperties>
</file>