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8" r:id="rId3"/>
    <p:sldId id="275" r:id="rId4"/>
    <p:sldId id="274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DC6F1-933A-BB43-A30B-DE6560927829}" type="datetimeFigureOut">
              <a:rPr lang="en-US" smtClean="0"/>
              <a:t>3/13/14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55DBB-88AE-9F4E-8E9F-A14569B18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3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518F5-BCC8-7046-866A-F28AE633478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Многочисленные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исследования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Широко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применяется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стандартная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практика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трудно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найти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хоспис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котором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нет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музыкального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терапевта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т.ч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выезде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Эффективна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только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систематическая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терапия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сессия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55DE-54FA-4F4A-8EAB-B11298DE95F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55DE-54FA-4F4A-8EAB-B11298DE95F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3/13/14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Музыкальная терапия </a:t>
            </a:r>
            <a:br>
              <a:rPr lang="ru-RU" dirty="0" smtClean="0"/>
            </a:br>
            <a:r>
              <a:rPr lang="ru-RU" dirty="0" smtClean="0"/>
              <a:t>в педиатрической паллиативной помощи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 algn="l"/>
            <a:r>
              <a:rPr lang="ru-RU" sz="2800" dirty="0" smtClean="0">
                <a:solidFill>
                  <a:schemeClr val="accent2"/>
                </a:solidFill>
              </a:rPr>
              <a:t>Алиса </a:t>
            </a:r>
            <a:r>
              <a:rPr lang="ru-RU" sz="2800" dirty="0" err="1" smtClean="0">
                <a:solidFill>
                  <a:schemeClr val="accent2"/>
                </a:solidFill>
              </a:rPr>
              <a:t>Апрелева</a:t>
            </a:r>
            <a:r>
              <a:rPr lang="ru-RU" sz="2800" dirty="0" smtClean="0">
                <a:solidFill>
                  <a:schemeClr val="accent2"/>
                </a:solidFill>
              </a:rPr>
              <a:t>, </a:t>
            </a:r>
            <a:r>
              <a:rPr lang="ru-RU" sz="2800" i="1" dirty="0" smtClean="0">
                <a:solidFill>
                  <a:schemeClr val="accent2"/>
                </a:solidFill>
              </a:rPr>
              <a:t>музыкальный терапевт</a:t>
            </a:r>
            <a:endParaRPr lang="ru-RU" sz="2800" dirty="0">
              <a:solidFill>
                <a:schemeClr val="accent2"/>
              </a:solidFill>
            </a:endParaRPr>
          </a:p>
          <a:p>
            <a:pPr algn="l"/>
            <a:r>
              <a:rPr lang="ru-RU" sz="2800" dirty="0" smtClean="0">
                <a:solidFill>
                  <a:schemeClr val="accent2"/>
                </a:solidFill>
              </a:rPr>
              <a:t>Марина Бялик, </a:t>
            </a:r>
            <a:r>
              <a:rPr lang="ru-RU" sz="2800" i="1" dirty="0" smtClean="0">
                <a:solidFill>
                  <a:schemeClr val="accent2"/>
                </a:solidFill>
              </a:rPr>
              <a:t>специалист по паллиативной помощи и редким болезням</a:t>
            </a:r>
          </a:p>
          <a:p>
            <a:pPr algn="l"/>
            <a:endParaRPr lang="ru-RU" sz="28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83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Cambria"/>
              </a:rPr>
              <a:t> “</a:t>
            </a:r>
            <a:r>
              <a:rPr lang="en-US" dirty="0" err="1">
                <a:latin typeface="Cambria"/>
              </a:rPr>
              <a:t>Когда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мы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не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можем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думать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или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двигаться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или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быть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теми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кем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были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раньше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у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нас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всё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ещё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остаётся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музыка</a:t>
            </a:r>
            <a:r>
              <a:rPr lang="en-US" dirty="0">
                <a:latin typeface="Cambria"/>
              </a:rPr>
              <a:t>. </a:t>
            </a:r>
            <a:r>
              <a:rPr lang="en-US" dirty="0" err="1">
                <a:latin typeface="Cambria"/>
              </a:rPr>
              <a:t>Она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помогает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нам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выражать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себя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и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общаться</a:t>
            </a:r>
            <a:r>
              <a:rPr lang="en-US" dirty="0">
                <a:latin typeface="Cambria"/>
              </a:rPr>
              <a:t>. </a:t>
            </a:r>
            <a:r>
              <a:rPr lang="en-US" dirty="0" err="1">
                <a:latin typeface="Cambria"/>
              </a:rPr>
              <a:t>Она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помогает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нам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почувствовать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себя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хорошо</a:t>
            </a:r>
            <a:r>
              <a:rPr lang="en-US" dirty="0">
                <a:latin typeface="Cambria"/>
              </a:rPr>
              <a:t>. </a:t>
            </a:r>
            <a:r>
              <a:rPr lang="en-US" dirty="0" err="1">
                <a:latin typeface="Cambria"/>
              </a:rPr>
              <a:t>Она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трогает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нас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часто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очень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глубоко</a:t>
            </a:r>
            <a:r>
              <a:rPr lang="en-US" dirty="0">
                <a:latin typeface="Cambria"/>
              </a:rPr>
              <a:t>, </a:t>
            </a:r>
            <a:r>
              <a:rPr lang="en-US" dirty="0" err="1">
                <a:latin typeface="Cambria"/>
              </a:rPr>
              <a:t>и</a:t>
            </a:r>
            <a:r>
              <a:rPr lang="en-US" dirty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всегда</a:t>
            </a:r>
            <a:r>
              <a:rPr lang="en-US" dirty="0">
                <a:latin typeface="Cambria"/>
              </a:rPr>
              <a:t> – </a:t>
            </a:r>
            <a:r>
              <a:rPr lang="en-US" dirty="0" err="1">
                <a:latin typeface="Cambria"/>
              </a:rPr>
              <a:t>естественно</a:t>
            </a:r>
            <a:r>
              <a:rPr lang="en-US" dirty="0">
                <a:latin typeface="Cambria"/>
              </a:rPr>
              <a:t>”</a:t>
            </a:r>
          </a:p>
          <a:p>
            <a:pPr>
              <a:buNone/>
            </a:pPr>
            <a:r>
              <a:rPr lang="en-US" dirty="0">
                <a:latin typeface="Cambria"/>
              </a:rPr>
              <a:t> </a:t>
            </a:r>
            <a:endParaRPr lang="en-US" dirty="0" smtClean="0">
              <a:latin typeface="Cambria"/>
            </a:endParaRPr>
          </a:p>
          <a:p>
            <a:pPr>
              <a:buNone/>
            </a:pPr>
            <a:r>
              <a:rPr lang="en-US" dirty="0" smtClean="0">
                <a:latin typeface="Cambria"/>
              </a:rPr>
              <a:t>    </a:t>
            </a:r>
            <a:r>
              <a:rPr lang="en-US" dirty="0" err="1" smtClean="0">
                <a:latin typeface="Cambria"/>
              </a:rPr>
              <a:t>Билли</a:t>
            </a:r>
            <a:r>
              <a:rPr lang="en-US" dirty="0" smtClean="0">
                <a:latin typeface="Cambria"/>
              </a:rPr>
              <a:t> </a:t>
            </a:r>
            <a:r>
              <a:rPr lang="en-US" dirty="0" err="1">
                <a:latin typeface="Cambria"/>
              </a:rPr>
              <a:t>Джоэл</a:t>
            </a:r>
            <a:r>
              <a:rPr lang="en-US" dirty="0">
                <a:latin typeface="Cambria"/>
              </a:rPr>
              <a:t>, 1993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76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Денис и Аля на прогулке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1" b="9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6042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Руслан и Денис рок-н-ролл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1" b="9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45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Журнал</a:t>
            </a:r>
            <a:r>
              <a:rPr lang="en-US" dirty="0"/>
              <a:t> </a:t>
            </a:r>
            <a:r>
              <a:rPr lang="en-US" dirty="0" err="1"/>
              <a:t>Паллиативной</a:t>
            </a:r>
            <a:r>
              <a:rPr lang="en-US" dirty="0"/>
              <a:t> </a:t>
            </a:r>
            <a:r>
              <a:rPr lang="en-US" dirty="0" err="1"/>
              <a:t>Медицины</a:t>
            </a:r>
            <a:r>
              <a:rPr lang="en-US" dirty="0"/>
              <a:t>” (</a:t>
            </a:r>
            <a:r>
              <a:rPr lang="en-US" dirty="0" err="1"/>
              <a:t>США</a:t>
            </a:r>
            <a:r>
              <a:rPr lang="en-US" dirty="0"/>
              <a:t>, 2004 </a:t>
            </a:r>
            <a:r>
              <a:rPr lang="en-US" dirty="0" err="1"/>
              <a:t>г</a:t>
            </a:r>
            <a:r>
              <a:rPr lang="en-US" dirty="0"/>
              <a:t>.):</a:t>
            </a:r>
            <a:endParaRPr lang="en-US" dirty="0" smtClean="0"/>
          </a:p>
          <a:p>
            <a:endParaRPr lang="en-US" dirty="0" smtClean="0"/>
          </a:p>
          <a:p>
            <a:r>
              <a:rPr lang="en-US" i="1" dirty="0" err="1"/>
              <a:t>Музыкальная</a:t>
            </a:r>
            <a:r>
              <a:rPr lang="en-US" i="1" dirty="0"/>
              <a:t> </a:t>
            </a:r>
            <a:r>
              <a:rPr lang="en-US" i="1" dirty="0" err="1"/>
              <a:t>терапия</a:t>
            </a:r>
            <a:r>
              <a:rPr lang="en-US" i="1" dirty="0"/>
              <a:t> </a:t>
            </a:r>
            <a:r>
              <a:rPr lang="en-US" i="1" dirty="0" err="1"/>
              <a:t>и</a:t>
            </a:r>
            <a:r>
              <a:rPr lang="en-US" i="1" dirty="0"/>
              <a:t> </a:t>
            </a:r>
            <a:r>
              <a:rPr lang="en-US" i="1" dirty="0" err="1"/>
              <a:t>массаж</a:t>
            </a:r>
            <a:r>
              <a:rPr lang="en-US" i="1" dirty="0"/>
              <a:t> – </a:t>
            </a:r>
            <a:r>
              <a:rPr lang="en-US" i="1" dirty="0" err="1"/>
              <a:t>два</a:t>
            </a:r>
            <a:r>
              <a:rPr lang="en-US" i="1" dirty="0"/>
              <a:t> </a:t>
            </a:r>
            <a:r>
              <a:rPr lang="en-US" i="1" dirty="0" err="1"/>
              <a:t>наиболее</a:t>
            </a:r>
            <a:r>
              <a:rPr lang="en-US" i="1" dirty="0"/>
              <a:t> </a:t>
            </a:r>
            <a:r>
              <a:rPr lang="en-US" i="1" dirty="0" err="1"/>
              <a:t>часто</a:t>
            </a:r>
            <a:r>
              <a:rPr lang="en-US" i="1" dirty="0"/>
              <a:t> </a:t>
            </a:r>
            <a:r>
              <a:rPr lang="en-US" i="1" dirty="0" err="1"/>
              <a:t>запрашиваемых</a:t>
            </a:r>
            <a:r>
              <a:rPr lang="en-US" i="1" dirty="0"/>
              <a:t> </a:t>
            </a:r>
            <a:r>
              <a:rPr lang="en-US" i="1" dirty="0" err="1"/>
              <a:t>терапевтических</a:t>
            </a:r>
            <a:r>
              <a:rPr lang="en-US" i="1" dirty="0"/>
              <a:t> </a:t>
            </a:r>
            <a:r>
              <a:rPr lang="en-US" i="1" dirty="0" err="1"/>
              <a:t>сервиса</a:t>
            </a:r>
            <a:r>
              <a:rPr lang="en-US" i="1" dirty="0"/>
              <a:t> </a:t>
            </a:r>
            <a:r>
              <a:rPr lang="en-US" i="1" dirty="0" err="1"/>
              <a:t>в</a:t>
            </a:r>
            <a:r>
              <a:rPr lang="en-US" i="1" dirty="0"/>
              <a:t> </a:t>
            </a:r>
            <a:r>
              <a:rPr lang="en-US" i="1" dirty="0" err="1"/>
              <a:t>учреждениях</a:t>
            </a:r>
            <a:r>
              <a:rPr lang="en-US" i="1" dirty="0"/>
              <a:t> </a:t>
            </a:r>
            <a:r>
              <a:rPr lang="en-US" i="1" dirty="0" err="1"/>
              <a:t>паллиативного</a:t>
            </a:r>
            <a:r>
              <a:rPr lang="en-US" i="1" dirty="0"/>
              <a:t> </a:t>
            </a:r>
            <a:r>
              <a:rPr lang="en-US" i="1" dirty="0" err="1"/>
              <a:t>ухода</a:t>
            </a:r>
            <a:r>
              <a:rPr lang="en-US" i="1" dirty="0"/>
              <a:t> </a:t>
            </a:r>
            <a:r>
              <a:rPr lang="en-US" i="1" dirty="0" err="1"/>
              <a:t>в</a:t>
            </a:r>
            <a:r>
              <a:rPr lang="en-US" i="1" dirty="0"/>
              <a:t> </a:t>
            </a:r>
            <a:r>
              <a:rPr lang="en-US" i="1" dirty="0" err="1" smtClean="0"/>
              <a:t>США</a:t>
            </a:r>
            <a:r>
              <a:rPr lang="en-US" dirty="0" smtClean="0"/>
              <a:t> (</a:t>
            </a:r>
            <a:r>
              <a:rPr lang="en-US" dirty="0" err="1"/>
              <a:t>согласно</a:t>
            </a:r>
            <a:r>
              <a:rPr lang="en-US" dirty="0"/>
              <a:t> </a:t>
            </a:r>
            <a:r>
              <a:rPr lang="en-US" dirty="0" err="1"/>
              <a:t>данным</a:t>
            </a:r>
            <a:r>
              <a:rPr lang="en-US" dirty="0"/>
              <a:t> </a:t>
            </a:r>
            <a:r>
              <a:rPr lang="en-US" dirty="0" err="1"/>
              <a:t>опроса</a:t>
            </a:r>
            <a:r>
              <a:rPr lang="en-US" dirty="0"/>
              <a:t>, </a:t>
            </a:r>
            <a:r>
              <a:rPr lang="en-US" dirty="0" err="1"/>
              <a:t>проведённого</a:t>
            </a:r>
            <a:r>
              <a:rPr lang="en-US" dirty="0"/>
              <a:t> </a:t>
            </a:r>
            <a:r>
              <a:rPr lang="en-US" dirty="0" err="1"/>
              <a:t>среди</a:t>
            </a:r>
            <a:r>
              <a:rPr lang="en-US" dirty="0"/>
              <a:t> 300 </a:t>
            </a:r>
            <a:r>
              <a:rPr lang="en-US" dirty="0" err="1"/>
              <a:t>хосписов</a:t>
            </a:r>
            <a:r>
              <a:rPr lang="en-US" dirty="0"/>
              <a:t>).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Demmer</a:t>
            </a:r>
            <a:r>
              <a:rPr lang="en-US" dirty="0" smtClean="0"/>
              <a:t> </a:t>
            </a:r>
            <a:r>
              <a:rPr lang="en-US" dirty="0"/>
              <a:t>C. A survey of complementary therapy services provided by hospices. J </a:t>
            </a:r>
            <a:r>
              <a:rPr lang="en-US" dirty="0" err="1"/>
              <a:t>Palliat</a:t>
            </a:r>
            <a:r>
              <a:rPr lang="en-US" dirty="0"/>
              <a:t> Med.2004;7:510–6. 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МТ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системе </a:t>
            </a:r>
            <a:br>
              <a:rPr lang="ru-RU" dirty="0" smtClean="0"/>
            </a:br>
            <a:r>
              <a:rPr lang="ru-RU" dirty="0" smtClean="0"/>
              <a:t>паллиативной помощи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4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принятие</a:t>
            </a:r>
            <a:r>
              <a:rPr lang="en-US" dirty="0" smtClean="0"/>
              <a:t> </a:t>
            </a:r>
            <a:r>
              <a:rPr lang="en-US" dirty="0" err="1" smtClean="0"/>
              <a:t>решений</a:t>
            </a:r>
            <a:endParaRPr lang="en-US" dirty="0" smtClean="0"/>
          </a:p>
          <a:p>
            <a:r>
              <a:rPr lang="en-US" dirty="0" err="1" smtClean="0"/>
              <a:t>депрессия</a:t>
            </a:r>
            <a:r>
              <a:rPr lang="en-US" dirty="0" smtClean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тревожность</a:t>
            </a:r>
            <a:endParaRPr lang="en-US" dirty="0"/>
          </a:p>
          <a:p>
            <a:r>
              <a:rPr lang="en-US" dirty="0" err="1"/>
              <a:t>анализ</a:t>
            </a:r>
            <a:r>
              <a:rPr lang="en-US" dirty="0"/>
              <a:t> </a:t>
            </a:r>
            <a:r>
              <a:rPr lang="en-US" dirty="0" err="1"/>
              <a:t>прожитой</a:t>
            </a:r>
            <a:r>
              <a:rPr lang="en-US" dirty="0"/>
              <a:t> </a:t>
            </a:r>
            <a:r>
              <a:rPr lang="en-US" dirty="0" err="1"/>
              <a:t>жизни</a:t>
            </a:r>
            <a:r>
              <a:rPr lang="en-US" dirty="0"/>
              <a:t> </a:t>
            </a:r>
            <a:r>
              <a:rPr lang="en-US" dirty="0" smtClean="0"/>
              <a:t>(life review)</a:t>
            </a:r>
          </a:p>
          <a:p>
            <a:r>
              <a:rPr lang="en-US" dirty="0" err="1" smtClean="0"/>
              <a:t>завершение</a:t>
            </a:r>
            <a:r>
              <a:rPr lang="en-US" dirty="0" smtClean="0"/>
              <a:t> </a:t>
            </a:r>
            <a:r>
              <a:rPr lang="en-US" dirty="0" err="1" smtClean="0"/>
              <a:t>отношений</a:t>
            </a:r>
            <a:r>
              <a:rPr lang="en-US" dirty="0" smtClean="0"/>
              <a:t> (relationship completion)</a:t>
            </a:r>
          </a:p>
          <a:p>
            <a:r>
              <a:rPr lang="en-US" dirty="0"/>
              <a:t>“</a:t>
            </a:r>
            <a:r>
              <a:rPr lang="en-US" dirty="0" err="1" smtClean="0"/>
              <a:t>музыкальное</a:t>
            </a:r>
            <a:r>
              <a:rPr lang="en-US" dirty="0" smtClean="0"/>
              <a:t> </a:t>
            </a:r>
            <a:r>
              <a:rPr lang="en-US" dirty="0" err="1"/>
              <a:t>завещание</a:t>
            </a:r>
            <a:r>
              <a:rPr lang="en-US" dirty="0" smtClean="0"/>
              <a:t>” (music legacy)</a:t>
            </a:r>
          </a:p>
          <a:p>
            <a:r>
              <a:rPr lang="en-US" dirty="0" err="1" smtClean="0"/>
              <a:t>поддержка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медицинских</a:t>
            </a:r>
            <a:r>
              <a:rPr lang="en-US" dirty="0" smtClean="0"/>
              <a:t> </a:t>
            </a:r>
            <a:r>
              <a:rPr lang="en-US" dirty="0" err="1" smtClean="0"/>
              <a:t>процедурах</a:t>
            </a:r>
            <a:r>
              <a:rPr lang="en-US" dirty="0" smtClean="0"/>
              <a:t> (</a:t>
            </a:r>
            <a:r>
              <a:rPr lang="en-US" dirty="0" err="1" smtClean="0"/>
              <a:t>боль</a:t>
            </a:r>
            <a:r>
              <a:rPr lang="en-US" dirty="0" smtClean="0"/>
              <a:t>, </a:t>
            </a:r>
            <a:r>
              <a:rPr lang="en-US" dirty="0" err="1" smtClean="0"/>
              <a:t>страх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Паллиативная</a:t>
            </a:r>
            <a:r>
              <a:rPr lang="en-US" dirty="0"/>
              <a:t> </a:t>
            </a:r>
            <a:r>
              <a:rPr lang="en-US" dirty="0" err="1"/>
              <a:t>Модель</a:t>
            </a:r>
            <a:r>
              <a:rPr lang="en-US" dirty="0"/>
              <a:t> </a:t>
            </a:r>
            <a:r>
              <a:rPr lang="en-US" dirty="0" err="1"/>
              <a:t>Терапии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2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Музыка = территория радости</a:t>
            </a:r>
            <a:endParaRPr lang="en-US" dirty="0"/>
          </a:p>
        </p:txBody>
      </p:sp>
      <p:pic>
        <p:nvPicPr>
          <p:cNvPr id="4" name="Content Placeholder 3" descr="Олег и колокольчики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4" b="96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319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терапия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хосписе</a:t>
            </a:r>
            <a:r>
              <a:rPr lang="en-US" dirty="0" smtClean="0"/>
              <a:t> </a:t>
            </a:r>
            <a:r>
              <a:rPr lang="en-US" dirty="0" err="1" smtClean="0"/>
              <a:t>даёт</a:t>
            </a:r>
            <a:r>
              <a:rPr lang="en-US" dirty="0" smtClean="0"/>
              <a:t> </a:t>
            </a:r>
            <a:r>
              <a:rPr lang="en-US" dirty="0" err="1" smtClean="0"/>
              <a:t>статистически</a:t>
            </a:r>
            <a:r>
              <a:rPr lang="en-US" dirty="0" smtClean="0"/>
              <a:t> </a:t>
            </a:r>
            <a:r>
              <a:rPr lang="en-US" dirty="0" err="1" smtClean="0"/>
              <a:t>значимый</a:t>
            </a:r>
            <a:r>
              <a:rPr lang="en-US" dirty="0" smtClean="0"/>
              <a:t> </a:t>
            </a:r>
            <a:r>
              <a:rPr lang="en-US" dirty="0" err="1" smtClean="0"/>
              <a:t>эффект</a:t>
            </a:r>
            <a:r>
              <a:rPr lang="en-US" dirty="0" smtClean="0"/>
              <a:t>, </a:t>
            </a:r>
            <a:r>
              <a:rPr lang="en-US" dirty="0" err="1" smtClean="0"/>
              <a:t>обеспечивая</a:t>
            </a:r>
            <a:r>
              <a:rPr lang="en-US" dirty="0" smtClean="0"/>
              <a:t>: </a:t>
            </a:r>
          </a:p>
          <a:p>
            <a:endParaRPr lang="en-US" dirty="0" smtClean="0"/>
          </a:p>
          <a:p>
            <a:r>
              <a:rPr lang="en-US" dirty="0" err="1" smtClean="0"/>
              <a:t>снижение</a:t>
            </a:r>
            <a:r>
              <a:rPr lang="en-US" dirty="0" smtClean="0"/>
              <a:t> </a:t>
            </a:r>
            <a:r>
              <a:rPr lang="en-US" dirty="0" err="1" smtClean="0"/>
              <a:t>тревожности</a:t>
            </a:r>
            <a:endParaRPr lang="en-US" dirty="0" smtClean="0"/>
          </a:p>
          <a:p>
            <a:r>
              <a:rPr lang="en-US" dirty="0" err="1" smtClean="0"/>
              <a:t>снятие</a:t>
            </a:r>
            <a:r>
              <a:rPr lang="en-US" dirty="0" smtClean="0"/>
              <a:t> </a:t>
            </a:r>
            <a:r>
              <a:rPr lang="en-US" dirty="0" err="1" smtClean="0"/>
              <a:t>усталости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сонливости</a:t>
            </a:r>
            <a:endParaRPr lang="en-US" dirty="0" smtClean="0"/>
          </a:p>
          <a:p>
            <a:r>
              <a:rPr lang="en-US" dirty="0" err="1" smtClean="0"/>
              <a:t>снятие</a:t>
            </a:r>
            <a:r>
              <a:rPr lang="en-US" dirty="0" smtClean="0"/>
              <a:t> </a:t>
            </a:r>
            <a:r>
              <a:rPr lang="en-US" dirty="0" err="1" smtClean="0"/>
              <a:t>боли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физический</a:t>
            </a:r>
            <a:r>
              <a:rPr lang="en-US" dirty="0" smtClean="0"/>
              <a:t> </a:t>
            </a:r>
            <a:r>
              <a:rPr lang="en-US" dirty="0" err="1" smtClean="0"/>
              <a:t>комфорт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релаксацию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Исследования</a:t>
            </a:r>
            <a:r>
              <a:rPr lang="en-US" dirty="0" smtClean="0"/>
              <a:t>: (</a:t>
            </a:r>
            <a:r>
              <a:rPr lang="en-US" dirty="0" err="1" smtClean="0"/>
              <a:t>Krout</a:t>
            </a:r>
            <a:r>
              <a:rPr lang="en-US" dirty="0" smtClean="0"/>
              <a:t>, 2001), (Horne-Thompson &amp; </a:t>
            </a:r>
            <a:r>
              <a:rPr lang="en-US" dirty="0" err="1" smtClean="0"/>
              <a:t>Grocke</a:t>
            </a:r>
            <a:r>
              <a:rPr lang="en-US" dirty="0" smtClean="0"/>
              <a:t>, 2008). </a:t>
            </a:r>
            <a:r>
              <a:rPr lang="en-US" dirty="0" err="1" smtClean="0"/>
              <a:t>Измерения</a:t>
            </a:r>
            <a:r>
              <a:rPr lang="en-US" dirty="0" smtClean="0"/>
              <a:t>: </a:t>
            </a:r>
            <a:r>
              <a:rPr lang="en-US" dirty="0" err="1" smtClean="0"/>
              <a:t>опросники</a:t>
            </a:r>
            <a:r>
              <a:rPr lang="en-US" dirty="0" smtClean="0"/>
              <a:t>, </a:t>
            </a:r>
            <a:r>
              <a:rPr lang="en-US" dirty="0" err="1" smtClean="0"/>
              <a:t>изменения</a:t>
            </a:r>
            <a:r>
              <a:rPr lang="en-US" dirty="0" smtClean="0"/>
              <a:t> </a:t>
            </a:r>
            <a:r>
              <a:rPr lang="en-US" dirty="0" err="1" smtClean="0"/>
              <a:t>сердечного</a:t>
            </a:r>
            <a:r>
              <a:rPr lang="en-US" dirty="0" smtClean="0"/>
              <a:t> </a:t>
            </a:r>
            <a:r>
              <a:rPr lang="en-US" dirty="0" err="1" smtClean="0"/>
              <a:t>ритма</a:t>
            </a:r>
            <a:r>
              <a:rPr lang="en-US" dirty="0" smtClean="0"/>
              <a:t>, </a:t>
            </a:r>
            <a:r>
              <a:rPr lang="en-US" dirty="0" err="1" smtClean="0"/>
              <a:t>уровня</a:t>
            </a:r>
            <a:r>
              <a:rPr lang="en-US" dirty="0" smtClean="0"/>
              <a:t> </a:t>
            </a:r>
            <a:r>
              <a:rPr lang="en-US" dirty="0" err="1" smtClean="0"/>
              <a:t>кислорода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крови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Музыкотерапия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Хосписе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18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терапия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значительно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улучшает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качество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жизни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b="1" dirty="0" smtClean="0"/>
              <a:t>  </a:t>
            </a:r>
            <a:r>
              <a:rPr lang="en-US" dirty="0" err="1" smtClean="0"/>
              <a:t>пациентов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паллиативном</a:t>
            </a:r>
            <a:r>
              <a:rPr lang="en-US" dirty="0" smtClean="0"/>
              <a:t> </a:t>
            </a:r>
            <a:r>
              <a:rPr lang="en-US" dirty="0" err="1" smtClean="0"/>
              <a:t>уходе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(Hilliard, 2003; Nguyen, 2003)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72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воспринимается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увлекает</a:t>
            </a:r>
            <a:r>
              <a:rPr lang="en-US" dirty="0" smtClean="0"/>
              <a:t> </a:t>
            </a:r>
            <a:r>
              <a:rPr lang="en-US" dirty="0" err="1" smtClean="0"/>
              <a:t>помимо</a:t>
            </a:r>
            <a:r>
              <a:rPr lang="en-US" dirty="0" smtClean="0"/>
              <a:t> </a:t>
            </a:r>
            <a:r>
              <a:rPr lang="en-US" dirty="0" err="1" smtClean="0"/>
              <a:t>воли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музыка</a:t>
            </a:r>
            <a:r>
              <a:rPr lang="en-US" dirty="0" smtClean="0"/>
              <a:t> –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общение</a:t>
            </a:r>
            <a:r>
              <a:rPr lang="en-US" dirty="0" smtClean="0"/>
              <a:t>, </a:t>
            </a:r>
            <a:r>
              <a:rPr lang="en-US" dirty="0" err="1" smtClean="0"/>
              <a:t>человеческое</a:t>
            </a:r>
            <a:r>
              <a:rPr lang="en-US" dirty="0" smtClean="0"/>
              <a:t> </a:t>
            </a:r>
            <a:r>
              <a:rPr lang="en-US" dirty="0" err="1" smtClean="0"/>
              <a:t>взаимодействие</a:t>
            </a:r>
            <a:endParaRPr lang="en-US" dirty="0" smtClean="0"/>
          </a:p>
          <a:p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вызывает</a:t>
            </a:r>
            <a:r>
              <a:rPr lang="en-US" dirty="0" smtClean="0"/>
              <a:t> </a:t>
            </a:r>
            <a:r>
              <a:rPr lang="en-US" dirty="0" err="1" smtClean="0"/>
              <a:t>физиологическую</a:t>
            </a:r>
            <a:r>
              <a:rPr lang="en-US" dirty="0" smtClean="0"/>
              <a:t> </a:t>
            </a:r>
            <a:r>
              <a:rPr lang="en-US" dirty="0" err="1" smtClean="0"/>
              <a:t>реакцию</a:t>
            </a:r>
            <a:r>
              <a:rPr lang="en-US" dirty="0" smtClean="0"/>
              <a:t> (“</a:t>
            </a:r>
            <a:r>
              <a:rPr lang="en-US" dirty="0" err="1" smtClean="0"/>
              <a:t>гормоны</a:t>
            </a:r>
            <a:r>
              <a:rPr lang="en-US" dirty="0" smtClean="0"/>
              <a:t> </a:t>
            </a:r>
            <a:r>
              <a:rPr lang="en-US" dirty="0" err="1" smtClean="0"/>
              <a:t>счастья</a:t>
            </a:r>
            <a:r>
              <a:rPr lang="en-US" dirty="0" smtClean="0"/>
              <a:t>”)</a:t>
            </a:r>
          </a:p>
          <a:p>
            <a:r>
              <a:rPr lang="en-US" dirty="0" err="1" smtClean="0"/>
              <a:t>организм</a:t>
            </a:r>
            <a:r>
              <a:rPr lang="en-US" dirty="0" smtClean="0"/>
              <a:t> </a:t>
            </a:r>
            <a:r>
              <a:rPr lang="en-US" dirty="0" err="1" smtClean="0"/>
              <a:t>синхронизируется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внешним</a:t>
            </a:r>
            <a:r>
              <a:rPr lang="en-US" dirty="0" smtClean="0"/>
              <a:t> </a:t>
            </a:r>
            <a:r>
              <a:rPr lang="en-US" dirty="0" err="1" smtClean="0"/>
              <a:t>ритмом</a:t>
            </a:r>
            <a:r>
              <a:rPr lang="en-US" dirty="0" smtClean="0"/>
              <a:t>, </a:t>
            </a:r>
            <a:r>
              <a:rPr lang="en-US" dirty="0" err="1" smtClean="0"/>
              <a:t>темпом</a:t>
            </a:r>
            <a:r>
              <a:rPr lang="en-US" dirty="0" smtClean="0"/>
              <a:t> (RAS)</a:t>
            </a:r>
          </a:p>
          <a:p>
            <a:r>
              <a:rPr lang="en-US" dirty="0" err="1" smtClean="0"/>
              <a:t>музыка</a:t>
            </a:r>
            <a:r>
              <a:rPr lang="en-US" dirty="0" smtClean="0"/>
              <a:t> – </a:t>
            </a:r>
            <a:r>
              <a:rPr lang="en-US" dirty="0" err="1" smtClean="0"/>
              <a:t>это</a:t>
            </a:r>
            <a:r>
              <a:rPr lang="en-US" dirty="0" smtClean="0"/>
              <a:t> “</a:t>
            </a:r>
            <a:r>
              <a:rPr lang="en-US" dirty="0" err="1" smtClean="0"/>
              <a:t>контейнер</a:t>
            </a:r>
            <a:r>
              <a:rPr lang="en-US" dirty="0" smtClean="0"/>
              <a:t>”, “</a:t>
            </a:r>
            <a:r>
              <a:rPr lang="en-US" dirty="0" err="1" smtClean="0"/>
              <a:t>зона</a:t>
            </a:r>
            <a:r>
              <a:rPr lang="en-US" dirty="0" smtClean="0"/>
              <a:t> </a:t>
            </a:r>
            <a:r>
              <a:rPr lang="en-US" dirty="0" err="1" smtClean="0"/>
              <a:t>безопасности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РАБОТАЕТ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37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экзистенциальные</a:t>
            </a:r>
            <a:r>
              <a:rPr lang="en-US" dirty="0" smtClean="0"/>
              <a:t> </a:t>
            </a:r>
            <a:r>
              <a:rPr lang="en-US" dirty="0" err="1" smtClean="0"/>
              <a:t>вопросы</a:t>
            </a:r>
            <a:r>
              <a:rPr lang="en-US" dirty="0" smtClean="0"/>
              <a:t>, </a:t>
            </a:r>
            <a:r>
              <a:rPr lang="en-US" dirty="0" err="1" smtClean="0"/>
              <a:t>страхи</a:t>
            </a:r>
            <a:r>
              <a:rPr lang="en-US" dirty="0" smtClean="0"/>
              <a:t>, </a:t>
            </a:r>
            <a:r>
              <a:rPr lang="en-US" dirty="0" err="1" smtClean="0"/>
              <a:t>надежды</a:t>
            </a:r>
            <a:endParaRPr lang="en-US" dirty="0" smtClean="0"/>
          </a:p>
          <a:p>
            <a:r>
              <a:rPr lang="en-US" dirty="0" err="1" smtClean="0"/>
              <a:t>осмысление</a:t>
            </a:r>
            <a:r>
              <a:rPr lang="en-US" dirty="0" smtClean="0"/>
              <a:t> </a:t>
            </a:r>
            <a:r>
              <a:rPr lang="en-US" dirty="0" err="1" smtClean="0"/>
              <a:t>прожитой</a:t>
            </a:r>
            <a:r>
              <a:rPr lang="en-US" dirty="0" smtClean="0"/>
              <a:t> </a:t>
            </a:r>
            <a:r>
              <a:rPr lang="en-US" dirty="0" err="1" smtClean="0"/>
              <a:t>жизни</a:t>
            </a:r>
            <a:endParaRPr lang="en-US" dirty="0" smtClean="0"/>
          </a:p>
          <a:p>
            <a:r>
              <a:rPr lang="en-US" dirty="0" err="1" smtClean="0"/>
              <a:t>беспокойство</a:t>
            </a:r>
            <a:r>
              <a:rPr lang="en-US" dirty="0" smtClean="0"/>
              <a:t> </a:t>
            </a:r>
            <a:r>
              <a:rPr lang="en-US" dirty="0" err="1" smtClean="0"/>
              <a:t>о</a:t>
            </a:r>
            <a:r>
              <a:rPr lang="en-US" dirty="0" smtClean="0"/>
              <a:t> </a:t>
            </a:r>
            <a:r>
              <a:rPr lang="en-US" dirty="0" err="1" smtClean="0"/>
              <a:t>близких</a:t>
            </a:r>
            <a:endParaRPr lang="en-US" dirty="0" smtClean="0"/>
          </a:p>
          <a:p>
            <a:r>
              <a:rPr lang="en-US" dirty="0" err="1" smtClean="0"/>
              <a:t>незавершённые</a:t>
            </a:r>
            <a:r>
              <a:rPr lang="en-US" dirty="0" smtClean="0"/>
              <a:t> </a:t>
            </a:r>
            <a:r>
              <a:rPr lang="en-US" dirty="0" err="1" smtClean="0"/>
              <a:t>отношения</a:t>
            </a:r>
            <a:r>
              <a:rPr lang="en-US" dirty="0" smtClean="0"/>
              <a:t> – </a:t>
            </a:r>
            <a:r>
              <a:rPr lang="en-US" dirty="0" err="1" smtClean="0"/>
              <a:t>основной</a:t>
            </a:r>
            <a:r>
              <a:rPr lang="en-US" dirty="0" smtClean="0"/>
              <a:t> </a:t>
            </a:r>
            <a:r>
              <a:rPr lang="en-US" dirty="0" err="1" smtClean="0"/>
              <a:t>источник</a:t>
            </a:r>
            <a:r>
              <a:rPr lang="en-US" dirty="0" smtClean="0"/>
              <a:t> </a:t>
            </a:r>
            <a:r>
              <a:rPr lang="en-US" dirty="0" err="1" smtClean="0"/>
              <a:t>психологического</a:t>
            </a:r>
            <a:r>
              <a:rPr lang="en-US" dirty="0" smtClean="0"/>
              <a:t> </a:t>
            </a:r>
            <a:r>
              <a:rPr lang="en-US" dirty="0" err="1" smtClean="0"/>
              <a:t>дистресса</a:t>
            </a:r>
            <a:r>
              <a:rPr lang="en-US" dirty="0" smtClean="0"/>
              <a:t> (</a:t>
            </a:r>
            <a:r>
              <a:rPr lang="en-US" dirty="0" err="1" smtClean="0"/>
              <a:t>Kugelman</a:t>
            </a:r>
            <a:r>
              <a:rPr lang="en-US" dirty="0" smtClean="0"/>
              <a:t>, 2000)</a:t>
            </a:r>
          </a:p>
          <a:p>
            <a:r>
              <a:rPr lang="en-US" dirty="0" err="1" smtClean="0"/>
              <a:t>желание</a:t>
            </a:r>
            <a:r>
              <a:rPr lang="en-US" dirty="0" smtClean="0"/>
              <a:t> </a:t>
            </a:r>
            <a:r>
              <a:rPr lang="en-US" dirty="0" err="1" smtClean="0"/>
              <a:t>выразить</a:t>
            </a:r>
            <a:r>
              <a:rPr lang="en-US" dirty="0" smtClean="0"/>
              <a:t> </a:t>
            </a:r>
            <a:r>
              <a:rPr lang="en-US" dirty="0" err="1" smtClean="0"/>
              <a:t>свои</a:t>
            </a:r>
            <a:r>
              <a:rPr lang="en-US" dirty="0" smtClean="0"/>
              <a:t> </a:t>
            </a:r>
            <a:r>
              <a:rPr lang="en-US" dirty="0" err="1" smtClean="0"/>
              <a:t>чувства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отношению</a:t>
            </a:r>
            <a:r>
              <a:rPr lang="en-US" dirty="0" smtClean="0"/>
              <a:t> </a:t>
            </a:r>
            <a:r>
              <a:rPr lang="en-US" dirty="0" err="1" smtClean="0"/>
              <a:t>к</a:t>
            </a:r>
            <a:r>
              <a:rPr lang="en-US" dirty="0" smtClean="0"/>
              <a:t> </a:t>
            </a:r>
            <a:r>
              <a:rPr lang="en-US" dirty="0" err="1" smtClean="0"/>
              <a:t>близким</a:t>
            </a:r>
            <a:r>
              <a:rPr lang="en-US" dirty="0" smtClean="0"/>
              <a:t> </a:t>
            </a:r>
            <a:r>
              <a:rPr lang="en-US" dirty="0" err="1" smtClean="0"/>
              <a:t>людям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err="1" smtClean="0"/>
              <a:t>Психологические</a:t>
            </a:r>
            <a:r>
              <a:rPr lang="en-US" dirty="0" smtClean="0"/>
              <a:t> </a:t>
            </a:r>
            <a:r>
              <a:rPr lang="ru-RU" dirty="0" smtClean="0"/>
              <a:t>потребности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013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утрата</a:t>
            </a:r>
            <a:r>
              <a:rPr lang="en-US" dirty="0" smtClean="0"/>
              <a:t> (</a:t>
            </a:r>
            <a:r>
              <a:rPr lang="en-US" dirty="0" err="1" smtClean="0"/>
              <a:t>физической</a:t>
            </a:r>
            <a:r>
              <a:rPr lang="en-US" dirty="0" smtClean="0"/>
              <a:t> </a:t>
            </a:r>
            <a:r>
              <a:rPr lang="en-US" dirty="0" err="1" smtClean="0"/>
              <a:t>подвижности</a:t>
            </a:r>
            <a:r>
              <a:rPr lang="en-US" dirty="0" smtClean="0"/>
              <a:t>, </a:t>
            </a:r>
            <a:r>
              <a:rPr lang="en-US" dirty="0" err="1" smtClean="0"/>
              <a:t>социальной</a:t>
            </a:r>
            <a:r>
              <a:rPr lang="en-US" dirty="0" smtClean="0"/>
              <a:t> </a:t>
            </a:r>
            <a:r>
              <a:rPr lang="en-US" dirty="0" err="1" smtClean="0"/>
              <a:t>роли</a:t>
            </a:r>
            <a:r>
              <a:rPr lang="en-US" dirty="0" smtClean="0"/>
              <a:t>, </a:t>
            </a:r>
            <a:r>
              <a:rPr lang="en-US" dirty="0" err="1" smtClean="0"/>
              <a:t>надежд</a:t>
            </a:r>
            <a:r>
              <a:rPr lang="en-US" dirty="0" smtClean="0"/>
              <a:t>, </a:t>
            </a:r>
            <a:r>
              <a:rPr lang="en-US" dirty="0" err="1" smtClean="0"/>
              <a:t>жизни</a:t>
            </a:r>
            <a:r>
              <a:rPr lang="en-US" dirty="0" smtClean="0"/>
              <a:t>, </a:t>
            </a:r>
            <a:r>
              <a:rPr lang="en-US" dirty="0" err="1" smtClean="0"/>
              <a:t>достоинства</a:t>
            </a:r>
            <a:r>
              <a:rPr lang="en-US" dirty="0" smtClean="0"/>
              <a:t>, etc)</a:t>
            </a:r>
          </a:p>
          <a:p>
            <a:r>
              <a:rPr lang="en-US" dirty="0" err="1" smtClean="0"/>
              <a:t>нет</a:t>
            </a:r>
            <a:r>
              <a:rPr lang="en-US" dirty="0" smtClean="0"/>
              <a:t> </a:t>
            </a:r>
            <a:r>
              <a:rPr lang="en-US" dirty="0" err="1" smtClean="0"/>
              <a:t>ощущения</a:t>
            </a:r>
            <a:r>
              <a:rPr lang="en-US" dirty="0" smtClean="0"/>
              <a:t> </a:t>
            </a:r>
            <a:r>
              <a:rPr lang="en-US" dirty="0" err="1" smtClean="0"/>
              <a:t>контроля</a:t>
            </a:r>
            <a:r>
              <a:rPr lang="en-US" dirty="0" smtClean="0"/>
              <a:t> </a:t>
            </a:r>
            <a:r>
              <a:rPr lang="en-US" dirty="0" err="1" smtClean="0"/>
              <a:t>над</a:t>
            </a:r>
            <a:r>
              <a:rPr lang="en-US" dirty="0" smtClean="0"/>
              <a:t> </a:t>
            </a:r>
            <a:r>
              <a:rPr lang="en-US" dirty="0" err="1" smtClean="0"/>
              <a:t>ситуацией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тема</a:t>
            </a:r>
            <a:r>
              <a:rPr lang="en-US" dirty="0" smtClean="0"/>
              <a:t> </a:t>
            </a:r>
            <a:r>
              <a:rPr lang="en-US" dirty="0" err="1" smtClean="0"/>
              <a:t>смерти</a:t>
            </a:r>
            <a:r>
              <a:rPr lang="en-US" dirty="0" smtClean="0"/>
              <a:t> </a:t>
            </a:r>
            <a:r>
              <a:rPr lang="en-US" dirty="0" err="1" smtClean="0"/>
              <a:t>табуирована</a:t>
            </a:r>
            <a:r>
              <a:rPr lang="en-US" dirty="0" smtClean="0"/>
              <a:t> (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семье</a:t>
            </a:r>
            <a:r>
              <a:rPr lang="en-US" dirty="0" smtClean="0"/>
              <a:t>,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больнице</a:t>
            </a:r>
            <a:r>
              <a:rPr lang="en-US" dirty="0" smtClean="0"/>
              <a:t>,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обществе</a:t>
            </a:r>
            <a:r>
              <a:rPr lang="en-US" dirty="0" smtClean="0"/>
              <a:t>) -&gt; </a:t>
            </a:r>
            <a:r>
              <a:rPr lang="en-US" dirty="0" err="1" smtClean="0"/>
              <a:t>одиночество</a:t>
            </a:r>
            <a:r>
              <a:rPr lang="en-US" dirty="0" smtClean="0"/>
              <a:t> (</a:t>
            </a:r>
            <a:r>
              <a:rPr lang="en-US" dirty="0" err="1" smtClean="0"/>
              <a:t>часто</a:t>
            </a:r>
            <a:r>
              <a:rPr lang="en-US" dirty="0" smtClean="0"/>
              <a:t> </a:t>
            </a:r>
            <a:r>
              <a:rPr lang="en-US" dirty="0" err="1" smtClean="0"/>
              <a:t>родственники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состоянии</a:t>
            </a:r>
            <a:r>
              <a:rPr lang="en-US" dirty="0" smtClean="0"/>
              <a:t> </a:t>
            </a:r>
            <a:r>
              <a:rPr lang="en-US" dirty="0" err="1" smtClean="0"/>
              <a:t>обсуждать</a:t>
            </a:r>
            <a:r>
              <a:rPr lang="en-US" dirty="0" smtClean="0"/>
              <a:t> </a:t>
            </a:r>
            <a:r>
              <a:rPr lang="en-US" dirty="0" err="1" smtClean="0"/>
              <a:t>болезнь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приближающуюся</a:t>
            </a:r>
            <a:r>
              <a:rPr lang="en-US" dirty="0" smtClean="0"/>
              <a:t> </a:t>
            </a:r>
            <a:r>
              <a:rPr lang="en-US" dirty="0" err="1" smtClean="0"/>
              <a:t>смерть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Психологические</a:t>
            </a:r>
            <a:r>
              <a:rPr lang="en-US" dirty="0" smtClean="0"/>
              <a:t> </a:t>
            </a:r>
            <a:r>
              <a:rPr lang="en-US" dirty="0" err="1" smtClean="0"/>
              <a:t>Потребности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37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en-US" dirty="0" err="1" smtClean="0"/>
              <a:t>Психологическая</a:t>
            </a:r>
            <a:r>
              <a:rPr lang="en-US" dirty="0" smtClean="0"/>
              <a:t> </a:t>
            </a:r>
            <a:r>
              <a:rPr lang="en-US" dirty="0" err="1"/>
              <a:t>нестабильность</a:t>
            </a:r>
            <a:r>
              <a:rPr lang="en-US" dirty="0"/>
              <a:t> (</a:t>
            </a:r>
            <a:r>
              <a:rPr lang="en-US" dirty="0" err="1"/>
              <a:t>тревожность</a:t>
            </a:r>
            <a:r>
              <a:rPr lang="en-US" dirty="0"/>
              <a:t>, </a:t>
            </a:r>
            <a:r>
              <a:rPr lang="en-US" dirty="0" err="1"/>
              <a:t>депрессия</a:t>
            </a:r>
            <a:r>
              <a:rPr lang="en-US" dirty="0"/>
              <a:t>) </a:t>
            </a:r>
            <a:r>
              <a:rPr lang="en-US" dirty="0" err="1"/>
              <a:t>влияют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только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качество</a:t>
            </a:r>
            <a:r>
              <a:rPr lang="en-US" dirty="0"/>
              <a:t> </a:t>
            </a:r>
            <a:r>
              <a:rPr lang="en-US" dirty="0" err="1"/>
              <a:t>жизнь</a:t>
            </a:r>
            <a:r>
              <a:rPr lang="en-US" dirty="0"/>
              <a:t> </a:t>
            </a:r>
            <a:r>
              <a:rPr lang="en-US" dirty="0" err="1"/>
              <a:t>пациента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его</a:t>
            </a:r>
            <a:r>
              <a:rPr lang="en-US" dirty="0"/>
              <a:t> </a:t>
            </a:r>
            <a:r>
              <a:rPr lang="en-US" dirty="0" err="1"/>
              <a:t>родных</a:t>
            </a:r>
            <a:r>
              <a:rPr lang="en-US" dirty="0"/>
              <a:t>, </a:t>
            </a:r>
            <a:r>
              <a:rPr lang="en-US" dirty="0" err="1"/>
              <a:t>но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продолжительность</a:t>
            </a:r>
            <a:r>
              <a:rPr lang="en-US" dirty="0"/>
              <a:t> </a:t>
            </a:r>
            <a:r>
              <a:rPr lang="en-US" dirty="0" err="1"/>
              <a:t>жизни</a:t>
            </a:r>
            <a:r>
              <a:rPr lang="en-US" dirty="0"/>
              <a:t> (Johnston, 1999; McDonald, 1994).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Психологические потребности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95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Пять</a:t>
            </a:r>
            <a:r>
              <a:rPr lang="en-US" dirty="0" smtClean="0"/>
              <a:t> </a:t>
            </a:r>
            <a:r>
              <a:rPr lang="en-US" dirty="0" err="1" smtClean="0"/>
              <a:t>элементов</a:t>
            </a:r>
            <a:r>
              <a:rPr lang="en-US" dirty="0" smtClean="0"/>
              <a:t> </a:t>
            </a:r>
            <a:r>
              <a:rPr lang="en-US" dirty="0" err="1" smtClean="0"/>
              <a:t>завершённых</a:t>
            </a:r>
            <a:r>
              <a:rPr lang="en-US" dirty="0" smtClean="0"/>
              <a:t> </a:t>
            </a:r>
            <a:r>
              <a:rPr lang="en-US" dirty="0" err="1" smtClean="0"/>
              <a:t>отношений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Я</a:t>
            </a:r>
            <a:r>
              <a:rPr lang="en-US" dirty="0" smtClean="0"/>
              <a:t> </a:t>
            </a:r>
            <a:r>
              <a:rPr lang="en-US" dirty="0" err="1" smtClean="0"/>
              <a:t>люблю</a:t>
            </a:r>
            <a:r>
              <a:rPr lang="en-US" dirty="0" smtClean="0"/>
              <a:t> </a:t>
            </a:r>
            <a:r>
              <a:rPr lang="en-US" dirty="0" err="1" smtClean="0"/>
              <a:t>тебя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Спасибо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Прости</a:t>
            </a:r>
            <a:r>
              <a:rPr lang="en-US" dirty="0" smtClean="0"/>
              <a:t> </a:t>
            </a:r>
            <a:r>
              <a:rPr lang="en-US" dirty="0" err="1" smtClean="0"/>
              <a:t>меня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Я</a:t>
            </a:r>
            <a:r>
              <a:rPr lang="en-US" dirty="0" smtClean="0"/>
              <a:t> </a:t>
            </a:r>
            <a:r>
              <a:rPr lang="en-US" dirty="0" err="1" smtClean="0"/>
              <a:t>прощаю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свидания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Byock</a:t>
            </a:r>
            <a:r>
              <a:rPr lang="en-US" dirty="0" smtClean="0"/>
              <a:t> (1997)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“</a:t>
            </a:r>
            <a:r>
              <a:rPr lang="en-US" dirty="0" err="1" smtClean="0"/>
              <a:t>Песни</a:t>
            </a:r>
            <a:r>
              <a:rPr lang="en-US" dirty="0" smtClean="0"/>
              <a:t> </a:t>
            </a:r>
            <a:r>
              <a:rPr lang="en-US" dirty="0" err="1" smtClean="0"/>
              <a:t>могут</a:t>
            </a:r>
            <a:r>
              <a:rPr lang="en-US" dirty="0" smtClean="0"/>
              <a:t> </a:t>
            </a:r>
            <a:r>
              <a:rPr lang="en-US" dirty="0" err="1" smtClean="0"/>
              <a:t>передать</a:t>
            </a:r>
            <a:r>
              <a:rPr lang="en-US" dirty="0" smtClean="0"/>
              <a:t> </a:t>
            </a:r>
            <a:r>
              <a:rPr lang="en-US" dirty="0" err="1" smtClean="0"/>
              <a:t>эти</a:t>
            </a:r>
            <a:r>
              <a:rPr lang="en-US" dirty="0" smtClean="0"/>
              <a:t> </a:t>
            </a:r>
            <a:r>
              <a:rPr lang="en-US" dirty="0" err="1" smtClean="0"/>
              <a:t>сообщения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большей</a:t>
            </a:r>
            <a:r>
              <a:rPr lang="en-US" dirty="0" smtClean="0"/>
              <a:t> </a:t>
            </a:r>
            <a:r>
              <a:rPr lang="en-US" dirty="0" err="1" smtClean="0"/>
              <a:t>силой</a:t>
            </a:r>
            <a:r>
              <a:rPr lang="en-US" dirty="0" smtClean="0"/>
              <a:t> </a:t>
            </a:r>
            <a:r>
              <a:rPr lang="en-US" dirty="0" err="1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наполненностью</a:t>
            </a:r>
            <a:r>
              <a:rPr lang="en-US" dirty="0" smtClean="0"/>
              <a:t>, </a:t>
            </a:r>
            <a:r>
              <a:rPr lang="en-US" dirty="0" err="1" smtClean="0"/>
              <a:t>чем</a:t>
            </a:r>
            <a:r>
              <a:rPr lang="en-US" dirty="0" smtClean="0"/>
              <a:t> </a:t>
            </a:r>
            <a:r>
              <a:rPr lang="en-US" dirty="0" err="1" smtClean="0"/>
              <a:t>простые</a:t>
            </a:r>
            <a:r>
              <a:rPr lang="en-US" dirty="0" smtClean="0"/>
              <a:t> </a:t>
            </a:r>
            <a:r>
              <a:rPr lang="en-US" dirty="0" err="1" smtClean="0"/>
              <a:t>слова</a:t>
            </a:r>
            <a:r>
              <a:rPr lang="en-US" dirty="0" smtClean="0"/>
              <a:t>”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1) </a:t>
            </a:r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позволяет</a:t>
            </a:r>
            <a:r>
              <a:rPr lang="en-US" dirty="0" smtClean="0"/>
              <a:t> </a:t>
            </a:r>
            <a:r>
              <a:rPr lang="en-US" dirty="0" err="1" smtClean="0"/>
              <a:t>ментально</a:t>
            </a:r>
            <a:r>
              <a:rPr lang="en-US" dirty="0" smtClean="0"/>
              <a:t> </a:t>
            </a:r>
            <a:r>
              <a:rPr lang="en-US" dirty="0" err="1" smtClean="0"/>
              <a:t>сфокусироваться</a:t>
            </a:r>
            <a:endParaRPr lang="en-US" dirty="0" smtClean="0"/>
          </a:p>
          <a:p>
            <a:r>
              <a:rPr lang="en-US" dirty="0" smtClean="0"/>
              <a:t>2) </a:t>
            </a:r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запускает</a:t>
            </a:r>
            <a:r>
              <a:rPr lang="en-US" dirty="0" smtClean="0"/>
              <a:t> </a:t>
            </a:r>
            <a:r>
              <a:rPr lang="en-US" dirty="0" err="1" smtClean="0"/>
              <a:t>процесс</a:t>
            </a:r>
            <a:r>
              <a:rPr lang="en-US" dirty="0" smtClean="0"/>
              <a:t> </a:t>
            </a:r>
            <a:r>
              <a:rPr lang="en-US" dirty="0" err="1" smtClean="0"/>
              <a:t>рефлексии</a:t>
            </a:r>
            <a:r>
              <a:rPr lang="en-US" dirty="0" smtClean="0"/>
              <a:t>, </a:t>
            </a:r>
            <a:r>
              <a:rPr lang="en-US" dirty="0" err="1" smtClean="0"/>
              <a:t>размышления</a:t>
            </a:r>
            <a:endParaRPr lang="en-US" dirty="0" smtClean="0"/>
          </a:p>
          <a:p>
            <a:r>
              <a:rPr lang="en-US" dirty="0" smtClean="0"/>
              <a:t>3) </a:t>
            </a:r>
            <a:r>
              <a:rPr lang="en-US" dirty="0" err="1" smtClean="0"/>
              <a:t>музыка</a:t>
            </a:r>
            <a:r>
              <a:rPr lang="en-US" dirty="0" smtClean="0"/>
              <a:t> 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средство</a:t>
            </a:r>
            <a:r>
              <a:rPr lang="en-US" dirty="0" smtClean="0"/>
              <a:t> </a:t>
            </a:r>
            <a:r>
              <a:rPr lang="en-US" dirty="0" err="1" smtClean="0"/>
              <a:t>выражения</a:t>
            </a:r>
            <a:r>
              <a:rPr lang="en-US" dirty="0" smtClean="0"/>
              <a:t> </a:t>
            </a:r>
            <a:r>
              <a:rPr lang="en-US" dirty="0" err="1" smtClean="0"/>
              <a:t>эмоций</a:t>
            </a:r>
            <a:r>
              <a:rPr lang="en-US" dirty="0" smtClean="0"/>
              <a:t>, </a:t>
            </a:r>
            <a:r>
              <a:rPr lang="en-US" dirty="0" err="1" smtClean="0"/>
              <a:t>мыслей</a:t>
            </a:r>
            <a:r>
              <a:rPr lang="en-US" dirty="0" smtClean="0"/>
              <a:t>, </a:t>
            </a:r>
            <a:r>
              <a:rPr lang="en-US" dirty="0" err="1" smtClean="0"/>
              <a:t>чувств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Dileo</a:t>
            </a:r>
            <a:r>
              <a:rPr lang="en-US" dirty="0" smtClean="0"/>
              <a:t> &amp; Parker (2005)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8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песни</a:t>
            </a:r>
            <a:r>
              <a:rPr lang="en-US" dirty="0" smtClean="0"/>
              <a:t>, </a:t>
            </a:r>
            <a:r>
              <a:rPr lang="en-US" dirty="0" err="1" smtClean="0"/>
              <a:t>адресованные</a:t>
            </a:r>
            <a:r>
              <a:rPr lang="en-US" dirty="0" smtClean="0"/>
              <a:t> </a:t>
            </a:r>
            <a:r>
              <a:rPr lang="en-US" dirty="0" err="1" smtClean="0"/>
              <a:t>близким</a:t>
            </a:r>
            <a:endParaRPr lang="en-US" dirty="0" smtClean="0"/>
          </a:p>
          <a:p>
            <a:r>
              <a:rPr lang="en-US" dirty="0" err="1" smtClean="0"/>
              <a:t>существующие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специально</a:t>
            </a:r>
            <a:r>
              <a:rPr lang="en-US" dirty="0" smtClean="0"/>
              <a:t> </a:t>
            </a:r>
            <a:r>
              <a:rPr lang="en-US" dirty="0" err="1" smtClean="0"/>
              <a:t>написанные</a:t>
            </a:r>
            <a:endParaRPr lang="en-US" dirty="0" smtClean="0"/>
          </a:p>
          <a:p>
            <a:r>
              <a:rPr lang="en-US" dirty="0" err="1" smtClean="0"/>
              <a:t>чувства</a:t>
            </a:r>
            <a:r>
              <a:rPr lang="en-US" dirty="0" smtClean="0"/>
              <a:t>, </a:t>
            </a:r>
            <a:r>
              <a:rPr lang="en-US" dirty="0" err="1" smtClean="0"/>
              <a:t>эмоции</a:t>
            </a:r>
            <a:r>
              <a:rPr lang="en-US" dirty="0" smtClean="0"/>
              <a:t>, </a:t>
            </a:r>
            <a:r>
              <a:rPr lang="en-US" dirty="0" err="1" smtClean="0"/>
              <a:t>пожелания</a:t>
            </a:r>
            <a:endParaRPr lang="en-US" dirty="0" smtClean="0"/>
          </a:p>
          <a:p>
            <a:r>
              <a:rPr lang="en-US" dirty="0" err="1" smtClean="0"/>
              <a:t>память</a:t>
            </a:r>
            <a:r>
              <a:rPr lang="en-US" dirty="0" smtClean="0"/>
              <a:t> </a:t>
            </a:r>
            <a:r>
              <a:rPr lang="en-US" dirty="0" err="1" smtClean="0"/>
              <a:t>о</a:t>
            </a:r>
            <a:r>
              <a:rPr lang="en-US" dirty="0" smtClean="0"/>
              <a:t> </a:t>
            </a:r>
            <a:r>
              <a:rPr lang="ru-RU" dirty="0" smtClean="0"/>
              <a:t>ребенке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Музыкальные</a:t>
            </a:r>
            <a:r>
              <a:rPr lang="en-US" dirty="0" smtClean="0"/>
              <a:t> </a:t>
            </a:r>
            <a:r>
              <a:rPr lang="en-US" dirty="0" err="1" smtClean="0"/>
              <a:t>Посвящения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57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позволяет</a:t>
            </a:r>
            <a:r>
              <a:rPr lang="en-US" dirty="0" smtClean="0"/>
              <a:t> </a:t>
            </a:r>
            <a:r>
              <a:rPr lang="en-US" dirty="0" err="1" smtClean="0"/>
              <a:t>выразить</a:t>
            </a:r>
            <a:r>
              <a:rPr lang="en-US" dirty="0" smtClean="0"/>
              <a:t> </a:t>
            </a:r>
            <a:r>
              <a:rPr lang="en-US" dirty="0" err="1" smtClean="0"/>
              <a:t>чувства</a:t>
            </a:r>
            <a:r>
              <a:rPr lang="en-US" dirty="0" smtClean="0"/>
              <a:t>, </a:t>
            </a:r>
            <a:r>
              <a:rPr lang="en-US" dirty="0" err="1" smtClean="0"/>
              <a:t>которые</a:t>
            </a:r>
            <a:r>
              <a:rPr lang="en-US" dirty="0" smtClean="0"/>
              <a:t> </a:t>
            </a:r>
            <a:r>
              <a:rPr lang="en-US" dirty="0" err="1" smtClean="0"/>
              <a:t>сложно</a:t>
            </a:r>
            <a:r>
              <a:rPr lang="en-US" dirty="0" smtClean="0"/>
              <a:t> </a:t>
            </a:r>
            <a:r>
              <a:rPr lang="en-US" dirty="0" err="1" smtClean="0"/>
              <a:t>выразить</a:t>
            </a:r>
            <a:r>
              <a:rPr lang="en-US" dirty="0" smtClean="0"/>
              <a:t> </a:t>
            </a:r>
            <a:r>
              <a:rPr lang="en-US" dirty="0" err="1" smtClean="0"/>
              <a:t>словами</a:t>
            </a:r>
            <a:endParaRPr lang="en-US" dirty="0" smtClean="0"/>
          </a:p>
          <a:p>
            <a:r>
              <a:rPr lang="en-US" dirty="0" err="1" smtClean="0"/>
              <a:t>терапевт</a:t>
            </a:r>
            <a:r>
              <a:rPr lang="en-US" dirty="0" smtClean="0"/>
              <a:t> </a:t>
            </a:r>
            <a:r>
              <a:rPr lang="en-US" dirty="0" err="1" smtClean="0"/>
              <a:t>создаёт</a:t>
            </a:r>
            <a:r>
              <a:rPr lang="en-US" dirty="0" smtClean="0"/>
              <a:t> “</a:t>
            </a:r>
            <a:r>
              <a:rPr lang="en-US" dirty="0" err="1" smtClean="0"/>
              <a:t>контейнер</a:t>
            </a:r>
            <a:r>
              <a:rPr lang="en-US" dirty="0" smtClean="0"/>
              <a:t>” (</a:t>
            </a:r>
            <a:r>
              <a:rPr lang="en-US" dirty="0" err="1" smtClean="0"/>
              <a:t>безопасную</a:t>
            </a:r>
            <a:r>
              <a:rPr lang="en-US" dirty="0" smtClean="0"/>
              <a:t> </a:t>
            </a:r>
            <a:r>
              <a:rPr lang="en-US" dirty="0" err="1" smtClean="0"/>
              <a:t>среду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вокал</a:t>
            </a:r>
            <a:r>
              <a:rPr lang="en-US" dirty="0" smtClean="0"/>
              <a:t>, </a:t>
            </a:r>
            <a:r>
              <a:rPr lang="en-US" dirty="0" err="1" smtClean="0"/>
              <a:t>музыкальные</a:t>
            </a:r>
            <a:r>
              <a:rPr lang="en-US" dirty="0" smtClean="0"/>
              <a:t> </a:t>
            </a:r>
            <a:r>
              <a:rPr lang="en-US" dirty="0" err="1" smtClean="0"/>
              <a:t>инструменты</a:t>
            </a:r>
            <a:r>
              <a:rPr lang="en-US" dirty="0" smtClean="0"/>
              <a:t> (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т.ч</a:t>
            </a:r>
            <a:r>
              <a:rPr lang="en-US" dirty="0" smtClean="0"/>
              <a:t>. </a:t>
            </a:r>
            <a:r>
              <a:rPr lang="en-US" dirty="0" err="1" smtClean="0"/>
              <a:t>перкуссия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невербальная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со</a:t>
            </a:r>
            <a:r>
              <a:rPr lang="en-US" dirty="0" smtClean="0"/>
              <a:t> </a:t>
            </a:r>
            <a:r>
              <a:rPr lang="en-US" dirty="0" err="1" smtClean="0"/>
              <a:t>словами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Импровизация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56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ru-RU" dirty="0" smtClean="0"/>
              <a:t>для детей старшего возраста</a:t>
            </a:r>
            <a:endParaRPr lang="ru-RU" dirty="0" smtClean="0"/>
          </a:p>
          <a:p>
            <a:r>
              <a:rPr lang="en-US" dirty="0" err="1" smtClean="0"/>
              <a:t>подборка</a:t>
            </a:r>
            <a:r>
              <a:rPr lang="en-US" dirty="0" smtClean="0"/>
              <a:t> </a:t>
            </a:r>
            <a:r>
              <a:rPr lang="en-US" dirty="0" err="1" smtClean="0"/>
              <a:t>музыки</a:t>
            </a:r>
            <a:r>
              <a:rPr lang="en-US" dirty="0" smtClean="0"/>
              <a:t>, </a:t>
            </a:r>
            <a:r>
              <a:rPr lang="en-US" dirty="0" err="1" smtClean="0"/>
              <a:t>связанной</a:t>
            </a:r>
            <a:r>
              <a:rPr lang="en-US" dirty="0" smtClean="0"/>
              <a:t> </a:t>
            </a:r>
            <a:r>
              <a:rPr lang="en-US" dirty="0" err="1" smtClean="0"/>
              <a:t>с</a:t>
            </a:r>
            <a:r>
              <a:rPr lang="en-US" dirty="0" smtClean="0"/>
              <a:t> </a:t>
            </a:r>
            <a:r>
              <a:rPr lang="en-US" dirty="0" err="1" smtClean="0"/>
              <a:t>важными</a:t>
            </a:r>
            <a:r>
              <a:rPr lang="en-US" dirty="0" smtClean="0"/>
              <a:t> </a:t>
            </a:r>
            <a:r>
              <a:rPr lang="en-US" dirty="0" err="1" smtClean="0"/>
              <a:t>событиями</a:t>
            </a:r>
            <a:r>
              <a:rPr lang="en-US" dirty="0" smtClean="0"/>
              <a:t> </a:t>
            </a:r>
            <a:r>
              <a:rPr lang="en-US" dirty="0" err="1" smtClean="0"/>
              <a:t>в</a:t>
            </a:r>
            <a:r>
              <a:rPr lang="en-US" dirty="0" smtClean="0"/>
              <a:t> </a:t>
            </a:r>
            <a:r>
              <a:rPr lang="en-US" dirty="0" err="1" smtClean="0"/>
              <a:t>жизни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воспоминания</a:t>
            </a:r>
            <a:endParaRPr lang="en-US" dirty="0" smtClean="0"/>
          </a:p>
          <a:p>
            <a:r>
              <a:rPr lang="en-US" dirty="0" err="1" smtClean="0"/>
              <a:t>анализ</a:t>
            </a:r>
            <a:r>
              <a:rPr lang="en-US" dirty="0" smtClean="0"/>
              <a:t>, (</a:t>
            </a:r>
            <a:r>
              <a:rPr lang="en-US" dirty="0" err="1" smtClean="0"/>
              <a:t>пере)осмысление</a:t>
            </a:r>
            <a:r>
              <a:rPr lang="en-US" dirty="0" smtClean="0"/>
              <a:t> </a:t>
            </a:r>
            <a:r>
              <a:rPr lang="en-US" dirty="0" err="1" smtClean="0"/>
              <a:t>жизни</a:t>
            </a:r>
            <a:endParaRPr lang="en-US" dirty="0" smtClean="0"/>
          </a:p>
          <a:p>
            <a:r>
              <a:rPr lang="en-US" dirty="0" err="1" smtClean="0"/>
              <a:t>важна</a:t>
            </a:r>
            <a:r>
              <a:rPr lang="en-US" dirty="0" smtClean="0"/>
              <a:t> </a:t>
            </a:r>
            <a:r>
              <a:rPr lang="en-US" dirty="0" err="1" smtClean="0"/>
              <a:t>для</a:t>
            </a:r>
            <a:r>
              <a:rPr lang="en-US" dirty="0" smtClean="0"/>
              <a:t> </a:t>
            </a:r>
            <a:r>
              <a:rPr lang="en-US" dirty="0" err="1" smtClean="0"/>
              <a:t>завершения</a:t>
            </a:r>
            <a:r>
              <a:rPr lang="en-US" dirty="0" smtClean="0"/>
              <a:t> </a:t>
            </a:r>
            <a:r>
              <a:rPr lang="en-US" dirty="0" err="1" smtClean="0"/>
              <a:t>отношений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Музыкальная</a:t>
            </a:r>
            <a:r>
              <a:rPr lang="en-US" dirty="0" smtClean="0"/>
              <a:t> </a:t>
            </a:r>
            <a:r>
              <a:rPr lang="en-US" dirty="0" err="1" smtClean="0"/>
              <a:t>Автобиография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3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ПОСЛЕ УТРАТЫ: </a:t>
            </a:r>
            <a:br>
              <a:rPr lang="ru-RU" dirty="0" smtClean="0"/>
            </a:br>
            <a:r>
              <a:rPr lang="ru-RU" dirty="0" smtClean="0"/>
              <a:t>проживание горя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dirty="0" smtClean="0"/>
              <a:t>Bereavement </a:t>
            </a:r>
            <a:r>
              <a:rPr lang="ru-RU" dirty="0" smtClean="0"/>
              <a:t>(«</a:t>
            </a:r>
            <a:r>
              <a:rPr lang="ru-RU" dirty="0" err="1" smtClean="0"/>
              <a:t>горевание</a:t>
            </a:r>
            <a:r>
              <a:rPr lang="ru-RU" dirty="0" smtClean="0"/>
              <a:t>», </a:t>
            </a:r>
            <a:r>
              <a:rPr lang="ru-RU" dirty="0" err="1" smtClean="0"/>
              <a:t>оплакивание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Музыка-память (записи, видео, концерты для семей)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38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427</TotalTime>
  <Words>551</Words>
  <Application>Microsoft Macintosh PowerPoint</Application>
  <PresentationFormat>On-screen Show (4:3)</PresentationFormat>
  <Paragraphs>98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Breeze</vt:lpstr>
      <vt:lpstr>Музыкальная терапия  в педиатрической паллиативной помощи</vt:lpstr>
      <vt:lpstr>.</vt:lpstr>
      <vt:lpstr>PowerPoint Presentation</vt:lpstr>
      <vt:lpstr>PowerPoint Presentation</vt:lpstr>
      <vt:lpstr>МТ в системе  паллиативной помощи</vt:lpstr>
      <vt:lpstr>Паллиативная Модель Терапии </vt:lpstr>
      <vt:lpstr>Музыка = территория радости</vt:lpstr>
      <vt:lpstr>Музыкотерапия В Хосписе </vt:lpstr>
      <vt:lpstr>(Hilliard, 2003; Nguyen, 2003)  </vt:lpstr>
      <vt:lpstr>КАК ЭТО РАБОТАЕТ? </vt:lpstr>
      <vt:lpstr>Психологические потребности</vt:lpstr>
      <vt:lpstr>Психологические Потребности</vt:lpstr>
      <vt:lpstr>Психологические потребности</vt:lpstr>
      <vt:lpstr>Byock (1997) </vt:lpstr>
      <vt:lpstr>Dileo &amp; Parker (2005) </vt:lpstr>
      <vt:lpstr>Музыкальные Посвящения </vt:lpstr>
      <vt:lpstr>Музыкальная Импровизация </vt:lpstr>
      <vt:lpstr>Музыкальная Автобиография</vt:lpstr>
      <vt:lpstr>ПОСЛЕ УТРАТЫ:  проживание горя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Музыкальная терапия  в педиатрической паллиативной помощи</dc:title>
  <dc:creator>Alisa Apreleva</dc:creator>
  <cp:lastModifiedBy>Alisa Apreleva</cp:lastModifiedBy>
  <cp:revision>3</cp:revision>
  <dcterms:created xsi:type="dcterms:W3CDTF">2014-03-12T21:47:46Z</dcterms:created>
  <dcterms:modified xsi:type="dcterms:W3CDTF">2014-03-13T04:54:50Z</dcterms:modified>
</cp:coreProperties>
</file>