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60"/>
  </p:notesMasterIdLst>
  <p:sldIdLst>
    <p:sldId id="256" r:id="rId2"/>
    <p:sldId id="267" r:id="rId3"/>
    <p:sldId id="271" r:id="rId4"/>
    <p:sldId id="264" r:id="rId5"/>
    <p:sldId id="268" r:id="rId6"/>
    <p:sldId id="316" r:id="rId7"/>
    <p:sldId id="317" r:id="rId8"/>
    <p:sldId id="325" r:id="rId9"/>
    <p:sldId id="265" r:id="rId10"/>
    <p:sldId id="279" r:id="rId11"/>
    <p:sldId id="326" r:id="rId12"/>
    <p:sldId id="351" r:id="rId13"/>
    <p:sldId id="352" r:id="rId14"/>
    <p:sldId id="284" r:id="rId15"/>
    <p:sldId id="258" r:id="rId16"/>
    <p:sldId id="318" r:id="rId17"/>
    <p:sldId id="320" r:id="rId18"/>
    <p:sldId id="274" r:id="rId19"/>
    <p:sldId id="275" r:id="rId20"/>
    <p:sldId id="301" r:id="rId21"/>
    <p:sldId id="280" r:id="rId22"/>
    <p:sldId id="281" r:id="rId23"/>
    <p:sldId id="327" r:id="rId24"/>
    <p:sldId id="335" r:id="rId25"/>
    <p:sldId id="303" r:id="rId26"/>
    <p:sldId id="304" r:id="rId27"/>
    <p:sldId id="305" r:id="rId28"/>
    <p:sldId id="288" r:id="rId29"/>
    <p:sldId id="312" r:id="rId30"/>
    <p:sldId id="290" r:id="rId31"/>
    <p:sldId id="308" r:id="rId32"/>
    <p:sldId id="309" r:id="rId33"/>
    <p:sldId id="310" r:id="rId34"/>
    <p:sldId id="313" r:id="rId35"/>
    <p:sldId id="294" r:id="rId36"/>
    <p:sldId id="296" r:id="rId37"/>
    <p:sldId id="307" r:id="rId38"/>
    <p:sldId id="289" r:id="rId39"/>
    <p:sldId id="343" r:id="rId40"/>
    <p:sldId id="342" r:id="rId41"/>
    <p:sldId id="347" r:id="rId42"/>
    <p:sldId id="341" r:id="rId43"/>
    <p:sldId id="299" r:id="rId44"/>
    <p:sldId id="336" r:id="rId45"/>
    <p:sldId id="337" r:id="rId46"/>
    <p:sldId id="338" r:id="rId47"/>
    <p:sldId id="339" r:id="rId48"/>
    <p:sldId id="340" r:id="rId49"/>
    <p:sldId id="344" r:id="rId50"/>
    <p:sldId id="345" r:id="rId51"/>
    <p:sldId id="273" r:id="rId52"/>
    <p:sldId id="346" r:id="rId53"/>
    <p:sldId id="291" r:id="rId54"/>
    <p:sldId id="292" r:id="rId55"/>
    <p:sldId id="293" r:id="rId56"/>
    <p:sldId id="315" r:id="rId57"/>
    <p:sldId id="259" r:id="rId58"/>
    <p:sldId id="262" r:id="rId5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0A25C9-7DEB-DA46-86BD-7A7F6440275E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518F5-BCC8-7046-866A-F28AE6334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51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Неакадемическая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МТ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518F5-BCC8-7046-866A-F28AE633478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Просто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слушание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музыки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пение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песен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может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иметь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терапевтический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эффект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терапия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!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Важны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терапевтические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отношения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компетенция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терапевта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518F5-BCC8-7046-866A-F28AE633478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518F5-BCC8-7046-866A-F28AE6334782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74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МТ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должен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был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хорошим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музыкантом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16-25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лет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Моторика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ритм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артикуляция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согласные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респираторная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функция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мелодия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духовые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518F5-BCC8-7046-866A-F28AE6334782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F610-D71B-EE47-AB1C-5C524483B4B5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D8FA-3B4A-BB4C-B0A9-386EE516B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F610-D71B-EE47-AB1C-5C524483B4B5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D8FA-3B4A-BB4C-B0A9-386EE516B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F610-D71B-EE47-AB1C-5C524483B4B5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D8FA-3B4A-BB4C-B0A9-386EE516B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F610-D71B-EE47-AB1C-5C524483B4B5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D8FA-3B4A-BB4C-B0A9-386EE516B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F610-D71B-EE47-AB1C-5C524483B4B5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D8FA-3B4A-BB4C-B0A9-386EE516B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F610-D71B-EE47-AB1C-5C524483B4B5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D8FA-3B4A-BB4C-B0A9-386EE516B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F610-D71B-EE47-AB1C-5C524483B4B5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D8FA-3B4A-BB4C-B0A9-386EE516B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F610-D71B-EE47-AB1C-5C524483B4B5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D8FA-3B4A-BB4C-B0A9-386EE516B2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F610-D71B-EE47-AB1C-5C524483B4B5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60D8FA-3B4A-BB4C-B0A9-386EE516B2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F610-D71B-EE47-AB1C-5C524483B4B5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D8FA-3B4A-BB4C-B0A9-386EE516B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F610-D71B-EE47-AB1C-5C524483B4B5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D8FA-3B4A-BB4C-B0A9-386EE516B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F60D8FA-3B4A-BB4C-B0A9-386EE516B2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39CF610-D71B-EE47-AB1C-5C524483B4B5}" type="datetimeFigureOut">
              <a:rPr lang="en-US" smtClean="0"/>
              <a:pPr/>
              <a:t>3/2/2014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muzterapevt.ru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://muzterapevt.ru/seminars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0994"/>
            <a:ext cx="7772400" cy="1829761"/>
          </a:xfrm>
        </p:spPr>
        <p:txBody>
          <a:bodyPr>
            <a:normAutofit/>
          </a:bodyPr>
          <a:lstStyle/>
          <a:p>
            <a:r>
              <a:rPr lang="en-US" sz="4400" dirty="0" smtClean="0"/>
              <a:t>МУЗЫКАЛЬНАЯ ТЕРАПИЯ</a:t>
            </a:r>
            <a:r>
              <a:rPr lang="ru-RU" sz="4400" dirty="0" smtClean="0"/>
              <a:t>:</a:t>
            </a:r>
            <a:r>
              <a:rPr lang="en-US" sz="4400" dirty="0" smtClean="0"/>
              <a:t> </a:t>
            </a:r>
            <a:br>
              <a:rPr lang="en-US" sz="4400" dirty="0" smtClean="0"/>
            </a:br>
            <a:r>
              <a:rPr lang="ru-RU" sz="4400" dirty="0" smtClean="0"/>
              <a:t>ОСНОВНЫЕ ПОНЯТИЯ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b="1" dirty="0" err="1" smtClean="0">
                <a:solidFill>
                  <a:schemeClr val="tx1"/>
                </a:solidFill>
              </a:rPr>
              <a:t>Алиса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Апрелева</a:t>
            </a:r>
            <a:r>
              <a:rPr lang="en-US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i="1" dirty="0" err="1" smtClean="0">
                <a:solidFill>
                  <a:schemeClr val="tx1"/>
                </a:solidFill>
              </a:rPr>
              <a:t>музыкальный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терапевт</a:t>
            </a:r>
            <a:r>
              <a:rPr lang="en-US" i="1" dirty="0" smtClean="0">
                <a:solidFill>
                  <a:schemeClr val="tx1"/>
                </a:solidFill>
              </a:rPr>
              <a:t>, M.A., B.M.,</a:t>
            </a:r>
          </a:p>
          <a:p>
            <a:pPr algn="l"/>
            <a:r>
              <a:rPr lang="en-US" i="1" dirty="0" err="1" smtClean="0">
                <a:solidFill>
                  <a:schemeClr val="tx1"/>
                </a:solidFill>
              </a:rPr>
              <a:t>главный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редактор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сайта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Muzterapevt.Ru</a:t>
            </a:r>
            <a:endParaRPr lang="en-US" i="1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4" name="Picture 3" descr="логотип_формальный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4640" y="2893878"/>
            <a:ext cx="2528852" cy="2285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или</a:t>
            </a:r>
            <a:r>
              <a:rPr lang="en-US" dirty="0"/>
              <a:t> </a:t>
            </a:r>
            <a:r>
              <a:rPr lang="en-US" dirty="0" err="1"/>
              <a:t>Нет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Ежедневное</a:t>
            </a:r>
            <a:r>
              <a:rPr lang="en-US" dirty="0" smtClean="0"/>
              <a:t> </a:t>
            </a:r>
            <a:r>
              <a:rPr lang="en-US" dirty="0" err="1" smtClean="0"/>
              <a:t>прослушивание</a:t>
            </a:r>
            <a:r>
              <a:rPr lang="en-US" dirty="0" smtClean="0"/>
              <a:t> 40-й </a:t>
            </a:r>
            <a:r>
              <a:rPr lang="en-US" dirty="0" err="1" smtClean="0"/>
              <a:t>симфонии</a:t>
            </a:r>
            <a:r>
              <a:rPr lang="en-US" dirty="0" smtClean="0"/>
              <a:t> </a:t>
            </a:r>
            <a:r>
              <a:rPr lang="en-US" dirty="0" err="1" smtClean="0"/>
              <a:t>Моцарта</a:t>
            </a:r>
            <a:r>
              <a:rPr lang="en-US" dirty="0" smtClean="0"/>
              <a:t> </a:t>
            </a:r>
            <a:r>
              <a:rPr lang="en-US" dirty="0" err="1" smtClean="0"/>
              <a:t>приостанавливает</a:t>
            </a:r>
            <a:r>
              <a:rPr lang="en-US" dirty="0" smtClean="0"/>
              <a:t> </a:t>
            </a:r>
            <a:r>
              <a:rPr lang="en-US" dirty="0" err="1" smtClean="0"/>
              <a:t>развитие</a:t>
            </a:r>
            <a:r>
              <a:rPr lang="en-US" dirty="0" smtClean="0"/>
              <a:t> </a:t>
            </a:r>
            <a:r>
              <a:rPr lang="en-US" dirty="0" err="1" smtClean="0"/>
              <a:t>остеосаркомы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НЕТ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существует</a:t>
            </a:r>
            <a:r>
              <a:rPr lang="en-US" dirty="0" smtClean="0"/>
              <a:t> </a:t>
            </a:r>
            <a:r>
              <a:rPr lang="en-US" dirty="0" err="1" smtClean="0"/>
              <a:t>научных</a:t>
            </a:r>
            <a:r>
              <a:rPr lang="en-US" dirty="0" smtClean="0"/>
              <a:t> </a:t>
            </a:r>
            <a:r>
              <a:rPr lang="en-US" dirty="0" err="1" smtClean="0"/>
              <a:t>исследований</a:t>
            </a:r>
            <a:r>
              <a:rPr lang="en-US" dirty="0" smtClean="0"/>
              <a:t>, </a:t>
            </a:r>
            <a:r>
              <a:rPr lang="en-US" dirty="0" err="1" smtClean="0"/>
              <a:t>подтверждающих</a:t>
            </a:r>
            <a:r>
              <a:rPr lang="en-US" dirty="0" smtClean="0"/>
              <a:t>, </a:t>
            </a:r>
            <a:r>
              <a:rPr lang="en-US" dirty="0" err="1" smtClean="0"/>
              <a:t>что</a:t>
            </a:r>
            <a:r>
              <a:rPr lang="en-US" dirty="0" smtClean="0"/>
              <a:t> </a:t>
            </a:r>
            <a:r>
              <a:rPr lang="en-US" dirty="0" err="1" smtClean="0"/>
              <a:t>музыкальная</a:t>
            </a:r>
            <a:r>
              <a:rPr lang="en-US" dirty="0" smtClean="0"/>
              <a:t> </a:t>
            </a:r>
            <a:r>
              <a:rPr lang="en-US" dirty="0" err="1" smtClean="0"/>
              <a:t>терапия</a:t>
            </a:r>
            <a:r>
              <a:rPr lang="en-US" dirty="0" smtClean="0"/>
              <a:t> </a:t>
            </a:r>
            <a:r>
              <a:rPr lang="en-US" dirty="0" err="1" smtClean="0"/>
              <a:t>способна</a:t>
            </a:r>
            <a:r>
              <a:rPr lang="en-US" dirty="0" smtClean="0"/>
              <a:t> </a:t>
            </a:r>
            <a:r>
              <a:rPr lang="en-US" dirty="0" err="1" smtClean="0"/>
              <a:t>излечивать</a:t>
            </a:r>
            <a:r>
              <a:rPr lang="en-US" dirty="0" smtClean="0"/>
              <a:t> </a:t>
            </a:r>
            <a:r>
              <a:rPr lang="en-US" dirty="0" err="1" smtClean="0"/>
              <a:t>или</a:t>
            </a:r>
            <a:r>
              <a:rPr lang="en-US" dirty="0" smtClean="0"/>
              <a:t> </a:t>
            </a:r>
            <a:r>
              <a:rPr lang="en-US" dirty="0" err="1" smtClean="0"/>
              <a:t>приостанавливать</a:t>
            </a:r>
            <a:r>
              <a:rPr lang="en-US" dirty="0" smtClean="0"/>
              <a:t> </a:t>
            </a:r>
            <a:r>
              <a:rPr lang="en-US" dirty="0" err="1" smtClean="0"/>
              <a:t>развитие</a:t>
            </a:r>
            <a:r>
              <a:rPr lang="en-US" dirty="0" smtClean="0"/>
              <a:t> </a:t>
            </a:r>
            <a:r>
              <a:rPr lang="en-US" dirty="0" err="1" smtClean="0"/>
              <a:t>онкологических</a:t>
            </a:r>
            <a:r>
              <a:rPr lang="en-US" dirty="0" smtClean="0"/>
              <a:t> </a:t>
            </a:r>
            <a:r>
              <a:rPr lang="en-US" dirty="0" err="1" smtClean="0"/>
              <a:t>заболеваний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или</a:t>
            </a:r>
            <a:r>
              <a:rPr lang="en-US" dirty="0"/>
              <a:t> </a:t>
            </a:r>
            <a:r>
              <a:rPr lang="en-US" dirty="0" err="1"/>
              <a:t>Нет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При</a:t>
            </a:r>
            <a:r>
              <a:rPr lang="en-US" dirty="0" smtClean="0"/>
              <a:t> </a:t>
            </a:r>
            <a:r>
              <a:rPr lang="en-US" dirty="0" err="1" smtClean="0"/>
              <a:t>работе</a:t>
            </a:r>
            <a:r>
              <a:rPr lang="en-US" dirty="0" smtClean="0"/>
              <a:t> </a:t>
            </a:r>
            <a:r>
              <a:rPr lang="en-US" dirty="0" err="1" smtClean="0"/>
              <a:t>с</a:t>
            </a:r>
            <a:r>
              <a:rPr lang="en-US" dirty="0" smtClean="0"/>
              <a:t> </a:t>
            </a:r>
            <a:r>
              <a:rPr lang="en-US" dirty="0" err="1" smtClean="0"/>
              <a:t>пациентами</a:t>
            </a:r>
            <a:r>
              <a:rPr lang="en-US" dirty="0" smtClean="0"/>
              <a:t>, </a:t>
            </a:r>
            <a:r>
              <a:rPr lang="en-US" dirty="0" err="1" smtClean="0"/>
              <a:t>страдающими</a:t>
            </a:r>
            <a:r>
              <a:rPr lang="en-US" dirty="0" smtClean="0"/>
              <a:t> </a:t>
            </a:r>
            <a:r>
              <a:rPr lang="en-US" dirty="0" err="1" smtClean="0"/>
              <a:t>деменцией</a:t>
            </a:r>
            <a:r>
              <a:rPr lang="en-US" dirty="0" smtClean="0"/>
              <a:t>, </a:t>
            </a:r>
            <a:r>
              <a:rPr lang="en-US" dirty="0" err="1" smtClean="0"/>
              <a:t>наиболее</a:t>
            </a:r>
            <a:r>
              <a:rPr lang="en-US" dirty="0" smtClean="0"/>
              <a:t> </a:t>
            </a:r>
            <a:r>
              <a:rPr lang="en-US" dirty="0" err="1" smtClean="0"/>
              <a:t>эффективна</a:t>
            </a:r>
            <a:r>
              <a:rPr lang="en-US" dirty="0" smtClean="0"/>
              <a:t> </a:t>
            </a:r>
            <a:r>
              <a:rPr lang="en-US" dirty="0" err="1" smtClean="0"/>
              <a:t>музыка</a:t>
            </a:r>
            <a:r>
              <a:rPr lang="en-US" dirty="0" smtClean="0"/>
              <a:t>, </a:t>
            </a:r>
            <a:r>
              <a:rPr lang="en-US" dirty="0" err="1" smtClean="0"/>
              <a:t>которую</a:t>
            </a:r>
            <a:r>
              <a:rPr lang="en-US" dirty="0" smtClean="0"/>
              <a:t> </a:t>
            </a:r>
            <a:r>
              <a:rPr lang="en-US" dirty="0" err="1" smtClean="0"/>
              <a:t>они</a:t>
            </a:r>
            <a:r>
              <a:rPr lang="en-US" dirty="0" smtClean="0"/>
              <a:t> </a:t>
            </a:r>
            <a:r>
              <a:rPr lang="en-US" dirty="0" err="1" smtClean="0"/>
              <a:t>слушали</a:t>
            </a:r>
            <a:r>
              <a:rPr lang="en-US" dirty="0" smtClean="0"/>
              <a:t> </a:t>
            </a:r>
            <a:r>
              <a:rPr lang="en-US" dirty="0" err="1" smtClean="0"/>
              <a:t>и</a:t>
            </a:r>
            <a:r>
              <a:rPr lang="en-US" dirty="0" smtClean="0"/>
              <a:t> </a:t>
            </a:r>
            <a:r>
              <a:rPr lang="en-US" dirty="0" err="1" smtClean="0"/>
              <a:t>любили</a:t>
            </a:r>
            <a:r>
              <a:rPr lang="en-US" dirty="0" smtClean="0"/>
              <a:t>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возрасте</a:t>
            </a:r>
            <a:r>
              <a:rPr lang="en-US" dirty="0" smtClean="0"/>
              <a:t> 16 – 25 </a:t>
            </a:r>
            <a:r>
              <a:rPr lang="en-US" dirty="0" err="1" smtClean="0"/>
              <a:t>лет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ДА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Да</a:t>
            </a:r>
            <a:r>
              <a:rPr lang="en-US" dirty="0" smtClean="0"/>
              <a:t>, </a:t>
            </a:r>
            <a:r>
              <a:rPr lang="en-US" dirty="0" err="1" smtClean="0"/>
              <a:t>музыка</a:t>
            </a:r>
            <a:r>
              <a:rPr lang="en-US" dirty="0" smtClean="0"/>
              <a:t>, </a:t>
            </a:r>
            <a:r>
              <a:rPr lang="en-US" dirty="0" err="1" smtClean="0"/>
              <a:t>знакомая</a:t>
            </a:r>
            <a:r>
              <a:rPr lang="en-US" dirty="0" smtClean="0"/>
              <a:t> </a:t>
            </a:r>
            <a:r>
              <a:rPr lang="en-US" dirty="0" err="1" smtClean="0"/>
              <a:t>пациентам</a:t>
            </a:r>
            <a:r>
              <a:rPr lang="en-US" dirty="0" smtClean="0"/>
              <a:t> </a:t>
            </a:r>
            <a:r>
              <a:rPr lang="en-US" dirty="0" err="1" smtClean="0"/>
              <a:t>с</a:t>
            </a:r>
            <a:r>
              <a:rPr lang="en-US" dirty="0" smtClean="0"/>
              <a:t> </a:t>
            </a:r>
            <a:r>
              <a:rPr lang="en-US" dirty="0" err="1" smtClean="0"/>
              <a:t>юности</a:t>
            </a:r>
            <a:r>
              <a:rPr lang="en-US" dirty="0" smtClean="0"/>
              <a:t>, </a:t>
            </a:r>
            <a:r>
              <a:rPr lang="en-US" dirty="0" err="1" smtClean="0"/>
              <a:t>используется</a:t>
            </a:r>
            <a:r>
              <a:rPr lang="en-US" dirty="0" smtClean="0"/>
              <a:t>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музыкальной</a:t>
            </a:r>
            <a:r>
              <a:rPr lang="en-US" dirty="0" smtClean="0"/>
              <a:t> </a:t>
            </a:r>
            <a:r>
              <a:rPr lang="en-US" dirty="0" err="1" smtClean="0"/>
              <a:t>терапии</a:t>
            </a:r>
            <a:r>
              <a:rPr lang="en-US" dirty="0" smtClean="0"/>
              <a:t> </a:t>
            </a:r>
            <a:r>
              <a:rPr lang="en-US" dirty="0" err="1" smtClean="0"/>
              <a:t>для</a:t>
            </a:r>
            <a:r>
              <a:rPr lang="en-US" dirty="0" smtClean="0"/>
              <a:t> </a:t>
            </a:r>
            <a:r>
              <a:rPr lang="en-US" dirty="0" err="1" smtClean="0"/>
              <a:t>того</a:t>
            </a:r>
            <a:r>
              <a:rPr lang="en-US" dirty="0" smtClean="0"/>
              <a:t>, </a:t>
            </a:r>
            <a:r>
              <a:rPr lang="en-US" dirty="0" err="1" smtClean="0"/>
              <a:t>чтобы</a:t>
            </a:r>
            <a:r>
              <a:rPr lang="en-US" dirty="0" smtClean="0"/>
              <a:t> </a:t>
            </a:r>
            <a:r>
              <a:rPr lang="en-US" dirty="0" err="1" smtClean="0"/>
              <a:t>замедлить</a:t>
            </a:r>
            <a:r>
              <a:rPr lang="en-US" dirty="0" smtClean="0"/>
              <a:t> </a:t>
            </a:r>
            <a:r>
              <a:rPr lang="en-US" dirty="0" err="1" smtClean="0"/>
              <a:t>деградацию</a:t>
            </a:r>
            <a:r>
              <a:rPr lang="en-US" dirty="0" smtClean="0"/>
              <a:t> </a:t>
            </a:r>
            <a:r>
              <a:rPr lang="en-US" dirty="0" err="1" smtClean="0"/>
              <a:t>памяти</a:t>
            </a:r>
            <a:r>
              <a:rPr lang="en-US" dirty="0" smtClean="0"/>
              <a:t>, </a:t>
            </a:r>
            <a:r>
              <a:rPr lang="en-US" dirty="0" err="1" smtClean="0"/>
              <a:t>когнитивных</a:t>
            </a:r>
            <a:r>
              <a:rPr lang="en-US" dirty="0" smtClean="0"/>
              <a:t> </a:t>
            </a:r>
            <a:r>
              <a:rPr lang="en-US" dirty="0" err="1" smtClean="0"/>
              <a:t>функций</a:t>
            </a:r>
            <a:r>
              <a:rPr lang="en-US" dirty="0" smtClean="0"/>
              <a:t>, </a:t>
            </a:r>
            <a:r>
              <a:rPr lang="en-US" dirty="0" err="1" smtClean="0"/>
              <a:t>крупной</a:t>
            </a:r>
            <a:r>
              <a:rPr lang="en-US" dirty="0" smtClean="0"/>
              <a:t> </a:t>
            </a:r>
            <a:r>
              <a:rPr lang="en-US" dirty="0" err="1" smtClean="0"/>
              <a:t>моторики</a:t>
            </a:r>
            <a:r>
              <a:rPr lang="en-US" dirty="0" smtClean="0"/>
              <a:t>, </a:t>
            </a:r>
            <a:r>
              <a:rPr lang="en-US" dirty="0" err="1" smtClean="0"/>
              <a:t>а</a:t>
            </a:r>
            <a:r>
              <a:rPr lang="en-US" dirty="0" smtClean="0"/>
              <a:t> </a:t>
            </a:r>
            <a:r>
              <a:rPr lang="en-US" dirty="0" err="1" smtClean="0"/>
              <a:t>также</a:t>
            </a:r>
            <a:r>
              <a:rPr lang="en-US" dirty="0" smtClean="0"/>
              <a:t> </a:t>
            </a:r>
            <a:r>
              <a:rPr lang="en-US" dirty="0" err="1" smtClean="0"/>
              <a:t>снизить</a:t>
            </a:r>
            <a:r>
              <a:rPr lang="en-US" dirty="0" smtClean="0"/>
              <a:t> </a:t>
            </a:r>
            <a:r>
              <a:rPr lang="en-US" dirty="0" err="1" smtClean="0"/>
              <a:t>тревожность</a:t>
            </a:r>
            <a:r>
              <a:rPr lang="en-US" dirty="0" smtClean="0"/>
              <a:t> </a:t>
            </a:r>
            <a:r>
              <a:rPr lang="en-US" dirty="0" err="1" smtClean="0"/>
              <a:t>при</a:t>
            </a:r>
            <a:r>
              <a:rPr lang="en-US" dirty="0" smtClean="0"/>
              <a:t> </a:t>
            </a:r>
            <a:r>
              <a:rPr lang="en-US" dirty="0" err="1" smtClean="0"/>
              <a:t>сенильной</a:t>
            </a:r>
            <a:r>
              <a:rPr lang="en-US" dirty="0" smtClean="0"/>
              <a:t> </a:t>
            </a:r>
            <a:r>
              <a:rPr lang="en-US" dirty="0" err="1" smtClean="0"/>
              <a:t>деменции</a:t>
            </a:r>
            <a:r>
              <a:rPr lang="en-US" dirty="0" smtClean="0"/>
              <a:t>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elder_man_headphone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4308" y="3368600"/>
            <a:ext cx="3737404" cy="2526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или</a:t>
            </a:r>
            <a:r>
              <a:rPr lang="en-US" dirty="0" smtClean="0"/>
              <a:t> </a:t>
            </a:r>
            <a:r>
              <a:rPr lang="en-US" dirty="0" err="1" smtClean="0"/>
              <a:t>Нет</a:t>
            </a:r>
            <a:r>
              <a:rPr lang="en-US" dirty="0" smtClean="0"/>
              <a:t>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человеческом</a:t>
            </a:r>
            <a:r>
              <a:rPr lang="en-US" dirty="0" smtClean="0"/>
              <a:t> </a:t>
            </a:r>
            <a:r>
              <a:rPr lang="en-US" dirty="0" err="1" smtClean="0"/>
              <a:t>мозге</a:t>
            </a:r>
            <a:r>
              <a:rPr lang="en-US" dirty="0" smtClean="0"/>
              <a:t>,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отличие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мозга</a:t>
            </a:r>
            <a:r>
              <a:rPr lang="en-US" dirty="0" smtClean="0"/>
              <a:t> </a:t>
            </a:r>
            <a:r>
              <a:rPr lang="en-US" dirty="0" err="1" smtClean="0"/>
              <a:t>животных</a:t>
            </a:r>
            <a:r>
              <a:rPr lang="en-US" dirty="0" smtClean="0"/>
              <a:t>, </a:t>
            </a:r>
            <a:r>
              <a:rPr lang="en-US" dirty="0" err="1" smtClean="0"/>
              <a:t>есть</a:t>
            </a:r>
            <a:r>
              <a:rPr lang="en-US" dirty="0" smtClean="0"/>
              <a:t> </a:t>
            </a:r>
            <a:r>
              <a:rPr lang="en-US" dirty="0" err="1" smtClean="0"/>
              <a:t>особый</a:t>
            </a:r>
            <a:r>
              <a:rPr lang="en-US" dirty="0" smtClean="0"/>
              <a:t> </a:t>
            </a:r>
            <a:r>
              <a:rPr lang="en-US" dirty="0" err="1" smtClean="0"/>
              <a:t>участок</a:t>
            </a:r>
            <a:r>
              <a:rPr lang="en-US" dirty="0" smtClean="0"/>
              <a:t>, </a:t>
            </a:r>
            <a:r>
              <a:rPr lang="en-US" dirty="0" err="1" smtClean="0"/>
              <a:t>отвечающий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восприятие</a:t>
            </a:r>
            <a:r>
              <a:rPr lang="en-US" dirty="0" smtClean="0"/>
              <a:t> </a:t>
            </a:r>
            <a:r>
              <a:rPr lang="en-US" dirty="0" err="1" smtClean="0"/>
              <a:t>музыки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45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НЕТ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/>
              <a:t>  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восприятие</a:t>
            </a:r>
            <a:r>
              <a:rPr lang="en-US" dirty="0" smtClean="0"/>
              <a:t> </a:t>
            </a:r>
            <a:r>
              <a:rPr lang="en-US" dirty="0" err="1" smtClean="0"/>
              <a:t>и</a:t>
            </a:r>
            <a:r>
              <a:rPr lang="en-US" dirty="0" smtClean="0"/>
              <a:t> </a:t>
            </a:r>
            <a:r>
              <a:rPr lang="en-US" dirty="0" err="1" smtClean="0"/>
              <a:t>воспроизведение</a:t>
            </a:r>
            <a:r>
              <a:rPr lang="en-US" dirty="0" smtClean="0"/>
              <a:t> </a:t>
            </a:r>
            <a:r>
              <a:rPr lang="en-US" dirty="0" err="1" smtClean="0"/>
              <a:t>музыки</a:t>
            </a:r>
            <a:r>
              <a:rPr lang="en-US" dirty="0" smtClean="0"/>
              <a:t> </a:t>
            </a:r>
            <a:r>
              <a:rPr lang="en-US" dirty="0" err="1" smtClean="0"/>
              <a:t>отвечают</a:t>
            </a:r>
            <a:r>
              <a:rPr lang="en-US" dirty="0" smtClean="0"/>
              <a:t> </a:t>
            </a:r>
            <a:r>
              <a:rPr lang="en-US" dirty="0" err="1" smtClean="0"/>
              <a:t>множественные</a:t>
            </a:r>
            <a:r>
              <a:rPr lang="en-US" dirty="0" smtClean="0"/>
              <a:t> </a:t>
            </a:r>
            <a:r>
              <a:rPr lang="en-US" dirty="0" err="1" smtClean="0"/>
              <a:t>участки</a:t>
            </a:r>
            <a:r>
              <a:rPr lang="en-US" dirty="0" smtClean="0"/>
              <a:t> </a:t>
            </a:r>
            <a:r>
              <a:rPr lang="en-US" dirty="0" err="1" smtClean="0"/>
              <a:t>коры</a:t>
            </a:r>
            <a:r>
              <a:rPr lang="en-US" dirty="0" smtClean="0"/>
              <a:t> </a:t>
            </a:r>
            <a:r>
              <a:rPr lang="en-US" dirty="0" err="1" smtClean="0"/>
              <a:t>головного</a:t>
            </a:r>
            <a:r>
              <a:rPr lang="en-US" dirty="0" smtClean="0"/>
              <a:t> </a:t>
            </a:r>
            <a:r>
              <a:rPr lang="en-US" dirty="0" err="1" smtClean="0"/>
              <a:t>мозга</a:t>
            </a:r>
            <a:r>
              <a:rPr lang="en-US" dirty="0" smtClean="0"/>
              <a:t>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обоих</a:t>
            </a:r>
            <a:r>
              <a:rPr lang="en-US" dirty="0" smtClean="0"/>
              <a:t> </a:t>
            </a:r>
            <a:r>
              <a:rPr lang="en-US" dirty="0" err="1" smtClean="0"/>
              <a:t>полушариях</a:t>
            </a:r>
            <a:r>
              <a:rPr lang="en-US" dirty="0" smtClean="0"/>
              <a:t>, </a:t>
            </a:r>
            <a:r>
              <a:rPr lang="en-US" dirty="0" err="1" smtClean="0"/>
              <a:t>а</a:t>
            </a:r>
            <a:r>
              <a:rPr lang="en-US" dirty="0" smtClean="0"/>
              <a:t> </a:t>
            </a:r>
            <a:r>
              <a:rPr lang="en-US" dirty="0" err="1" smtClean="0"/>
              <a:t>также</a:t>
            </a:r>
            <a:r>
              <a:rPr lang="en-US" dirty="0" smtClean="0"/>
              <a:t> </a:t>
            </a:r>
            <a:r>
              <a:rPr lang="en-US" dirty="0" err="1" smtClean="0"/>
              <a:t>подкорковые</a:t>
            </a:r>
            <a:r>
              <a:rPr lang="en-US" dirty="0" smtClean="0"/>
              <a:t> </a:t>
            </a:r>
            <a:r>
              <a:rPr lang="en-US" dirty="0" err="1" smtClean="0"/>
              <a:t>участки</a:t>
            </a:r>
            <a:r>
              <a:rPr lang="en-US" dirty="0" smtClean="0"/>
              <a:t> </a:t>
            </a:r>
            <a:r>
              <a:rPr lang="en-US" dirty="0" err="1" smtClean="0"/>
              <a:t>мозга</a:t>
            </a:r>
            <a:r>
              <a:rPr lang="en-US" dirty="0" smtClean="0"/>
              <a:t>. </a:t>
            </a:r>
            <a:r>
              <a:rPr lang="en-US" dirty="0" err="1" smtClean="0"/>
              <a:t>Именно</a:t>
            </a:r>
            <a:r>
              <a:rPr lang="en-US" dirty="0" smtClean="0"/>
              <a:t> </a:t>
            </a:r>
            <a:r>
              <a:rPr lang="en-US" dirty="0" err="1" smtClean="0"/>
              <a:t>поэтому</a:t>
            </a:r>
            <a:r>
              <a:rPr lang="en-US" dirty="0" smtClean="0"/>
              <a:t> </a:t>
            </a:r>
            <a:r>
              <a:rPr lang="en-US" dirty="0" err="1" smtClean="0"/>
              <a:t>музыка</a:t>
            </a:r>
            <a:r>
              <a:rPr lang="en-US" dirty="0" smtClean="0"/>
              <a:t> </a:t>
            </a:r>
            <a:r>
              <a:rPr lang="en-US" dirty="0" err="1" smtClean="0"/>
              <a:t>так</a:t>
            </a:r>
            <a:r>
              <a:rPr lang="en-US" dirty="0" smtClean="0"/>
              <a:t> </a:t>
            </a:r>
            <a:r>
              <a:rPr lang="en-US" dirty="0" err="1" smtClean="0"/>
              <a:t>эффективна</a:t>
            </a:r>
            <a:r>
              <a:rPr lang="en-US" dirty="0" smtClean="0"/>
              <a:t>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реабилитации</a:t>
            </a:r>
            <a:r>
              <a:rPr lang="en-US" dirty="0" smtClean="0"/>
              <a:t> </a:t>
            </a:r>
            <a:r>
              <a:rPr lang="en-US" dirty="0" err="1" smtClean="0"/>
              <a:t>после</a:t>
            </a:r>
            <a:r>
              <a:rPr lang="en-US" dirty="0" smtClean="0"/>
              <a:t> </a:t>
            </a:r>
            <a:r>
              <a:rPr lang="en-US" dirty="0" err="1" smtClean="0"/>
              <a:t>инсультов</a:t>
            </a:r>
            <a:r>
              <a:rPr lang="en-US" dirty="0" smtClean="0"/>
              <a:t>, </a:t>
            </a:r>
            <a:r>
              <a:rPr lang="en-US" dirty="0" err="1" smtClean="0"/>
              <a:t>черепно-мозговых</a:t>
            </a:r>
            <a:r>
              <a:rPr lang="en-US" dirty="0" smtClean="0"/>
              <a:t> </a:t>
            </a:r>
            <a:r>
              <a:rPr lang="en-US" dirty="0" err="1" smtClean="0"/>
              <a:t>травм</a:t>
            </a:r>
            <a:r>
              <a:rPr lang="en-US" dirty="0" smtClean="0"/>
              <a:t>, </a:t>
            </a:r>
            <a:r>
              <a:rPr lang="en-US" dirty="0" err="1" smtClean="0"/>
              <a:t>при</a:t>
            </a:r>
            <a:r>
              <a:rPr lang="en-US" dirty="0" smtClean="0"/>
              <a:t> </a:t>
            </a:r>
            <a:r>
              <a:rPr lang="en-US" dirty="0" err="1" smtClean="0"/>
              <a:t>деменции</a:t>
            </a:r>
            <a:r>
              <a:rPr lang="en-US" dirty="0" smtClean="0"/>
              <a:t>, </a:t>
            </a:r>
            <a:r>
              <a:rPr lang="en-US" dirty="0" err="1" smtClean="0"/>
              <a:t>при</a:t>
            </a:r>
            <a:r>
              <a:rPr lang="en-US" dirty="0" smtClean="0"/>
              <a:t> </a:t>
            </a:r>
            <a:r>
              <a:rPr lang="en-US" dirty="0" err="1" smtClean="0"/>
              <a:t>задержках</a:t>
            </a:r>
            <a:r>
              <a:rPr lang="en-US" dirty="0" smtClean="0"/>
              <a:t>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развитии</a:t>
            </a:r>
            <a:r>
              <a:rPr lang="en-US" dirty="0" smtClean="0"/>
              <a:t> </a:t>
            </a:r>
            <a:r>
              <a:rPr lang="en-US" dirty="0" err="1" smtClean="0"/>
              <a:t>и</a:t>
            </a:r>
            <a:r>
              <a:rPr lang="en-US" dirty="0" smtClean="0"/>
              <a:t> </a:t>
            </a:r>
            <a:r>
              <a:rPr lang="en-US" dirty="0" err="1" smtClean="0"/>
              <a:t>психических</a:t>
            </a:r>
            <a:r>
              <a:rPr lang="en-US" dirty="0" smtClean="0"/>
              <a:t> </a:t>
            </a:r>
            <a:r>
              <a:rPr lang="en-US" dirty="0" err="1" smtClean="0"/>
              <a:t>расстройствах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94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21271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music brain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778" r="-36778"/>
          <a:stretch>
            <a:fillRect/>
          </a:stretch>
        </p:blipFill>
        <p:spPr>
          <a:xfrm>
            <a:off x="457200" y="487352"/>
            <a:ext cx="7697341" cy="5913447"/>
          </a:xfrm>
        </p:spPr>
      </p:pic>
    </p:spTree>
    <p:extLst>
      <p:ext uri="{BB962C8B-B14F-4D97-AF65-F5344CB8AC3E}">
        <p14:creationId xmlns:p14="http://schemas.microsoft.com/office/powerpoint/2010/main" val="122371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или</a:t>
            </a:r>
            <a:r>
              <a:rPr lang="en-US" dirty="0"/>
              <a:t> </a:t>
            </a:r>
            <a:r>
              <a:rPr lang="en-US" dirty="0" err="1"/>
              <a:t>Нет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err="1" smtClean="0"/>
              <a:t>Музыкальная</a:t>
            </a:r>
            <a:r>
              <a:rPr lang="en-US" dirty="0" smtClean="0"/>
              <a:t> </a:t>
            </a:r>
            <a:r>
              <a:rPr lang="en-US" dirty="0" err="1" smtClean="0"/>
              <a:t>терапия</a:t>
            </a:r>
            <a:r>
              <a:rPr lang="en-US" dirty="0" smtClean="0"/>
              <a:t> </a:t>
            </a:r>
            <a:r>
              <a:rPr lang="en-US" dirty="0" err="1" smtClean="0"/>
              <a:t>может</a:t>
            </a:r>
            <a:r>
              <a:rPr lang="en-US" dirty="0" smtClean="0"/>
              <a:t> </a:t>
            </a:r>
            <a:r>
              <a:rPr lang="en-US" dirty="0" err="1" smtClean="0"/>
              <a:t>сократить</a:t>
            </a:r>
            <a:r>
              <a:rPr lang="en-US" dirty="0" smtClean="0"/>
              <a:t> </a:t>
            </a:r>
            <a:r>
              <a:rPr lang="en-US" dirty="0" err="1" smtClean="0"/>
              <a:t>пребывание</a:t>
            </a:r>
            <a:r>
              <a:rPr lang="en-US" dirty="0" smtClean="0"/>
              <a:t> </a:t>
            </a:r>
            <a:r>
              <a:rPr lang="en-US" dirty="0" err="1" smtClean="0"/>
              <a:t>недоношенного</a:t>
            </a:r>
            <a:r>
              <a:rPr lang="en-US" dirty="0" smtClean="0"/>
              <a:t> </a:t>
            </a:r>
            <a:r>
              <a:rPr lang="en-US" dirty="0" err="1" smtClean="0"/>
              <a:t>младенца</a:t>
            </a:r>
            <a:r>
              <a:rPr lang="en-US" dirty="0" smtClean="0"/>
              <a:t>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отделении</a:t>
            </a:r>
            <a:r>
              <a:rPr lang="en-US" dirty="0" smtClean="0"/>
              <a:t> </a:t>
            </a:r>
            <a:r>
              <a:rPr lang="en-US" dirty="0" err="1" smtClean="0"/>
              <a:t>неонатальной</a:t>
            </a:r>
            <a:r>
              <a:rPr lang="en-US" dirty="0" smtClean="0"/>
              <a:t> </a:t>
            </a:r>
            <a:r>
              <a:rPr lang="en-US" dirty="0" err="1" smtClean="0"/>
              <a:t>интенсивной</a:t>
            </a:r>
            <a:r>
              <a:rPr lang="en-US" dirty="0" smtClean="0"/>
              <a:t> </a:t>
            </a:r>
            <a:r>
              <a:rPr lang="en-US" dirty="0" err="1" smtClean="0"/>
              <a:t>терапии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две</a:t>
            </a:r>
            <a:r>
              <a:rPr lang="en-US" dirty="0" smtClean="0"/>
              <a:t> </a:t>
            </a:r>
            <a:r>
              <a:rPr lang="en-US" dirty="0" err="1" smtClean="0"/>
              <a:t>недели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dirty="0" err="1" smtClean="0"/>
              <a:t>МТ</a:t>
            </a:r>
            <a:r>
              <a:rPr lang="en-US" dirty="0" smtClean="0"/>
              <a:t> </a:t>
            </a:r>
            <a:r>
              <a:rPr lang="en-US" dirty="0" err="1" smtClean="0"/>
              <a:t>помогает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наладить</a:t>
            </a:r>
            <a:r>
              <a:rPr lang="en-US" dirty="0" smtClean="0"/>
              <a:t> </a:t>
            </a:r>
            <a:r>
              <a:rPr lang="en-US" dirty="0" err="1" smtClean="0"/>
              <a:t>питание</a:t>
            </a:r>
            <a:r>
              <a:rPr lang="en-US" dirty="0" smtClean="0"/>
              <a:t> (</a:t>
            </a:r>
            <a:r>
              <a:rPr lang="en-US" dirty="0" err="1" smtClean="0"/>
              <a:t>сосание</a:t>
            </a:r>
            <a:r>
              <a:rPr lang="en-US" dirty="0" smtClean="0"/>
              <a:t>, </a:t>
            </a:r>
            <a:r>
              <a:rPr lang="en-US" dirty="0" err="1" smtClean="0"/>
              <a:t>глотание</a:t>
            </a:r>
            <a:r>
              <a:rPr lang="en-US" dirty="0" smtClean="0"/>
              <a:t>, </a:t>
            </a:r>
            <a:r>
              <a:rPr lang="en-US" dirty="0" err="1" smtClean="0"/>
              <a:t>дыхание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усилить</a:t>
            </a:r>
            <a:r>
              <a:rPr lang="en-US" dirty="0" smtClean="0"/>
              <a:t> </a:t>
            </a:r>
            <a:r>
              <a:rPr lang="en-US" dirty="0" err="1" smtClean="0"/>
              <a:t>толерантность</a:t>
            </a:r>
            <a:r>
              <a:rPr lang="en-US" dirty="0" smtClean="0"/>
              <a:t> </a:t>
            </a:r>
            <a:r>
              <a:rPr lang="en-US" dirty="0" err="1" smtClean="0"/>
              <a:t>к</a:t>
            </a:r>
            <a:r>
              <a:rPr lang="en-US" dirty="0" smtClean="0"/>
              <a:t> </a:t>
            </a:r>
            <a:r>
              <a:rPr lang="en-US" dirty="0" err="1" smtClean="0"/>
              <a:t>медицинским</a:t>
            </a:r>
            <a:r>
              <a:rPr lang="en-US" dirty="0" smtClean="0"/>
              <a:t> </a:t>
            </a:r>
            <a:r>
              <a:rPr lang="en-US" dirty="0" err="1" smtClean="0"/>
              <a:t>процедурам</a:t>
            </a:r>
            <a:endParaRPr lang="en-US" dirty="0" smtClean="0"/>
          </a:p>
          <a:p>
            <a:r>
              <a:rPr lang="en-US" dirty="0" err="1" smtClean="0"/>
              <a:t>наладить</a:t>
            </a:r>
            <a:r>
              <a:rPr lang="en-US" dirty="0" smtClean="0"/>
              <a:t> </a:t>
            </a:r>
            <a:r>
              <a:rPr lang="en-US" dirty="0" err="1" smtClean="0"/>
              <a:t>контакт</a:t>
            </a:r>
            <a:r>
              <a:rPr lang="en-US" dirty="0" smtClean="0"/>
              <a:t> </a:t>
            </a:r>
            <a:r>
              <a:rPr lang="en-US" dirty="0" err="1" smtClean="0"/>
              <a:t>с</a:t>
            </a:r>
            <a:r>
              <a:rPr lang="en-US" dirty="0" smtClean="0"/>
              <a:t> </a:t>
            </a:r>
            <a:r>
              <a:rPr lang="en-US" dirty="0" err="1" smtClean="0"/>
              <a:t>родителями</a:t>
            </a:r>
            <a:r>
              <a:rPr lang="en-US" dirty="0" smtClean="0"/>
              <a:t> / </a:t>
            </a:r>
            <a:r>
              <a:rPr lang="en-US" dirty="0" err="1" smtClean="0"/>
              <a:t>ухаживающими</a:t>
            </a:r>
            <a:endParaRPr lang="en-US" dirty="0" smtClean="0"/>
          </a:p>
          <a:p>
            <a:r>
              <a:rPr lang="en-US" dirty="0" err="1" smtClean="0"/>
              <a:t>обеспечить</a:t>
            </a:r>
            <a:r>
              <a:rPr lang="en-US" dirty="0" smtClean="0"/>
              <a:t> </a:t>
            </a:r>
            <a:r>
              <a:rPr lang="en-US" dirty="0" err="1" smtClean="0"/>
              <a:t>релаксацию</a:t>
            </a:r>
            <a:r>
              <a:rPr lang="en-US" dirty="0" smtClean="0"/>
              <a:t> / </a:t>
            </a:r>
            <a:r>
              <a:rPr lang="en-US" dirty="0" err="1" smtClean="0"/>
              <a:t>стимуляцию</a:t>
            </a:r>
            <a:r>
              <a:rPr lang="en-US" dirty="0" smtClean="0"/>
              <a:t> (-&gt; </a:t>
            </a:r>
            <a:r>
              <a:rPr lang="en-US" dirty="0" err="1" smtClean="0"/>
              <a:t>рост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Ocean-Drum-in-NICU.gif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60" b="2560"/>
          <a:stretch>
            <a:fillRect/>
          </a:stretch>
        </p:blipFill>
        <p:spPr>
          <a:xfrm>
            <a:off x="1336355" y="1166691"/>
            <a:ext cx="6034268" cy="3801589"/>
          </a:xfrm>
        </p:spPr>
      </p:pic>
    </p:spTree>
    <p:extLst>
      <p:ext uri="{BB962C8B-B14F-4D97-AF65-F5344CB8AC3E}">
        <p14:creationId xmlns:p14="http://schemas.microsoft.com/office/powerpoint/2010/main" val="272282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ru-RU" dirty="0" smtClean="0"/>
              <a:t>Да или Нет?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ru-RU" dirty="0" smtClean="0"/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 smtClean="0"/>
              <a:t>Есть люди, которым музыкальная терапия противопоказана.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877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ДА!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err="1"/>
              <a:t>Противопоказания</a:t>
            </a:r>
            <a:r>
              <a:rPr lang="en-US" dirty="0"/>
              <a:t> </a:t>
            </a:r>
            <a:r>
              <a:rPr lang="en-US" dirty="0" err="1"/>
              <a:t>к</a:t>
            </a:r>
            <a:r>
              <a:rPr lang="en-US" dirty="0"/>
              <a:t> </a:t>
            </a:r>
            <a:r>
              <a:rPr lang="en-US" dirty="0" err="1"/>
              <a:t>музыкальной</a:t>
            </a:r>
            <a:r>
              <a:rPr lang="en-US" dirty="0"/>
              <a:t> </a:t>
            </a:r>
            <a:r>
              <a:rPr lang="en-US" dirty="0" err="1"/>
              <a:t>терапии</a:t>
            </a:r>
            <a:r>
              <a:rPr lang="en-US" dirty="0"/>
              <a:t> </a:t>
            </a:r>
            <a:r>
              <a:rPr lang="en-US" dirty="0" err="1"/>
              <a:t>очень</a:t>
            </a:r>
            <a:r>
              <a:rPr lang="en-US" dirty="0"/>
              <a:t> </a:t>
            </a:r>
            <a:r>
              <a:rPr lang="en-US" dirty="0" err="1"/>
              <a:t>редки</a:t>
            </a:r>
            <a:r>
              <a:rPr lang="en-US" dirty="0"/>
              <a:t>, </a:t>
            </a:r>
            <a:r>
              <a:rPr lang="en-US" dirty="0" err="1"/>
              <a:t>но</a:t>
            </a:r>
            <a:r>
              <a:rPr lang="en-US" dirty="0"/>
              <a:t> </a:t>
            </a:r>
            <a:r>
              <a:rPr lang="en-US" dirty="0" err="1"/>
              <a:t>встречаются</a:t>
            </a:r>
            <a:r>
              <a:rPr lang="en-US" dirty="0"/>
              <a:t>. </a:t>
            </a:r>
            <a:r>
              <a:rPr lang="en-US" dirty="0" err="1"/>
              <a:t>Среди</a:t>
            </a:r>
            <a:r>
              <a:rPr lang="en-US" dirty="0"/>
              <a:t> </a:t>
            </a:r>
            <a:r>
              <a:rPr lang="en-US" dirty="0" err="1"/>
              <a:t>противопоказаний</a:t>
            </a:r>
            <a:r>
              <a:rPr lang="en-US" dirty="0" smtClean="0"/>
              <a:t>:</a:t>
            </a:r>
            <a:endParaRPr lang="ru-RU" dirty="0" smtClean="0"/>
          </a:p>
          <a:p>
            <a:pPr marL="114300" indent="0">
              <a:buNone/>
            </a:pPr>
            <a:endParaRPr lang="en-US" dirty="0" smtClean="0"/>
          </a:p>
          <a:p>
            <a:r>
              <a:rPr lang="ru-RU" b="1" dirty="0" err="1" smtClean="0"/>
              <a:t>амьюзия</a:t>
            </a:r>
            <a:r>
              <a:rPr lang="ru-RU" dirty="0" smtClean="0"/>
              <a:t> </a:t>
            </a:r>
            <a:r>
              <a:rPr lang="en-US" dirty="0" smtClean="0"/>
              <a:t>(</a:t>
            </a:r>
            <a:r>
              <a:rPr lang="en-US" dirty="0" err="1"/>
              <a:t>неспособность</a:t>
            </a:r>
            <a:r>
              <a:rPr lang="en-US" dirty="0"/>
              <a:t> </a:t>
            </a:r>
            <a:r>
              <a:rPr lang="en-US" dirty="0" err="1"/>
              <a:t>воспринимать</a:t>
            </a:r>
            <a:r>
              <a:rPr lang="en-US" dirty="0"/>
              <a:t> </a:t>
            </a:r>
            <a:r>
              <a:rPr lang="en-US" dirty="0" err="1"/>
              <a:t>музыку</a:t>
            </a:r>
            <a:r>
              <a:rPr lang="en-US" dirty="0"/>
              <a:t> </a:t>
            </a:r>
            <a:r>
              <a:rPr lang="en-US" dirty="0" err="1"/>
              <a:t>или</a:t>
            </a:r>
            <a:r>
              <a:rPr lang="en-US" dirty="0"/>
              <a:t> </a:t>
            </a:r>
            <a:r>
              <a:rPr lang="en-US" dirty="0" err="1"/>
              <a:t>издавать</a:t>
            </a:r>
            <a:r>
              <a:rPr lang="en-US" dirty="0"/>
              <a:t> </a:t>
            </a:r>
            <a:r>
              <a:rPr lang="en-US" dirty="0" err="1"/>
              <a:t>музыкальные</a:t>
            </a:r>
            <a:r>
              <a:rPr lang="en-US" dirty="0"/>
              <a:t> </a:t>
            </a:r>
            <a:r>
              <a:rPr lang="en-US" dirty="0" err="1"/>
              <a:t>звуки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b="1" dirty="0" err="1" smtClean="0"/>
              <a:t>гиперчувствительность</a:t>
            </a:r>
            <a:r>
              <a:rPr lang="en-US" b="1" dirty="0" smtClean="0"/>
              <a:t> </a:t>
            </a:r>
            <a:r>
              <a:rPr lang="en-US" b="1" dirty="0" err="1"/>
              <a:t>к</a:t>
            </a:r>
            <a:r>
              <a:rPr lang="en-US" b="1" dirty="0"/>
              <a:t> </a:t>
            </a:r>
            <a:r>
              <a:rPr lang="en-US" b="1" dirty="0" err="1"/>
              <a:t>звуку</a:t>
            </a:r>
            <a:r>
              <a:rPr lang="en-US" b="1" dirty="0"/>
              <a:t> </a:t>
            </a:r>
            <a:endParaRPr lang="ru-RU" b="1" dirty="0" smtClean="0"/>
          </a:p>
          <a:p>
            <a:r>
              <a:rPr lang="en-US" b="1" dirty="0" err="1" smtClean="0"/>
              <a:t>профессиональная</a:t>
            </a:r>
            <a:r>
              <a:rPr lang="en-US" b="1" dirty="0" smtClean="0"/>
              <a:t> </a:t>
            </a:r>
            <a:r>
              <a:rPr lang="en-US" b="1" dirty="0" err="1"/>
              <a:t>музыкальная</a:t>
            </a:r>
            <a:r>
              <a:rPr lang="en-US" b="1" dirty="0"/>
              <a:t> </a:t>
            </a:r>
            <a:r>
              <a:rPr lang="en-US" b="1" dirty="0" err="1"/>
              <a:t>деятельность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ru-RU" dirty="0" smtClean="0"/>
              <a:t>отдельных </a:t>
            </a:r>
            <a:r>
              <a:rPr lang="en-US" dirty="0" err="1" smtClean="0"/>
              <a:t>случаях</a:t>
            </a:r>
            <a:r>
              <a:rPr lang="ru-RU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422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ОПРЕДЕЛЕНИЕ</a:t>
            </a:r>
            <a:r>
              <a:rPr lang="en-US" dirty="0" smtClean="0"/>
              <a:t> </a:t>
            </a:r>
            <a:r>
              <a:rPr lang="en-US" dirty="0" err="1" smtClean="0"/>
              <a:t>МТ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14006"/>
            <a:ext cx="762000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</a:t>
            </a:r>
          </a:p>
          <a:p>
            <a:pPr>
              <a:buNone/>
            </a:pPr>
            <a:r>
              <a:rPr lang="en-US" b="1" dirty="0" smtClean="0">
                <a:solidFill>
                  <a:srgbClr val="227A8F"/>
                </a:solidFill>
              </a:rPr>
              <a:t>МУЗЫКАЛЬНАЯ ТЕРАПИЯ</a:t>
            </a:r>
            <a:r>
              <a:rPr lang="en-US" dirty="0" smtClean="0"/>
              <a:t> </a:t>
            </a:r>
            <a:r>
              <a:rPr lang="en-US" sz="2000" dirty="0" smtClean="0"/>
              <a:t>(“</a:t>
            </a:r>
            <a:r>
              <a:rPr lang="en-US" sz="2000" dirty="0" err="1" smtClean="0"/>
              <a:t>исцеление</a:t>
            </a:r>
            <a:r>
              <a:rPr lang="en-US" sz="2000" dirty="0" smtClean="0"/>
              <a:t> </a:t>
            </a:r>
            <a:r>
              <a:rPr lang="en-US" sz="2000" dirty="0" err="1" smtClean="0"/>
              <a:t>музыкой</a:t>
            </a:r>
            <a:r>
              <a:rPr lang="en-US" sz="2000" dirty="0" smtClean="0"/>
              <a:t>”:</a:t>
            </a:r>
          </a:p>
          <a:p>
            <a:pPr>
              <a:buNone/>
            </a:pPr>
            <a:r>
              <a:rPr lang="en-US" sz="2000" dirty="0" err="1" smtClean="0"/>
              <a:t>лат</a:t>
            </a:r>
            <a:r>
              <a:rPr lang="en-US" sz="2000" dirty="0" smtClean="0"/>
              <a:t>. </a:t>
            </a:r>
            <a:r>
              <a:rPr lang="en-US" sz="2000" i="1" dirty="0" err="1" smtClean="0"/>
              <a:t>musica</a:t>
            </a:r>
            <a:r>
              <a:rPr lang="en-US" sz="2000" dirty="0" err="1" smtClean="0"/>
              <a:t>“музыка</a:t>
            </a:r>
            <a:r>
              <a:rPr lang="en-US" sz="2000" dirty="0" smtClean="0"/>
              <a:t>” </a:t>
            </a:r>
            <a:r>
              <a:rPr lang="en-US" sz="2000" dirty="0" err="1" smtClean="0"/>
              <a:t>и</a:t>
            </a:r>
            <a:r>
              <a:rPr lang="en-US" sz="2000" dirty="0" smtClean="0"/>
              <a:t> </a:t>
            </a:r>
            <a:r>
              <a:rPr lang="en-US" sz="2000" dirty="0" err="1" smtClean="0"/>
              <a:t>греч</a:t>
            </a:r>
            <a:r>
              <a:rPr lang="en-US" sz="2000" dirty="0" smtClean="0"/>
              <a:t>. </a:t>
            </a:r>
            <a:r>
              <a:rPr lang="en-US" sz="2000" i="1" dirty="0" err="1" smtClean="0"/>
              <a:t>therapeuein</a:t>
            </a:r>
            <a:r>
              <a:rPr lang="en-US" sz="2000" dirty="0" smtClean="0"/>
              <a:t> “</a:t>
            </a:r>
            <a:r>
              <a:rPr lang="en-US" sz="2000" dirty="0" err="1" smtClean="0"/>
              <a:t>лечить</a:t>
            </a:r>
            <a:r>
              <a:rPr lang="en-US" sz="2000" dirty="0" smtClean="0"/>
              <a:t>”) </a:t>
            </a:r>
            <a:r>
              <a:rPr lang="en-US" dirty="0" smtClean="0"/>
              <a:t>– </a:t>
            </a:r>
          </a:p>
          <a:p>
            <a:pPr>
              <a:buNone/>
            </a:pPr>
            <a:r>
              <a:rPr lang="en-US" dirty="0" err="1" smtClean="0"/>
              <a:t>это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227A8F"/>
                </a:solidFill>
              </a:rPr>
              <a:t>клиническое</a:t>
            </a:r>
            <a:r>
              <a:rPr lang="en-US" b="1" dirty="0" smtClean="0">
                <a:solidFill>
                  <a:srgbClr val="227A8F"/>
                </a:solidFill>
              </a:rPr>
              <a:t> </a:t>
            </a:r>
            <a:r>
              <a:rPr lang="en-US" b="1" dirty="0" err="1" smtClean="0">
                <a:solidFill>
                  <a:srgbClr val="227A8F"/>
                </a:solidFill>
              </a:rPr>
              <a:t>использование</a:t>
            </a:r>
            <a:r>
              <a:rPr lang="en-US" b="1" dirty="0" smtClean="0">
                <a:solidFill>
                  <a:srgbClr val="227A8F"/>
                </a:solidFill>
              </a:rPr>
              <a:t> </a:t>
            </a:r>
            <a:r>
              <a:rPr lang="en-US" b="1" dirty="0" err="1" smtClean="0">
                <a:solidFill>
                  <a:srgbClr val="227A8F"/>
                </a:solidFill>
              </a:rPr>
              <a:t>музыки</a:t>
            </a:r>
            <a:r>
              <a:rPr lang="en-US" b="1" dirty="0" smtClean="0">
                <a:solidFill>
                  <a:srgbClr val="227A8F"/>
                </a:solidFill>
              </a:rPr>
              <a:t> </a:t>
            </a:r>
          </a:p>
          <a:p>
            <a:pPr>
              <a:buNone/>
            </a:pPr>
            <a:r>
              <a:rPr lang="en-US" dirty="0" err="1" smtClean="0"/>
              <a:t>для</a:t>
            </a:r>
            <a:r>
              <a:rPr lang="en-US" dirty="0" smtClean="0"/>
              <a:t> </a:t>
            </a:r>
            <a:r>
              <a:rPr lang="en-US" dirty="0" err="1" smtClean="0"/>
              <a:t>воздействия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психику</a:t>
            </a:r>
            <a:r>
              <a:rPr lang="en-US" dirty="0" smtClean="0"/>
              <a:t> </a:t>
            </a:r>
            <a:r>
              <a:rPr lang="en-US" dirty="0" err="1" smtClean="0"/>
              <a:t>и</a:t>
            </a:r>
            <a:r>
              <a:rPr lang="en-US" dirty="0" smtClean="0"/>
              <a:t> </a:t>
            </a:r>
            <a:r>
              <a:rPr lang="en-US" dirty="0" err="1" smtClean="0"/>
              <a:t>организм</a:t>
            </a:r>
            <a:r>
              <a:rPr lang="en-US" dirty="0" smtClean="0"/>
              <a:t> </a:t>
            </a:r>
            <a:r>
              <a:rPr lang="en-US" dirty="0" err="1" smtClean="0"/>
              <a:t>человека</a:t>
            </a:r>
            <a:endParaRPr lang="en-US" dirty="0"/>
          </a:p>
          <a:p>
            <a:pPr>
              <a:buNone/>
            </a:pPr>
            <a:r>
              <a:rPr lang="en-US" dirty="0" err="1" smtClean="0"/>
              <a:t>базирующееся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227A8F"/>
                </a:solidFill>
              </a:rPr>
              <a:t>научных</a:t>
            </a:r>
            <a:r>
              <a:rPr lang="en-US" b="1" dirty="0" smtClean="0">
                <a:solidFill>
                  <a:srgbClr val="227A8F"/>
                </a:solidFill>
              </a:rPr>
              <a:t> </a:t>
            </a:r>
            <a:r>
              <a:rPr lang="en-US" b="1" dirty="0" err="1" smtClean="0">
                <a:solidFill>
                  <a:srgbClr val="227A8F"/>
                </a:solidFill>
              </a:rPr>
              <a:t>исследованиях</a:t>
            </a:r>
            <a:endParaRPr lang="en-US" b="1" dirty="0" smtClean="0">
              <a:solidFill>
                <a:srgbClr val="227A8F"/>
              </a:solidFill>
            </a:endParaRPr>
          </a:p>
          <a:p>
            <a:pPr>
              <a:buNone/>
            </a:pPr>
            <a:r>
              <a:rPr lang="en-US" dirty="0" err="1" smtClean="0"/>
              <a:t>и</a:t>
            </a:r>
            <a:r>
              <a:rPr lang="en-US" dirty="0" smtClean="0"/>
              <a:t> </a:t>
            </a:r>
            <a:r>
              <a:rPr lang="en-US" dirty="0" err="1" smtClean="0"/>
              <a:t>проводящееся</a:t>
            </a:r>
            <a:endParaRPr lang="en-US" dirty="0"/>
          </a:p>
          <a:p>
            <a:pPr>
              <a:buNone/>
            </a:pPr>
            <a:r>
              <a:rPr lang="en-US" dirty="0" err="1" smtClean="0">
                <a:solidFill>
                  <a:srgbClr val="227A8F"/>
                </a:solidFill>
              </a:rPr>
              <a:t>сертифицированным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b="1" dirty="0" err="1" smtClean="0">
                <a:solidFill>
                  <a:srgbClr val="227A8F"/>
                </a:solidFill>
              </a:rPr>
              <a:t>специалистом</a:t>
            </a:r>
            <a:r>
              <a:rPr lang="en-US" b="1" dirty="0" smtClean="0">
                <a:solidFill>
                  <a:srgbClr val="227A8F"/>
                </a:solidFill>
              </a:rPr>
              <a:t> – </a:t>
            </a:r>
          </a:p>
          <a:p>
            <a:pPr>
              <a:buNone/>
            </a:pPr>
            <a:r>
              <a:rPr lang="en-US" b="1" dirty="0" err="1" smtClean="0">
                <a:solidFill>
                  <a:srgbClr val="227A8F"/>
                </a:solidFill>
              </a:rPr>
              <a:t>музыкальным</a:t>
            </a:r>
            <a:r>
              <a:rPr lang="en-US" b="1" dirty="0" smtClean="0">
                <a:solidFill>
                  <a:srgbClr val="227A8F"/>
                </a:solidFill>
              </a:rPr>
              <a:t> </a:t>
            </a:r>
            <a:r>
              <a:rPr lang="en-US" b="1" dirty="0" err="1" smtClean="0">
                <a:solidFill>
                  <a:srgbClr val="227A8F"/>
                </a:solidFill>
              </a:rPr>
              <a:t>терапевтом</a:t>
            </a:r>
            <a:r>
              <a:rPr lang="en-US" dirty="0" smtClean="0"/>
              <a:t>.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МТ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err="1"/>
              <a:t>это</a:t>
            </a:r>
            <a:r>
              <a:rPr lang="en-US" dirty="0"/>
              <a:t> </a:t>
            </a:r>
            <a:r>
              <a:rPr lang="en-US" dirty="0" err="1" smtClean="0"/>
              <a:t>развлечение</a:t>
            </a:r>
            <a:r>
              <a:rPr lang="en-US" dirty="0" smtClean="0"/>
              <a:t> </a:t>
            </a:r>
            <a:r>
              <a:rPr lang="en-US" dirty="0" err="1" smtClean="0"/>
              <a:t>для</a:t>
            </a:r>
            <a:r>
              <a:rPr lang="en-US" dirty="0" smtClean="0"/>
              <a:t> </a:t>
            </a:r>
            <a:r>
              <a:rPr lang="en-US" dirty="0" err="1" smtClean="0"/>
              <a:t>больных</a:t>
            </a:r>
            <a:endParaRPr lang="en-US" dirty="0" smtClean="0"/>
          </a:p>
          <a:p>
            <a:r>
              <a:rPr lang="en-US" dirty="0" err="1" smtClean="0"/>
              <a:t>любой</a:t>
            </a:r>
            <a:r>
              <a:rPr lang="en-US" dirty="0" smtClean="0"/>
              <a:t> </a:t>
            </a:r>
            <a:r>
              <a:rPr lang="en-US" dirty="0" err="1"/>
              <a:t>профессиональный</a:t>
            </a:r>
            <a:r>
              <a:rPr lang="en-US" dirty="0"/>
              <a:t> </a:t>
            </a:r>
            <a:r>
              <a:rPr lang="en-US" dirty="0" err="1"/>
              <a:t>музыкант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больнице</a:t>
            </a:r>
            <a:r>
              <a:rPr lang="en-US" dirty="0"/>
              <a:t>, </a:t>
            </a:r>
            <a:r>
              <a:rPr lang="en-US" dirty="0" err="1"/>
              <a:t>хосписе</a:t>
            </a:r>
            <a:r>
              <a:rPr lang="en-US" dirty="0"/>
              <a:t>, </a:t>
            </a:r>
            <a:r>
              <a:rPr lang="en-US" dirty="0" err="1"/>
              <a:t>детском</a:t>
            </a:r>
            <a:r>
              <a:rPr lang="en-US" dirty="0"/>
              <a:t> </a:t>
            </a:r>
            <a:r>
              <a:rPr lang="en-US" dirty="0" err="1"/>
              <a:t>доме</a:t>
            </a:r>
            <a:r>
              <a:rPr lang="en-US" dirty="0"/>
              <a:t> = </a:t>
            </a:r>
            <a:r>
              <a:rPr lang="en-US" dirty="0" err="1" smtClean="0"/>
              <a:t>МТ</a:t>
            </a:r>
            <a:endParaRPr lang="en-US" dirty="0" smtClean="0"/>
          </a:p>
          <a:p>
            <a:r>
              <a:rPr lang="en-US" dirty="0" err="1" smtClean="0"/>
              <a:t>МТ</a:t>
            </a:r>
            <a:r>
              <a:rPr lang="en-US" dirty="0" smtClean="0"/>
              <a:t> – </a:t>
            </a:r>
            <a:r>
              <a:rPr lang="en-US" dirty="0" err="1" smtClean="0"/>
              <a:t>это</a:t>
            </a:r>
            <a:r>
              <a:rPr lang="en-US" dirty="0" smtClean="0"/>
              <a:t> </a:t>
            </a:r>
            <a:r>
              <a:rPr lang="en-US" dirty="0" err="1" smtClean="0"/>
              <a:t>обучение</a:t>
            </a:r>
            <a:r>
              <a:rPr lang="en-US" dirty="0" smtClean="0"/>
              <a:t> </a:t>
            </a:r>
            <a:r>
              <a:rPr lang="en-US" dirty="0" err="1" smtClean="0"/>
              <a:t>игре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музыкальных</a:t>
            </a:r>
            <a:r>
              <a:rPr lang="en-US" dirty="0" smtClean="0"/>
              <a:t> </a:t>
            </a:r>
            <a:r>
              <a:rPr lang="en-US" dirty="0" err="1" smtClean="0"/>
              <a:t>инструментах</a:t>
            </a:r>
            <a:endParaRPr lang="en-US" dirty="0" smtClean="0"/>
          </a:p>
          <a:p>
            <a:r>
              <a:rPr lang="en-US" dirty="0" err="1" smtClean="0"/>
              <a:t>есть</a:t>
            </a:r>
            <a:r>
              <a:rPr lang="en-US" dirty="0" smtClean="0"/>
              <a:t> </a:t>
            </a:r>
            <a:r>
              <a:rPr lang="en-US" dirty="0" err="1"/>
              <a:t>универсальная</a:t>
            </a:r>
            <a:r>
              <a:rPr lang="en-US" dirty="0"/>
              <a:t> “</a:t>
            </a:r>
            <a:r>
              <a:rPr lang="en-US" dirty="0" err="1"/>
              <a:t>музыка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бессонницы</a:t>
            </a:r>
            <a:r>
              <a:rPr lang="en-US" dirty="0"/>
              <a:t>”, “</a:t>
            </a:r>
            <a:r>
              <a:rPr lang="en-US" dirty="0" err="1"/>
              <a:t>музыка</a:t>
            </a:r>
            <a:r>
              <a:rPr lang="en-US" dirty="0" smtClean="0"/>
              <a:t> </a:t>
            </a:r>
            <a:r>
              <a:rPr lang="en-US" dirty="0" err="1" smtClean="0"/>
              <a:t>чтобы</a:t>
            </a:r>
            <a:r>
              <a:rPr lang="en-US" dirty="0" smtClean="0"/>
              <a:t> </a:t>
            </a:r>
            <a:r>
              <a:rPr lang="en-US" dirty="0" err="1" smtClean="0"/>
              <a:t>похудеть</a:t>
            </a:r>
            <a:r>
              <a:rPr lang="en-US" dirty="0" smtClean="0"/>
              <a:t>”, etc</a:t>
            </a:r>
          </a:p>
          <a:p>
            <a:r>
              <a:rPr lang="en-US" dirty="0" err="1"/>
              <a:t>МТ</a:t>
            </a:r>
            <a:r>
              <a:rPr lang="en-US" dirty="0"/>
              <a:t> </a:t>
            </a:r>
            <a:r>
              <a:rPr lang="en-US" dirty="0" err="1"/>
              <a:t>может</a:t>
            </a:r>
            <a:r>
              <a:rPr lang="en-US" dirty="0"/>
              <a:t> </a:t>
            </a:r>
            <a:r>
              <a:rPr lang="en-US" dirty="0" err="1"/>
              <a:t>вылечить</a:t>
            </a:r>
            <a:r>
              <a:rPr lang="en-US" dirty="0"/>
              <a:t> </a:t>
            </a:r>
            <a:r>
              <a:rPr lang="en-US" dirty="0" err="1"/>
              <a:t>рак</a:t>
            </a:r>
            <a:r>
              <a:rPr lang="en-US" dirty="0"/>
              <a:t>, </a:t>
            </a:r>
            <a:r>
              <a:rPr lang="en-US" dirty="0" err="1"/>
              <a:t>язву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аутизм</a:t>
            </a:r>
            <a:r>
              <a:rPr lang="en-US" dirty="0" smtClean="0"/>
              <a:t>, </a:t>
            </a:r>
            <a:r>
              <a:rPr lang="en-US" dirty="0" err="1"/>
              <a:t>БАС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Мифы</a:t>
            </a:r>
            <a:r>
              <a:rPr lang="en-US" dirty="0"/>
              <a:t> </a:t>
            </a:r>
            <a:r>
              <a:rPr lang="en-US" dirty="0" err="1"/>
              <a:t>о</a:t>
            </a:r>
            <a:r>
              <a:rPr lang="en-US" dirty="0"/>
              <a:t> </a:t>
            </a:r>
            <a:r>
              <a:rPr lang="en-US" dirty="0" err="1"/>
              <a:t>Музыкальной</a:t>
            </a:r>
            <a:r>
              <a:rPr lang="en-US" dirty="0"/>
              <a:t> </a:t>
            </a:r>
            <a:r>
              <a:rPr lang="en-US" dirty="0" err="1"/>
              <a:t>Терапии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/>
              <a:t> “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настоящее</a:t>
            </a:r>
            <a:r>
              <a:rPr lang="en-US" dirty="0"/>
              <a:t> </a:t>
            </a:r>
            <a:r>
              <a:rPr lang="en-US" dirty="0" err="1"/>
              <a:t>время</a:t>
            </a:r>
            <a:r>
              <a:rPr lang="en-US" dirty="0"/>
              <a:t> </a:t>
            </a:r>
            <a:r>
              <a:rPr lang="en-US" dirty="0" err="1"/>
              <a:t>много</a:t>
            </a:r>
            <a:r>
              <a:rPr lang="en-US" dirty="0"/>
              <a:t> </a:t>
            </a:r>
            <a:r>
              <a:rPr lang="en-US" dirty="0" err="1"/>
              <a:t>внимания</a:t>
            </a:r>
            <a:r>
              <a:rPr lang="en-US" dirty="0"/>
              <a:t> </a:t>
            </a:r>
            <a:r>
              <a:rPr lang="en-US" dirty="0" err="1"/>
              <a:t>уделяется</a:t>
            </a:r>
            <a:r>
              <a:rPr lang="en-US" dirty="0"/>
              <a:t> </a:t>
            </a:r>
            <a:r>
              <a:rPr lang="en-US" dirty="0" err="1"/>
              <a:t>оккультным</a:t>
            </a:r>
            <a:r>
              <a:rPr lang="en-US" dirty="0"/>
              <a:t> </a:t>
            </a:r>
            <a:r>
              <a:rPr lang="en-US" dirty="0" err="1"/>
              <a:t>философским</a:t>
            </a:r>
            <a:r>
              <a:rPr lang="en-US" dirty="0"/>
              <a:t> </a:t>
            </a:r>
            <a:r>
              <a:rPr lang="en-US" dirty="0" err="1"/>
              <a:t>системам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соответствующему</a:t>
            </a:r>
            <a:r>
              <a:rPr lang="en-US" dirty="0"/>
              <a:t> </a:t>
            </a:r>
            <a:r>
              <a:rPr lang="en-US" dirty="0" err="1"/>
              <a:t>стилю</a:t>
            </a:r>
            <a:r>
              <a:rPr lang="en-US" dirty="0"/>
              <a:t> </a:t>
            </a:r>
            <a:r>
              <a:rPr lang="en-US" dirty="0" err="1"/>
              <a:t>жизни</a:t>
            </a:r>
            <a:r>
              <a:rPr lang="en-US" dirty="0"/>
              <a:t>;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групповые</a:t>
            </a:r>
            <a:r>
              <a:rPr lang="en-US" dirty="0"/>
              <a:t> </a:t>
            </a:r>
            <a:r>
              <a:rPr lang="en-US" dirty="0" err="1"/>
              <a:t>сеансы</a:t>
            </a:r>
            <a:r>
              <a:rPr lang="en-US" dirty="0"/>
              <a:t> </a:t>
            </a:r>
            <a:r>
              <a:rPr lang="en-US" dirty="0" err="1"/>
              <a:t>игры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этнических</a:t>
            </a:r>
            <a:r>
              <a:rPr lang="en-US" dirty="0"/>
              <a:t> </a:t>
            </a:r>
            <a:r>
              <a:rPr lang="en-US" dirty="0" err="1"/>
              <a:t>барабанах</a:t>
            </a:r>
            <a:r>
              <a:rPr lang="en-US" dirty="0"/>
              <a:t> (drum circles) </a:t>
            </a:r>
            <a:r>
              <a:rPr lang="en-US" dirty="0" err="1"/>
              <a:t>стали</a:t>
            </a:r>
            <a:r>
              <a:rPr lang="en-US" dirty="0"/>
              <a:t> </a:t>
            </a:r>
            <a:r>
              <a:rPr lang="en-US" dirty="0" err="1"/>
              <a:t>очень</a:t>
            </a:r>
            <a:r>
              <a:rPr lang="en-US" dirty="0"/>
              <a:t> </a:t>
            </a:r>
            <a:r>
              <a:rPr lang="en-US" dirty="0" err="1"/>
              <a:t>популярны</a:t>
            </a:r>
            <a:r>
              <a:rPr lang="en-US" dirty="0"/>
              <a:t>. </a:t>
            </a:r>
            <a:r>
              <a:rPr lang="en-US" dirty="0" err="1"/>
              <a:t>Люди</a:t>
            </a:r>
            <a:r>
              <a:rPr lang="en-US" dirty="0"/>
              <a:t> </a:t>
            </a:r>
            <a:r>
              <a:rPr lang="en-US" dirty="0" err="1"/>
              <a:t>многое</a:t>
            </a:r>
            <a:r>
              <a:rPr lang="en-US" dirty="0"/>
              <a:t> </a:t>
            </a:r>
            <a:r>
              <a:rPr lang="en-US" dirty="0" err="1"/>
              <a:t>получают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процессе</a:t>
            </a:r>
            <a:r>
              <a:rPr lang="en-US" dirty="0"/>
              <a:t>,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кого-то</a:t>
            </a:r>
            <a:r>
              <a:rPr lang="en-US" dirty="0"/>
              <a:t> </a:t>
            </a:r>
            <a:r>
              <a:rPr lang="en-US" dirty="0" err="1"/>
              <a:t>это</a:t>
            </a:r>
            <a:r>
              <a:rPr lang="en-US" dirty="0"/>
              <a:t> </a:t>
            </a:r>
            <a:r>
              <a:rPr lang="en-US" dirty="0" err="1"/>
              <a:t>опыт</a:t>
            </a:r>
            <a:r>
              <a:rPr lang="en-US" dirty="0"/>
              <a:t> </a:t>
            </a:r>
            <a:r>
              <a:rPr lang="en-US" dirty="0" err="1"/>
              <a:t>мистический</a:t>
            </a:r>
            <a:r>
              <a:rPr lang="en-US" dirty="0"/>
              <a:t>. </a:t>
            </a:r>
            <a:r>
              <a:rPr lang="en-US" dirty="0" err="1"/>
              <a:t>Они</a:t>
            </a:r>
            <a:r>
              <a:rPr lang="en-US" dirty="0"/>
              <a:t> </a:t>
            </a:r>
            <a:r>
              <a:rPr lang="en-US" dirty="0" err="1"/>
              <a:t>думают</a:t>
            </a:r>
            <a:r>
              <a:rPr lang="en-US" dirty="0"/>
              <a:t>, </a:t>
            </a:r>
            <a:r>
              <a:rPr lang="en-US" dirty="0" err="1"/>
              <a:t>что</a:t>
            </a:r>
            <a:r>
              <a:rPr lang="en-US" dirty="0"/>
              <a:t> </a:t>
            </a:r>
            <a:r>
              <a:rPr lang="en-US" dirty="0" err="1"/>
              <a:t>это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есть</a:t>
            </a:r>
            <a:r>
              <a:rPr lang="en-US" dirty="0"/>
              <a:t> </a:t>
            </a:r>
            <a:r>
              <a:rPr lang="en-US" dirty="0" err="1"/>
              <a:t>музыкальная</a:t>
            </a:r>
            <a:r>
              <a:rPr lang="en-US" dirty="0"/>
              <a:t> </a:t>
            </a:r>
            <a:r>
              <a:rPr lang="en-US" dirty="0" err="1"/>
              <a:t>терапия</a:t>
            </a:r>
            <a:r>
              <a:rPr lang="en-US" dirty="0"/>
              <a:t>. </a:t>
            </a:r>
            <a:r>
              <a:rPr lang="en-US" b="1" dirty="0" err="1"/>
              <a:t>Но</a:t>
            </a:r>
            <a:r>
              <a:rPr lang="en-US" b="1" dirty="0"/>
              <a:t> </a:t>
            </a:r>
            <a:r>
              <a:rPr lang="en-US" b="1" dirty="0" err="1">
                <a:solidFill>
                  <a:schemeClr val="tx2"/>
                </a:solidFill>
              </a:rPr>
              <a:t>музыкальная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терапия</a:t>
            </a:r>
            <a:r>
              <a:rPr lang="en-US" b="1" dirty="0">
                <a:solidFill>
                  <a:schemeClr val="tx2"/>
                </a:solidFill>
              </a:rPr>
              <a:t> – </a:t>
            </a:r>
            <a:r>
              <a:rPr lang="en-US" b="1" dirty="0" err="1">
                <a:solidFill>
                  <a:schemeClr val="tx2"/>
                </a:solidFill>
              </a:rPr>
              <a:t>это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наука</a:t>
            </a:r>
            <a:r>
              <a:rPr lang="en-US" b="1" dirty="0">
                <a:solidFill>
                  <a:schemeClr val="tx2"/>
                </a:solidFill>
              </a:rPr>
              <a:t>, </a:t>
            </a:r>
            <a:r>
              <a:rPr lang="en-US" b="1" dirty="0" err="1">
                <a:solidFill>
                  <a:schemeClr val="tx2"/>
                </a:solidFill>
              </a:rPr>
              <a:t>а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не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просто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акт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художественного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самовыражения</a:t>
            </a:r>
            <a:r>
              <a:rPr lang="en-US" dirty="0">
                <a:solidFill>
                  <a:schemeClr val="tx2"/>
                </a:solidFill>
              </a:rPr>
              <a:t>. </a:t>
            </a:r>
            <a:r>
              <a:rPr lang="en-US" b="1" dirty="0" err="1">
                <a:solidFill>
                  <a:schemeClr val="tx2"/>
                </a:solidFill>
              </a:rPr>
              <a:t>Это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очень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структурированный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и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формально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выверенный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подход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к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потребностям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каждого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пациента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в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отдельности</a:t>
            </a:r>
            <a:r>
              <a:rPr lang="en-US" dirty="0"/>
              <a:t>”, - </a:t>
            </a:r>
            <a:r>
              <a:rPr lang="en-US" dirty="0" err="1"/>
              <a:t>доктор</a:t>
            </a:r>
            <a:r>
              <a:rPr lang="en-US" dirty="0"/>
              <a:t> </a:t>
            </a:r>
            <a:r>
              <a:rPr lang="en-US" dirty="0" err="1"/>
              <a:t>Сьюзан</a:t>
            </a:r>
            <a:r>
              <a:rPr lang="en-US" dirty="0"/>
              <a:t> </a:t>
            </a:r>
            <a:r>
              <a:rPr lang="en-US" dirty="0" err="1"/>
              <a:t>Хэнсер</a:t>
            </a:r>
            <a:r>
              <a:rPr lang="en-US" dirty="0"/>
              <a:t>, </a:t>
            </a:r>
            <a:r>
              <a:rPr lang="en-US" dirty="0" err="1"/>
              <a:t>президент</a:t>
            </a:r>
            <a:r>
              <a:rPr lang="en-US" dirty="0"/>
              <a:t> </a:t>
            </a:r>
            <a:r>
              <a:rPr lang="en-US" dirty="0" err="1"/>
              <a:t>Всемирной</a:t>
            </a:r>
            <a:r>
              <a:rPr lang="en-US" dirty="0"/>
              <a:t> </a:t>
            </a:r>
            <a:r>
              <a:rPr lang="en-US" dirty="0" err="1"/>
              <a:t>Федерации</a:t>
            </a:r>
            <a:r>
              <a:rPr lang="en-US" dirty="0"/>
              <a:t> </a:t>
            </a:r>
            <a:r>
              <a:rPr lang="en-US" dirty="0" err="1"/>
              <a:t>Музыкальной</a:t>
            </a:r>
            <a:r>
              <a:rPr lang="en-US" dirty="0"/>
              <a:t> </a:t>
            </a:r>
            <a:r>
              <a:rPr lang="en-US" dirty="0" err="1"/>
              <a:t>Терапии</a:t>
            </a:r>
            <a:r>
              <a:rPr lang="en-US" dirty="0"/>
              <a:t> (2002 – 2005).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МТ</a:t>
            </a:r>
            <a:r>
              <a:rPr lang="en-US" dirty="0"/>
              <a:t> – </a:t>
            </a:r>
            <a:r>
              <a:rPr lang="en-US" dirty="0" err="1"/>
              <a:t>Искусство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Наука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71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47087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45510"/>
            <a:ext cx="7620000" cy="5655290"/>
          </a:xfrm>
        </p:spPr>
        <p:txBody>
          <a:bodyPr/>
          <a:lstStyle/>
          <a:p>
            <a:pPr algn="ctr">
              <a:buNone/>
            </a:pPr>
            <a:r>
              <a:rPr lang="ru-RU" sz="3600" dirty="0" smtClean="0">
                <a:solidFill>
                  <a:srgbClr val="297FD5"/>
                </a:solidFill>
              </a:rPr>
              <a:t>ИСТОРИЯ МУЗЫКАЛЬНОЙ ТЕРАПИИ</a:t>
            </a:r>
            <a:endParaRPr lang="en-US" sz="3600" dirty="0" smtClean="0">
              <a:solidFill>
                <a:srgbClr val="297FD5"/>
              </a:solidFill>
            </a:endParaRPr>
          </a:p>
          <a:p>
            <a:endParaRPr lang="en-US" dirty="0"/>
          </a:p>
        </p:txBody>
      </p:sp>
      <p:pic>
        <p:nvPicPr>
          <p:cNvPr id="4" name="Picture 3" descr="Boethiua De Music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8555" y="1836164"/>
            <a:ext cx="5922060" cy="437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6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История</a:t>
            </a:r>
            <a:r>
              <a:rPr lang="en-US" dirty="0"/>
              <a:t> </a:t>
            </a:r>
            <a:r>
              <a:rPr lang="en-US" dirty="0" err="1"/>
              <a:t>МТ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</a:t>
            </a:r>
            <a:r>
              <a:rPr lang="en-US" dirty="0" err="1"/>
              <a:t>гимнотерапия</a:t>
            </a:r>
            <a:r>
              <a:rPr lang="en-US" dirty="0"/>
              <a:t>” </a:t>
            </a:r>
            <a:r>
              <a:rPr lang="en-US" dirty="0" err="1"/>
              <a:t>Древнего</a:t>
            </a:r>
            <a:r>
              <a:rPr lang="en-US" dirty="0"/>
              <a:t> </a:t>
            </a:r>
            <a:r>
              <a:rPr lang="en-US" dirty="0" err="1"/>
              <a:t>Египта</a:t>
            </a:r>
            <a:r>
              <a:rPr lang="en-US" dirty="0"/>
              <a:t> (</a:t>
            </a:r>
            <a:r>
              <a:rPr lang="en-US" dirty="0" err="1"/>
              <a:t>роды</a:t>
            </a:r>
            <a:r>
              <a:rPr lang="en-US" dirty="0"/>
              <a:t>, </a:t>
            </a:r>
            <a:r>
              <a:rPr lang="en-US" dirty="0" err="1"/>
              <a:t>душевные</a:t>
            </a:r>
            <a:r>
              <a:rPr lang="en-US" dirty="0"/>
              <a:t> </a:t>
            </a:r>
            <a:r>
              <a:rPr lang="en-US" dirty="0" err="1"/>
              <a:t>расстройства</a:t>
            </a:r>
            <a:r>
              <a:rPr lang="en-US" dirty="0"/>
              <a:t>)</a:t>
            </a:r>
          </a:p>
          <a:p>
            <a:r>
              <a:rPr lang="en-US" dirty="0" err="1"/>
              <a:t>колоколотерапия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Руси</a:t>
            </a:r>
            <a:r>
              <a:rPr lang="en-US" dirty="0"/>
              <a:t> (</a:t>
            </a:r>
            <a:r>
              <a:rPr lang="en-US" dirty="0" err="1"/>
              <a:t>свидетельство</a:t>
            </a:r>
            <a:r>
              <a:rPr lang="en-US" dirty="0"/>
              <a:t> </a:t>
            </a:r>
            <a:r>
              <a:rPr lang="en-US" dirty="0" err="1"/>
              <a:t>Афанасьева</a:t>
            </a:r>
            <a:r>
              <a:rPr lang="en-US" dirty="0"/>
              <a:t>)</a:t>
            </a:r>
          </a:p>
          <a:p>
            <a:r>
              <a:rPr lang="en-US" dirty="0" err="1"/>
              <a:t>игра</a:t>
            </a:r>
            <a:r>
              <a:rPr lang="en-US" dirty="0"/>
              <a:t> </a:t>
            </a:r>
            <a:r>
              <a:rPr lang="en-US" dirty="0" err="1"/>
              <a:t>Давида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арфе</a:t>
            </a:r>
            <a:r>
              <a:rPr lang="en-US" dirty="0"/>
              <a:t> </a:t>
            </a:r>
            <a:r>
              <a:rPr lang="en-US" dirty="0" err="1"/>
              <a:t>помогала</a:t>
            </a:r>
            <a:r>
              <a:rPr lang="en-US" dirty="0"/>
              <a:t> </a:t>
            </a:r>
            <a:r>
              <a:rPr lang="en-US" dirty="0" err="1"/>
              <a:t>Саулу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эпилепсии</a:t>
            </a:r>
            <a:endParaRPr lang="en-US" dirty="0"/>
          </a:p>
          <a:p>
            <a:r>
              <a:rPr lang="en-US" dirty="0" err="1"/>
              <a:t>религиозные</a:t>
            </a:r>
            <a:r>
              <a:rPr lang="en-US" dirty="0"/>
              <a:t> </a:t>
            </a:r>
            <a:r>
              <a:rPr lang="en-US" dirty="0" err="1"/>
              <a:t>хоралы</a:t>
            </a:r>
            <a:r>
              <a:rPr lang="en-US" dirty="0"/>
              <a:t> </a:t>
            </a:r>
            <a:r>
              <a:rPr lang="en-US" dirty="0" err="1"/>
              <a:t>Средневековья</a:t>
            </a:r>
            <a:r>
              <a:rPr lang="en-US" dirty="0"/>
              <a:t> </a:t>
            </a:r>
            <a:r>
              <a:rPr lang="en-US" dirty="0" err="1"/>
              <a:t>при</a:t>
            </a:r>
            <a:r>
              <a:rPr lang="en-US" dirty="0"/>
              <a:t> </a:t>
            </a:r>
            <a:r>
              <a:rPr lang="en-US" dirty="0" err="1"/>
              <a:t>респираторных</a:t>
            </a:r>
            <a:r>
              <a:rPr lang="en-US" dirty="0"/>
              <a:t> </a:t>
            </a:r>
            <a:r>
              <a:rPr lang="en-US" dirty="0" err="1"/>
              <a:t>заболеваниях</a:t>
            </a:r>
            <a:endParaRPr lang="en-US" dirty="0"/>
          </a:p>
          <a:p>
            <a:r>
              <a:rPr lang="en-US" dirty="0" err="1"/>
              <a:t>диссертации</a:t>
            </a:r>
            <a:r>
              <a:rPr lang="en-US" dirty="0"/>
              <a:t> 17-18 </a:t>
            </a:r>
            <a:r>
              <a:rPr lang="en-US" dirty="0" err="1"/>
              <a:t>вв</a:t>
            </a:r>
            <a:r>
              <a:rPr lang="en-US" dirty="0"/>
              <a:t>. </a:t>
            </a:r>
            <a:r>
              <a:rPr lang="en-US" dirty="0" err="1"/>
              <a:t>о</a:t>
            </a:r>
            <a:r>
              <a:rPr lang="en-US" dirty="0"/>
              <a:t> </a:t>
            </a:r>
            <a:r>
              <a:rPr lang="en-US" dirty="0" err="1"/>
              <a:t>музыке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медицине</a:t>
            </a:r>
            <a:r>
              <a:rPr lang="en-US" dirty="0"/>
              <a:t>, </a:t>
            </a:r>
            <a:r>
              <a:rPr lang="en-US" dirty="0" err="1"/>
              <a:t>изометрический</a:t>
            </a:r>
            <a:r>
              <a:rPr lang="en-US" dirty="0"/>
              <a:t> </a:t>
            </a:r>
            <a:r>
              <a:rPr lang="en-US" dirty="0" err="1"/>
              <a:t>принцип</a:t>
            </a:r>
            <a:endParaRPr lang="en-US" dirty="0"/>
          </a:p>
          <a:p>
            <a:r>
              <a:rPr lang="en-US" dirty="0" err="1"/>
              <a:t>В.М.Бехтерев</a:t>
            </a:r>
            <a:r>
              <a:rPr lang="en-US" dirty="0"/>
              <a:t>, 1913, </a:t>
            </a:r>
            <a:r>
              <a:rPr lang="en-US" dirty="0" err="1"/>
              <a:t>Комитет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изучению</a:t>
            </a:r>
            <a:r>
              <a:rPr lang="en-US" dirty="0"/>
              <a:t> </a:t>
            </a:r>
            <a:r>
              <a:rPr lang="en-US" dirty="0" err="1"/>
              <a:t>воспитательного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лечебного</a:t>
            </a:r>
            <a:r>
              <a:rPr lang="en-US" dirty="0"/>
              <a:t> </a:t>
            </a:r>
            <a:r>
              <a:rPr lang="en-US" dirty="0" err="1"/>
              <a:t>действия</a:t>
            </a:r>
            <a:r>
              <a:rPr lang="en-US" dirty="0"/>
              <a:t> </a:t>
            </a:r>
            <a:r>
              <a:rPr lang="en-US" dirty="0" err="1"/>
              <a:t>музыки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История</a:t>
            </a:r>
            <a:r>
              <a:rPr lang="en-US" dirty="0"/>
              <a:t> </a:t>
            </a:r>
            <a:r>
              <a:rPr lang="en-US" dirty="0" err="1" smtClean="0"/>
              <a:t>МТ</a:t>
            </a:r>
            <a:r>
              <a:rPr lang="en-US" dirty="0" smtClean="0"/>
              <a:t> (XX-XXI </a:t>
            </a:r>
            <a:r>
              <a:rPr lang="en-US" dirty="0" err="1" smtClean="0"/>
              <a:t>вв</a:t>
            </a:r>
            <a:r>
              <a:rPr lang="en-US" dirty="0" smtClean="0"/>
              <a:t>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США</a:t>
            </a:r>
            <a:r>
              <a:rPr lang="en-US" dirty="0"/>
              <a:t>, </a:t>
            </a:r>
            <a:r>
              <a:rPr lang="en-US" dirty="0" err="1"/>
              <a:t>Первая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Вторая</a:t>
            </a:r>
            <a:r>
              <a:rPr lang="en-US" dirty="0"/>
              <a:t> </a:t>
            </a:r>
            <a:r>
              <a:rPr lang="en-US" dirty="0" err="1"/>
              <a:t>Мировая</a:t>
            </a:r>
            <a:r>
              <a:rPr lang="en-US" dirty="0"/>
              <a:t> </a:t>
            </a:r>
            <a:r>
              <a:rPr lang="en-US" dirty="0" err="1"/>
              <a:t>Война</a:t>
            </a:r>
            <a:r>
              <a:rPr lang="en-US" dirty="0"/>
              <a:t>: </a:t>
            </a:r>
            <a:r>
              <a:rPr lang="en-US" dirty="0" err="1"/>
              <a:t>музыканты</a:t>
            </a:r>
            <a:r>
              <a:rPr lang="en-US" dirty="0"/>
              <a:t> </a:t>
            </a:r>
            <a:r>
              <a:rPr lang="en-US" dirty="0" err="1"/>
              <a:t>приходили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госпитали</a:t>
            </a:r>
            <a:r>
              <a:rPr lang="en-US" dirty="0"/>
              <a:t> </a:t>
            </a:r>
            <a:r>
              <a:rPr lang="en-US" dirty="0" err="1"/>
              <a:t>играть</a:t>
            </a:r>
            <a:r>
              <a:rPr lang="en-US" dirty="0"/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раненных</a:t>
            </a:r>
            <a:r>
              <a:rPr lang="en-US" dirty="0"/>
              <a:t> -&gt;</a:t>
            </a:r>
            <a:r>
              <a:rPr lang="en-US" dirty="0" err="1"/>
              <a:t>помощь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физической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психической</a:t>
            </a:r>
            <a:r>
              <a:rPr lang="en-US" dirty="0"/>
              <a:t> </a:t>
            </a:r>
            <a:r>
              <a:rPr lang="en-US" dirty="0" err="1"/>
              <a:t>реабилитации</a:t>
            </a:r>
            <a:endParaRPr lang="en-US" dirty="0"/>
          </a:p>
          <a:p>
            <a:r>
              <a:rPr lang="en-US" dirty="0"/>
              <a:t>1944, </a:t>
            </a:r>
            <a:r>
              <a:rPr lang="en-US" dirty="0" err="1"/>
              <a:t>Мичиганский</a:t>
            </a:r>
            <a:r>
              <a:rPr lang="en-US" dirty="0"/>
              <a:t> </a:t>
            </a:r>
            <a:r>
              <a:rPr lang="en-US" dirty="0" err="1"/>
              <a:t>Государственный</a:t>
            </a:r>
            <a:r>
              <a:rPr lang="en-US" dirty="0"/>
              <a:t> </a:t>
            </a:r>
            <a:r>
              <a:rPr lang="en-US" dirty="0" err="1"/>
              <a:t>Университет</a:t>
            </a:r>
            <a:r>
              <a:rPr lang="en-US" dirty="0"/>
              <a:t>: </a:t>
            </a:r>
            <a:r>
              <a:rPr lang="en-US" dirty="0" err="1"/>
              <a:t>первая</a:t>
            </a:r>
            <a:r>
              <a:rPr lang="en-US" dirty="0"/>
              <a:t> </a:t>
            </a:r>
            <a:r>
              <a:rPr lang="en-US" dirty="0" err="1"/>
              <a:t>программа</a:t>
            </a:r>
            <a:r>
              <a:rPr lang="en-US" dirty="0"/>
              <a:t> </a:t>
            </a:r>
            <a:r>
              <a:rPr lang="en-US" dirty="0" err="1"/>
              <a:t>подготовки</a:t>
            </a:r>
            <a:r>
              <a:rPr lang="en-US" dirty="0"/>
              <a:t> </a:t>
            </a:r>
            <a:r>
              <a:rPr lang="en-US" dirty="0" err="1"/>
              <a:t>музыкальных</a:t>
            </a:r>
            <a:r>
              <a:rPr lang="en-US" dirty="0"/>
              <a:t> </a:t>
            </a:r>
            <a:r>
              <a:rPr lang="en-US" dirty="0" err="1"/>
              <a:t>терапевтов</a:t>
            </a:r>
            <a:endParaRPr lang="en-US" dirty="0"/>
          </a:p>
          <a:p>
            <a:r>
              <a:rPr lang="en-US" dirty="0" err="1"/>
              <a:t>мировая</a:t>
            </a:r>
            <a:r>
              <a:rPr lang="en-US" dirty="0"/>
              <a:t> </a:t>
            </a:r>
            <a:r>
              <a:rPr lang="en-US" dirty="0" err="1"/>
              <a:t>практика</a:t>
            </a:r>
            <a:r>
              <a:rPr lang="en-US" dirty="0"/>
              <a:t>, </a:t>
            </a:r>
            <a:r>
              <a:rPr lang="en-US" dirty="0" err="1"/>
              <a:t>ассоциации</a:t>
            </a:r>
            <a:r>
              <a:rPr lang="en-US" dirty="0"/>
              <a:t> </a:t>
            </a:r>
            <a:r>
              <a:rPr lang="en-US" dirty="0" err="1"/>
              <a:t>музыкальных</a:t>
            </a:r>
            <a:r>
              <a:rPr lang="en-US" dirty="0"/>
              <a:t> </a:t>
            </a:r>
            <a:r>
              <a:rPr lang="en-US" dirty="0" err="1"/>
              <a:t>терапевтов</a:t>
            </a:r>
            <a:r>
              <a:rPr lang="en-US" dirty="0"/>
              <a:t>, </a:t>
            </a:r>
            <a:r>
              <a:rPr lang="en-US" dirty="0" err="1"/>
              <a:t>конференции</a:t>
            </a:r>
            <a:endParaRPr lang="en-US" dirty="0" smtClean="0"/>
          </a:p>
          <a:p>
            <a:r>
              <a:rPr lang="en-US" dirty="0" err="1" smtClean="0"/>
              <a:t>вспомогательная</a:t>
            </a:r>
            <a:r>
              <a:rPr lang="en-US" dirty="0" smtClean="0"/>
              <a:t> </a:t>
            </a:r>
            <a:r>
              <a:rPr lang="en-US" dirty="0" err="1" smtClean="0"/>
              <a:t>профессия</a:t>
            </a:r>
            <a:r>
              <a:rPr lang="en-US" dirty="0" smtClean="0"/>
              <a:t> </a:t>
            </a:r>
            <a:r>
              <a:rPr lang="en-US" dirty="0" err="1" smtClean="0"/>
              <a:t>здравоохранения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(</a:t>
            </a:r>
            <a:r>
              <a:rPr lang="en-US" dirty="0"/>
              <a:t>“allied health profession”) </a:t>
            </a: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Подробнее на сайте </a:t>
            </a:r>
            <a:r>
              <a:rPr lang="en-US" dirty="0" smtClean="0">
                <a:hlinkClick r:id="rId2"/>
              </a:rPr>
              <a:t>http://muzterapevt.ru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МУЗЫКАЛЬНЫЙ</a:t>
            </a:r>
            <a:r>
              <a:rPr lang="en-US" dirty="0" smtClean="0"/>
              <a:t> </a:t>
            </a:r>
            <a:r>
              <a:rPr lang="en-US" dirty="0" err="1" smtClean="0"/>
              <a:t>ТЕРАПЕВТ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Cпециальность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стыке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227A8F"/>
                </a:solidFill>
              </a:rPr>
              <a:t>музыки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227A8F"/>
                </a:solidFill>
              </a:rPr>
              <a:t>психологии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227A8F"/>
                </a:solidFill>
              </a:rPr>
              <a:t>медицины</a:t>
            </a:r>
            <a:r>
              <a:rPr lang="en-US" dirty="0" smtClean="0"/>
              <a:t> </a:t>
            </a:r>
            <a:r>
              <a:rPr lang="en-US" dirty="0" err="1" smtClean="0"/>
              <a:t>и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227A8F"/>
                </a:solidFill>
              </a:rPr>
              <a:t>педагогики</a:t>
            </a:r>
            <a:r>
              <a:rPr lang="en-US" dirty="0" smtClean="0"/>
              <a:t>;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входит</a:t>
            </a:r>
            <a:r>
              <a:rPr lang="en-US" dirty="0" smtClean="0"/>
              <a:t>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список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227A8F"/>
                </a:solidFill>
              </a:rPr>
              <a:t>вспомогательных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 err="1" smtClean="0">
                <a:solidFill>
                  <a:srgbClr val="227A8F"/>
                </a:solidFill>
              </a:rPr>
              <a:t>профессий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 err="1" smtClean="0">
                <a:solidFill>
                  <a:srgbClr val="227A8F"/>
                </a:solidFill>
              </a:rPr>
              <a:t>здравоохранения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 smtClean="0"/>
              <a:t>(allied health professions). 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ГДЕ</a:t>
            </a:r>
            <a:r>
              <a:rPr lang="en-US" dirty="0" smtClean="0"/>
              <a:t> </a:t>
            </a:r>
            <a:r>
              <a:rPr lang="en-US" dirty="0" err="1" smtClean="0"/>
              <a:t>ПРАКТИКУЕТСЯ</a:t>
            </a:r>
            <a:r>
              <a:rPr lang="en-US" dirty="0" smtClean="0"/>
              <a:t> </a:t>
            </a:r>
            <a:r>
              <a:rPr lang="en-US" dirty="0" err="1" smtClean="0"/>
              <a:t>МТ</a:t>
            </a:r>
            <a:r>
              <a:rPr lang="en-US" dirty="0" smtClean="0"/>
              <a:t>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227A8F"/>
                </a:solidFill>
              </a:rPr>
              <a:t>больницы</a:t>
            </a:r>
            <a:r>
              <a:rPr lang="en-US" dirty="0" smtClean="0"/>
              <a:t> (</a:t>
            </a:r>
            <a:r>
              <a:rPr lang="en-US" dirty="0" err="1" smtClean="0"/>
              <a:t>боль</a:t>
            </a:r>
            <a:r>
              <a:rPr lang="en-US" dirty="0" smtClean="0"/>
              <a:t>, </a:t>
            </a:r>
            <a:r>
              <a:rPr lang="en-US" dirty="0" err="1" smtClean="0"/>
              <a:t>психологическая</a:t>
            </a:r>
            <a:r>
              <a:rPr lang="en-US" dirty="0" smtClean="0"/>
              <a:t> </a:t>
            </a:r>
            <a:r>
              <a:rPr lang="en-US" dirty="0" err="1" smtClean="0"/>
              <a:t>поддержка</a:t>
            </a:r>
            <a:r>
              <a:rPr lang="en-US" dirty="0" smtClean="0"/>
              <a:t>, </a:t>
            </a:r>
            <a:r>
              <a:rPr lang="en-US" dirty="0" err="1" smtClean="0"/>
              <a:t>физиологические</a:t>
            </a:r>
            <a:r>
              <a:rPr lang="en-US" dirty="0" smtClean="0"/>
              <a:t> </a:t>
            </a:r>
            <a:r>
              <a:rPr lang="en-US" dirty="0" err="1" smtClean="0"/>
              <a:t>функции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err="1" smtClean="0">
                <a:solidFill>
                  <a:srgbClr val="227A8F"/>
                </a:solidFill>
              </a:rPr>
              <a:t>неврологическая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 err="1" smtClean="0">
                <a:solidFill>
                  <a:srgbClr val="227A8F"/>
                </a:solidFill>
              </a:rPr>
              <a:t>реабилитация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</a:p>
          <a:p>
            <a:pPr>
              <a:buNone/>
            </a:pPr>
            <a:r>
              <a:rPr lang="en-US" dirty="0" smtClean="0">
                <a:solidFill>
                  <a:srgbClr val="227A8F"/>
                </a:solidFill>
              </a:rPr>
              <a:t>   </a:t>
            </a:r>
            <a:r>
              <a:rPr lang="en-US" dirty="0" smtClean="0"/>
              <a:t>(</a:t>
            </a:r>
            <a:r>
              <a:rPr lang="en-US" dirty="0" err="1" smtClean="0"/>
              <a:t>речь</a:t>
            </a:r>
            <a:r>
              <a:rPr lang="en-US" dirty="0" smtClean="0"/>
              <a:t>, </a:t>
            </a:r>
            <a:r>
              <a:rPr lang="en-US" dirty="0" err="1" smtClean="0"/>
              <a:t>моторика</a:t>
            </a:r>
            <a:r>
              <a:rPr lang="en-US" dirty="0" smtClean="0"/>
              <a:t>, </a:t>
            </a:r>
            <a:r>
              <a:rPr lang="en-US" dirty="0" err="1" smtClean="0"/>
              <a:t>память</a:t>
            </a:r>
            <a:r>
              <a:rPr lang="en-US" dirty="0" smtClean="0"/>
              <a:t>, </a:t>
            </a:r>
            <a:r>
              <a:rPr lang="en-US" dirty="0" err="1" smtClean="0"/>
              <a:t>глотание</a:t>
            </a:r>
            <a:r>
              <a:rPr lang="en-US" dirty="0" smtClean="0"/>
              <a:t>, </a:t>
            </a:r>
            <a:r>
              <a:rPr lang="en-US" dirty="0" err="1" smtClean="0"/>
              <a:t>тремор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>
                <a:solidFill>
                  <a:srgbClr val="227A8F"/>
                </a:solidFill>
              </a:rPr>
              <a:t>беременность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 err="1" smtClean="0">
                <a:solidFill>
                  <a:srgbClr val="227A8F"/>
                </a:solidFill>
              </a:rPr>
              <a:t>и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 err="1" smtClean="0">
                <a:solidFill>
                  <a:srgbClr val="227A8F"/>
                </a:solidFill>
              </a:rPr>
              <a:t>роды</a:t>
            </a:r>
            <a:endParaRPr lang="en-US" dirty="0" smtClean="0">
              <a:solidFill>
                <a:srgbClr val="227A8F"/>
              </a:solidFill>
            </a:endParaRPr>
          </a:p>
          <a:p>
            <a:r>
              <a:rPr lang="en-US" dirty="0" err="1" smtClean="0">
                <a:solidFill>
                  <a:srgbClr val="227A8F"/>
                </a:solidFill>
              </a:rPr>
              <a:t>мать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 err="1" smtClean="0">
                <a:solidFill>
                  <a:srgbClr val="227A8F"/>
                </a:solidFill>
              </a:rPr>
              <a:t>и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 err="1" smtClean="0">
                <a:solidFill>
                  <a:srgbClr val="227A8F"/>
                </a:solidFill>
              </a:rPr>
              <a:t>дитя</a:t>
            </a:r>
            <a:endParaRPr lang="en-US" dirty="0" smtClean="0">
              <a:solidFill>
                <a:srgbClr val="227A8F"/>
              </a:solidFill>
            </a:endParaRPr>
          </a:p>
          <a:p>
            <a:r>
              <a:rPr lang="en-US" dirty="0" err="1" smtClean="0">
                <a:solidFill>
                  <a:srgbClr val="227A8F"/>
                </a:solidFill>
              </a:rPr>
              <a:t>раннее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 err="1" smtClean="0">
                <a:solidFill>
                  <a:srgbClr val="227A8F"/>
                </a:solidFill>
              </a:rPr>
              <a:t>развитие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 smtClean="0"/>
              <a:t>(0-3 </a:t>
            </a:r>
            <a:r>
              <a:rPr lang="en-US" dirty="0" err="1" smtClean="0"/>
              <a:t>лет</a:t>
            </a:r>
            <a:r>
              <a:rPr lang="en-US" dirty="0" smtClean="0"/>
              <a:t>)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297FD5"/>
                </a:solidFill>
              </a:rPr>
              <a:t>ГДЕ</a:t>
            </a:r>
            <a:r>
              <a:rPr lang="en-US" dirty="0" smtClean="0">
                <a:solidFill>
                  <a:srgbClr val="297FD5"/>
                </a:solidFill>
              </a:rPr>
              <a:t> </a:t>
            </a:r>
            <a:r>
              <a:rPr lang="en-US" dirty="0" err="1" smtClean="0">
                <a:solidFill>
                  <a:srgbClr val="297FD5"/>
                </a:solidFill>
              </a:rPr>
              <a:t>ПРАКТИКУЕТСЯ</a:t>
            </a:r>
            <a:r>
              <a:rPr lang="en-US" dirty="0" smtClean="0">
                <a:solidFill>
                  <a:srgbClr val="297FD5"/>
                </a:solidFill>
              </a:rPr>
              <a:t> </a:t>
            </a:r>
            <a:r>
              <a:rPr lang="en-US" dirty="0" err="1" smtClean="0">
                <a:solidFill>
                  <a:srgbClr val="297FD5"/>
                </a:solidFill>
              </a:rPr>
              <a:t>МТ</a:t>
            </a:r>
            <a:r>
              <a:rPr lang="en-US" dirty="0" smtClean="0">
                <a:solidFill>
                  <a:srgbClr val="297FD5"/>
                </a:solidFill>
              </a:rPr>
              <a:t>?</a:t>
            </a:r>
            <a:br>
              <a:rPr lang="en-US" dirty="0" smtClean="0">
                <a:solidFill>
                  <a:srgbClr val="297FD5"/>
                </a:solidFill>
              </a:rPr>
            </a:br>
            <a:endParaRPr lang="en-US" dirty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olidFill>
                <a:srgbClr val="227A8F"/>
              </a:solidFill>
            </a:endParaRPr>
          </a:p>
          <a:p>
            <a:endParaRPr lang="en-US" dirty="0" smtClean="0">
              <a:solidFill>
                <a:srgbClr val="227A8F"/>
              </a:solidFill>
            </a:endParaRPr>
          </a:p>
          <a:p>
            <a:r>
              <a:rPr lang="en-US" dirty="0" err="1" smtClean="0">
                <a:solidFill>
                  <a:srgbClr val="227A8F"/>
                </a:solidFill>
              </a:rPr>
              <a:t>тюрьмы</a:t>
            </a:r>
            <a:r>
              <a:rPr lang="en-US" dirty="0" smtClean="0"/>
              <a:t> </a:t>
            </a:r>
            <a:r>
              <a:rPr lang="en-US" dirty="0" err="1" smtClean="0"/>
              <a:t>и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227A8F"/>
                </a:solidFill>
              </a:rPr>
              <a:t>исправительные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 err="1" smtClean="0">
                <a:solidFill>
                  <a:srgbClr val="227A8F"/>
                </a:solidFill>
              </a:rPr>
              <a:t>колонии</a:t>
            </a:r>
            <a:endParaRPr lang="en-US" dirty="0" smtClean="0">
              <a:solidFill>
                <a:srgbClr val="227A8F"/>
              </a:solidFill>
            </a:endParaRPr>
          </a:p>
          <a:p>
            <a:endParaRPr lang="en-US" dirty="0" smtClean="0">
              <a:solidFill>
                <a:srgbClr val="227A8F"/>
              </a:solidFill>
            </a:endParaRPr>
          </a:p>
          <a:p>
            <a:r>
              <a:rPr lang="en-US" dirty="0" err="1" smtClean="0">
                <a:solidFill>
                  <a:srgbClr val="227A8F"/>
                </a:solidFill>
              </a:rPr>
              <a:t>дома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 err="1" smtClean="0">
                <a:solidFill>
                  <a:srgbClr val="227A8F"/>
                </a:solidFill>
              </a:rPr>
              <a:t>с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 err="1" smtClean="0">
                <a:solidFill>
                  <a:srgbClr val="227A8F"/>
                </a:solidFill>
              </a:rPr>
              <a:t>квалифицированным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 err="1" smtClean="0">
                <a:solidFill>
                  <a:srgbClr val="227A8F"/>
                </a:solidFill>
              </a:rPr>
              <a:t>уходом</a:t>
            </a:r>
            <a:r>
              <a:rPr lang="ru-RU" dirty="0" smtClean="0">
                <a:solidFill>
                  <a:srgbClr val="227A8F"/>
                </a:solidFill>
              </a:rPr>
              <a:t> </a:t>
            </a:r>
          </a:p>
          <a:p>
            <a:pPr marL="114300" indent="0">
              <a:buNone/>
            </a:pPr>
            <a:r>
              <a:rPr lang="ru-RU" dirty="0" smtClean="0"/>
              <a:t>   (=«дома престарелых»; качество жизни, болезни старости)</a:t>
            </a:r>
            <a:endParaRPr lang="en-US" dirty="0" smtClean="0">
              <a:solidFill>
                <a:srgbClr val="227A8F"/>
              </a:solidFill>
            </a:endParaRPr>
          </a:p>
          <a:p>
            <a:endParaRPr lang="en-US" dirty="0" smtClean="0">
              <a:solidFill>
                <a:srgbClr val="227A8F"/>
              </a:solidFill>
            </a:endParaRPr>
          </a:p>
          <a:p>
            <a:r>
              <a:rPr lang="en-US" dirty="0" err="1" smtClean="0">
                <a:solidFill>
                  <a:srgbClr val="227A8F"/>
                </a:solidFill>
              </a:rPr>
              <a:t>хосписы</a:t>
            </a:r>
            <a:r>
              <a:rPr lang="en-US" dirty="0" smtClean="0"/>
              <a:t> (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стационаре</a:t>
            </a:r>
            <a:r>
              <a:rPr lang="en-US" dirty="0" smtClean="0"/>
              <a:t> </a:t>
            </a:r>
            <a:r>
              <a:rPr lang="en-US" dirty="0" err="1" smtClean="0"/>
              <a:t>и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дому</a:t>
            </a:r>
            <a:r>
              <a:rPr lang="en-US" dirty="0" smtClean="0"/>
              <a:t>)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97FD5"/>
                </a:solidFill>
              </a:rPr>
              <a:t>ГДЕ ПРАКТИКУЕТСЯ МТ?</a:t>
            </a:r>
            <a:br>
              <a:rPr lang="en-US" dirty="0">
                <a:solidFill>
                  <a:srgbClr val="297FD5"/>
                </a:solidFill>
              </a:rPr>
            </a:br>
            <a:endParaRPr lang="en-US" dirty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>
              <a:solidFill>
                <a:srgbClr val="227A8F"/>
              </a:solidFill>
            </a:endParaRPr>
          </a:p>
          <a:p>
            <a:r>
              <a:rPr lang="en-US" dirty="0" err="1" smtClean="0">
                <a:solidFill>
                  <a:srgbClr val="227A8F"/>
                </a:solidFill>
              </a:rPr>
              <a:t>специальное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 err="1">
                <a:solidFill>
                  <a:srgbClr val="227A8F"/>
                </a:solidFill>
              </a:rPr>
              <a:t>образование</a:t>
            </a:r>
            <a:r>
              <a:rPr lang="en-US" dirty="0">
                <a:solidFill>
                  <a:srgbClr val="227A8F"/>
                </a:solidFill>
              </a:rPr>
              <a:t> </a:t>
            </a:r>
            <a:endParaRPr lang="ru-RU" dirty="0" smtClean="0">
              <a:solidFill>
                <a:srgbClr val="227A8F"/>
              </a:solidFill>
            </a:endParaRPr>
          </a:p>
          <a:p>
            <a:r>
              <a:rPr lang="ru-RU" dirty="0" smtClean="0">
                <a:solidFill>
                  <a:srgbClr val="227A8F"/>
                </a:solidFill>
              </a:rPr>
              <a:t>групповые дома для людей с ОВЗ </a:t>
            </a:r>
            <a:r>
              <a:rPr lang="ru-RU" dirty="0" smtClean="0">
                <a:solidFill>
                  <a:srgbClr val="000000"/>
                </a:solidFill>
              </a:rPr>
              <a:t>(аналог ПНИ)</a:t>
            </a:r>
            <a:endParaRPr lang="en-US" dirty="0">
              <a:solidFill>
                <a:srgbClr val="227A8F"/>
              </a:solidFill>
            </a:endParaRPr>
          </a:p>
          <a:p>
            <a:endParaRPr lang="en-US" dirty="0">
              <a:solidFill>
                <a:srgbClr val="227A8F"/>
              </a:solidFill>
            </a:endParaRPr>
          </a:p>
          <a:p>
            <a:r>
              <a:rPr lang="en-US" dirty="0" err="1" smtClean="0">
                <a:solidFill>
                  <a:srgbClr val="227A8F"/>
                </a:solidFill>
              </a:rPr>
              <a:t>психотерапия</a:t>
            </a:r>
            <a:r>
              <a:rPr lang="ru-RU" dirty="0" smtClean="0">
                <a:solidFill>
                  <a:srgbClr val="227A8F"/>
                </a:solidFill>
              </a:rPr>
              <a:t> </a:t>
            </a:r>
            <a:endParaRPr lang="en-US" dirty="0">
              <a:solidFill>
                <a:srgbClr val="227A8F"/>
              </a:solidFill>
            </a:endParaRPr>
          </a:p>
          <a:p>
            <a:endParaRPr lang="en-US" dirty="0">
              <a:solidFill>
                <a:srgbClr val="227A8F"/>
              </a:solidFill>
            </a:endParaRPr>
          </a:p>
          <a:p>
            <a:r>
              <a:rPr lang="en-US" dirty="0" err="1">
                <a:solidFill>
                  <a:srgbClr val="227A8F"/>
                </a:solidFill>
              </a:rPr>
              <a:t>психиатрические</a:t>
            </a:r>
            <a:r>
              <a:rPr lang="en-US" dirty="0">
                <a:solidFill>
                  <a:srgbClr val="227A8F"/>
                </a:solidFill>
              </a:rPr>
              <a:t> </a:t>
            </a:r>
            <a:r>
              <a:rPr lang="en-US" dirty="0" err="1" smtClean="0">
                <a:solidFill>
                  <a:srgbClr val="227A8F"/>
                </a:solidFill>
              </a:rPr>
              <a:t>стационары</a:t>
            </a:r>
            <a:endParaRPr lang="ru-RU" dirty="0" smtClean="0">
              <a:solidFill>
                <a:srgbClr val="227A8F"/>
              </a:solidFill>
            </a:endParaRPr>
          </a:p>
          <a:p>
            <a:endParaRPr lang="ru-RU" dirty="0">
              <a:solidFill>
                <a:srgbClr val="227A8F"/>
              </a:solidFill>
            </a:endParaRPr>
          </a:p>
          <a:p>
            <a:r>
              <a:rPr lang="ru-RU" dirty="0">
                <a:solidFill>
                  <a:srgbClr val="227A8F"/>
                </a:solidFill>
              </a:rPr>
              <a:t>л</a:t>
            </a:r>
            <a:r>
              <a:rPr lang="ru-RU" dirty="0" smtClean="0">
                <a:solidFill>
                  <a:srgbClr val="227A8F"/>
                </a:solidFill>
              </a:rPr>
              <a:t>ечение зависимостей </a:t>
            </a:r>
            <a:r>
              <a:rPr lang="ru-RU" dirty="0" smtClean="0">
                <a:solidFill>
                  <a:srgbClr val="000000"/>
                </a:solidFill>
              </a:rPr>
              <a:t>(алкогольная, наркотическая)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5992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err="1"/>
              <a:t>МУЗЫКАЛЬНАЯ</a:t>
            </a:r>
            <a:r>
              <a:rPr lang="en-US" dirty="0"/>
              <a:t> </a:t>
            </a:r>
            <a:r>
              <a:rPr lang="en-US" dirty="0" err="1" smtClean="0"/>
              <a:t>ТЕРАПИЯ</a:t>
            </a:r>
            <a:r>
              <a:rPr lang="en-US" dirty="0" smtClean="0"/>
              <a:t> – </a:t>
            </a:r>
            <a:r>
              <a:rPr lang="en-US" dirty="0" err="1"/>
              <a:t>это</a:t>
            </a:r>
            <a:r>
              <a:rPr lang="en-US" dirty="0"/>
              <a:t> </a:t>
            </a:r>
            <a:r>
              <a:rPr lang="en-US" b="1" dirty="0" err="1">
                <a:solidFill>
                  <a:schemeClr val="accent1"/>
                </a:solidFill>
              </a:rPr>
              <a:t>научно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обоснованное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клиническое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использование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музыки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работы</a:t>
            </a:r>
            <a:r>
              <a:rPr lang="en-US" dirty="0"/>
              <a:t> </a:t>
            </a:r>
            <a:r>
              <a:rPr lang="en-US" dirty="0" err="1"/>
              <a:t>над</a:t>
            </a:r>
            <a:r>
              <a:rPr lang="en-US" dirty="0"/>
              <a:t> </a:t>
            </a:r>
            <a:r>
              <a:rPr lang="en-US" b="1" dirty="0" err="1">
                <a:solidFill>
                  <a:srgbClr val="629DD1"/>
                </a:solidFill>
              </a:rPr>
              <a:t>физическими</a:t>
            </a:r>
            <a:r>
              <a:rPr lang="en-US" b="1" dirty="0">
                <a:solidFill>
                  <a:srgbClr val="629DD1"/>
                </a:solidFill>
              </a:rPr>
              <a:t>, </a:t>
            </a:r>
            <a:r>
              <a:rPr lang="en-US" b="1" dirty="0" err="1">
                <a:solidFill>
                  <a:srgbClr val="629DD1"/>
                </a:solidFill>
              </a:rPr>
              <a:t>эмоциональными</a:t>
            </a:r>
            <a:r>
              <a:rPr lang="en-US" b="1" dirty="0">
                <a:solidFill>
                  <a:srgbClr val="629DD1"/>
                </a:solidFill>
              </a:rPr>
              <a:t>,</a:t>
            </a:r>
            <a:r>
              <a:rPr lang="en-US" b="1" dirty="0" smtClean="0">
                <a:solidFill>
                  <a:srgbClr val="629DD1"/>
                </a:solidFill>
              </a:rPr>
              <a:t> </a:t>
            </a:r>
            <a:r>
              <a:rPr lang="en-US" b="1" dirty="0" err="1" smtClean="0">
                <a:solidFill>
                  <a:srgbClr val="629DD1"/>
                </a:solidFill>
              </a:rPr>
              <a:t>коммуникативными</a:t>
            </a:r>
            <a:r>
              <a:rPr lang="en-US" b="1" dirty="0" smtClean="0">
                <a:solidFill>
                  <a:srgbClr val="629DD1"/>
                </a:solidFill>
              </a:rPr>
              <a:t>, </a:t>
            </a:r>
            <a:r>
              <a:rPr lang="en-US" b="1" dirty="0" err="1" smtClean="0">
                <a:solidFill>
                  <a:srgbClr val="629DD1"/>
                </a:solidFill>
              </a:rPr>
              <a:t>когнитивными</a:t>
            </a:r>
            <a:r>
              <a:rPr lang="en-US" b="1" dirty="0" smtClean="0">
                <a:solidFill>
                  <a:srgbClr val="629DD1"/>
                </a:solidFill>
              </a:rPr>
              <a:t> </a:t>
            </a:r>
            <a:r>
              <a:rPr lang="en-US" b="1" dirty="0" err="1">
                <a:solidFill>
                  <a:srgbClr val="629DD1"/>
                </a:solidFill>
              </a:rPr>
              <a:t>и</a:t>
            </a:r>
            <a:r>
              <a:rPr lang="en-US" b="1" dirty="0">
                <a:solidFill>
                  <a:srgbClr val="629DD1"/>
                </a:solidFill>
              </a:rPr>
              <a:t> </a:t>
            </a:r>
            <a:r>
              <a:rPr lang="en-US" b="1" dirty="0" err="1">
                <a:solidFill>
                  <a:srgbClr val="629DD1"/>
                </a:solidFill>
              </a:rPr>
              <a:t>социальными</a:t>
            </a:r>
            <a:r>
              <a:rPr lang="en-US" b="1" dirty="0">
                <a:solidFill>
                  <a:srgbClr val="629DD1"/>
                </a:solidFill>
              </a:rPr>
              <a:t> </a:t>
            </a:r>
            <a:r>
              <a:rPr lang="en-US" dirty="0" err="1"/>
              <a:t>целями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потребностями</a:t>
            </a:r>
            <a:r>
              <a:rPr lang="en-US" dirty="0"/>
              <a:t> </a:t>
            </a:r>
            <a:r>
              <a:rPr lang="en-US" dirty="0" err="1"/>
              <a:t>человека</a:t>
            </a:r>
            <a:r>
              <a:rPr lang="en-US" dirty="0"/>
              <a:t>, </a:t>
            </a:r>
            <a:r>
              <a:rPr lang="en-US" dirty="0" err="1"/>
              <a:t>осуществляемое</a:t>
            </a:r>
            <a:r>
              <a:rPr lang="en-US" dirty="0"/>
              <a:t> </a:t>
            </a:r>
            <a:r>
              <a:rPr lang="en-US" b="1" dirty="0" err="1">
                <a:solidFill>
                  <a:srgbClr val="629DD1"/>
                </a:solidFill>
              </a:rPr>
              <a:t>сертифицированным</a:t>
            </a:r>
            <a:r>
              <a:rPr lang="en-US" b="1" dirty="0">
                <a:solidFill>
                  <a:srgbClr val="629DD1"/>
                </a:solidFill>
              </a:rPr>
              <a:t> </a:t>
            </a:r>
            <a:r>
              <a:rPr lang="en-US" b="1" dirty="0" err="1">
                <a:solidFill>
                  <a:srgbClr val="629DD1"/>
                </a:solidFill>
              </a:rPr>
              <a:t>специалистом</a:t>
            </a:r>
            <a:r>
              <a:rPr lang="en-US" b="1" dirty="0">
                <a:solidFill>
                  <a:srgbClr val="000090"/>
                </a:solidFill>
              </a:rPr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рамках</a:t>
            </a:r>
            <a:r>
              <a:rPr lang="en-US" dirty="0"/>
              <a:t> </a:t>
            </a:r>
            <a:r>
              <a:rPr lang="en-US" b="1" dirty="0" err="1">
                <a:solidFill>
                  <a:srgbClr val="629DD1"/>
                </a:solidFill>
              </a:rPr>
              <a:t>терапевтических</a:t>
            </a:r>
            <a:r>
              <a:rPr lang="en-US" b="1" dirty="0">
                <a:solidFill>
                  <a:srgbClr val="629DD1"/>
                </a:solidFill>
              </a:rPr>
              <a:t> </a:t>
            </a:r>
            <a:r>
              <a:rPr lang="en-US" b="1" dirty="0" err="1">
                <a:solidFill>
                  <a:srgbClr val="629DD1"/>
                </a:solidFill>
              </a:rPr>
              <a:t>отношений</a:t>
            </a:r>
            <a:r>
              <a:rPr lang="en-US" dirty="0"/>
              <a:t>.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терапии</a:t>
            </a:r>
            <a:r>
              <a:rPr lang="en-US" dirty="0"/>
              <a:t> </a:t>
            </a:r>
            <a:r>
              <a:rPr lang="en-US" dirty="0" err="1"/>
              <a:t>могут</a:t>
            </a:r>
            <a:r>
              <a:rPr lang="en-US" dirty="0"/>
              <a:t> </a:t>
            </a:r>
            <a:r>
              <a:rPr lang="en-US" dirty="0" err="1"/>
              <a:t>участвовать</a:t>
            </a:r>
            <a:r>
              <a:rPr lang="en-US" dirty="0"/>
              <a:t> </a:t>
            </a:r>
            <a:r>
              <a:rPr lang="en-US" dirty="0" err="1"/>
              <a:t>люди</a:t>
            </a:r>
            <a:r>
              <a:rPr lang="en-US" dirty="0"/>
              <a:t> </a:t>
            </a:r>
            <a:r>
              <a:rPr lang="en-US" dirty="0" err="1"/>
              <a:t>любого</a:t>
            </a:r>
            <a:r>
              <a:rPr lang="en-US" dirty="0"/>
              <a:t> </a:t>
            </a:r>
            <a:r>
              <a:rPr lang="en-US" dirty="0" err="1"/>
              <a:t>возраста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происхождения</a:t>
            </a:r>
            <a:r>
              <a:rPr lang="en-US" dirty="0"/>
              <a:t>,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любых</a:t>
            </a:r>
            <a:r>
              <a:rPr lang="en-US" dirty="0"/>
              <a:t> </a:t>
            </a:r>
            <a:r>
              <a:rPr lang="en-US" dirty="0" err="1"/>
              <a:t>уровнях</a:t>
            </a:r>
            <a:r>
              <a:rPr lang="en-US" dirty="0"/>
              <a:t> </a:t>
            </a:r>
            <a:r>
              <a:rPr lang="en-US" dirty="0" err="1"/>
              <a:t>психического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физического</a:t>
            </a:r>
            <a:r>
              <a:rPr lang="en-US" dirty="0"/>
              <a:t> </a:t>
            </a:r>
            <a:r>
              <a:rPr lang="en-US" dirty="0" err="1"/>
              <a:t>развития</a:t>
            </a:r>
            <a:r>
              <a:rPr lang="en-US" dirty="0"/>
              <a:t>. </a:t>
            </a:r>
            <a:r>
              <a:rPr lang="en-US" dirty="0" err="1"/>
              <a:t>Клиентам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обязательно</a:t>
            </a:r>
            <a:r>
              <a:rPr lang="en-US" dirty="0"/>
              <a:t> </a:t>
            </a:r>
            <a:r>
              <a:rPr lang="en-US" dirty="0" err="1"/>
              <a:t>обладать</a:t>
            </a:r>
            <a:r>
              <a:rPr lang="en-US" dirty="0"/>
              <a:t> </a:t>
            </a:r>
            <a:r>
              <a:rPr lang="en-US" dirty="0" err="1"/>
              <a:t>музыкальными</a:t>
            </a:r>
            <a:r>
              <a:rPr lang="en-US" dirty="0"/>
              <a:t> </a:t>
            </a:r>
            <a:r>
              <a:rPr lang="en-US" dirty="0" err="1"/>
              <a:t>навыками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талантами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Определение</a:t>
            </a:r>
            <a:r>
              <a:rPr lang="en-US" dirty="0"/>
              <a:t> </a:t>
            </a:r>
            <a:r>
              <a:rPr lang="en-US" dirty="0" err="1"/>
              <a:t>МТ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18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4800" dirty="0" err="1" smtClean="0">
                <a:solidFill>
                  <a:srgbClr val="227A8F"/>
                </a:solidFill>
              </a:rPr>
              <a:t>ЦЕЛЬ</a:t>
            </a:r>
            <a:endParaRPr lang="en-US" sz="4800" dirty="0" smtClean="0">
              <a:solidFill>
                <a:srgbClr val="227A8F"/>
              </a:solidFill>
            </a:endParaRPr>
          </a:p>
          <a:p>
            <a:pPr algn="ctr">
              <a:buNone/>
            </a:pPr>
            <a:r>
              <a:rPr lang="en-US" dirty="0" smtClean="0"/>
              <a:t>(</a:t>
            </a:r>
            <a:r>
              <a:rPr lang="en-US" dirty="0" err="1" smtClean="0"/>
              <a:t>немузыкальная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600" dirty="0" err="1" smtClean="0">
                <a:solidFill>
                  <a:srgbClr val="227A8F"/>
                </a:solidFill>
              </a:rPr>
              <a:t>ТЕРАПЕВТИЧЕСКИЕ</a:t>
            </a:r>
            <a:r>
              <a:rPr lang="en-US" sz="3600" dirty="0" smtClean="0">
                <a:solidFill>
                  <a:srgbClr val="227A8F"/>
                </a:solidFill>
              </a:rPr>
              <a:t> </a:t>
            </a:r>
            <a:r>
              <a:rPr lang="en-US" sz="3600" dirty="0" err="1" smtClean="0">
                <a:solidFill>
                  <a:srgbClr val="227A8F"/>
                </a:solidFill>
              </a:rPr>
              <a:t>ОТНОШЕНИЯ</a:t>
            </a:r>
            <a:endParaRPr lang="en-US" sz="3600" dirty="0" smtClean="0">
              <a:solidFill>
                <a:srgbClr val="227A8F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4400" dirty="0" err="1" smtClean="0">
                <a:solidFill>
                  <a:srgbClr val="227A8F"/>
                </a:solidFill>
              </a:rPr>
              <a:t>НАУЧНОЕ</a:t>
            </a:r>
            <a:r>
              <a:rPr lang="en-US" sz="4400" dirty="0" smtClean="0">
                <a:solidFill>
                  <a:srgbClr val="227A8F"/>
                </a:solidFill>
              </a:rPr>
              <a:t> </a:t>
            </a:r>
            <a:r>
              <a:rPr lang="en-US" sz="4400" dirty="0" err="1" smtClean="0">
                <a:solidFill>
                  <a:srgbClr val="227A8F"/>
                </a:solidFill>
              </a:rPr>
              <a:t>ОБОСНОВАНИЕ</a:t>
            </a:r>
            <a:endParaRPr lang="en-US" sz="4400" dirty="0" smtClean="0">
              <a:solidFill>
                <a:srgbClr val="227A8F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ПРОЦЕСС</a:t>
            </a:r>
            <a:r>
              <a:rPr lang="en-US" dirty="0" smtClean="0"/>
              <a:t> </a:t>
            </a:r>
            <a:r>
              <a:rPr lang="en-US" dirty="0" err="1" smtClean="0"/>
              <a:t>МТ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Диагностика</a:t>
            </a:r>
            <a:r>
              <a:rPr lang="en-US" dirty="0" smtClean="0"/>
              <a:t>: 1) </a:t>
            </a:r>
            <a:r>
              <a:rPr lang="en-US" dirty="0" err="1" smtClean="0">
                <a:solidFill>
                  <a:srgbClr val="227A8F"/>
                </a:solidFill>
              </a:rPr>
              <a:t>ЦЕЛИ</a:t>
            </a:r>
            <a:r>
              <a:rPr lang="en-US" dirty="0" smtClean="0"/>
              <a:t>, 2) </a:t>
            </a:r>
            <a:r>
              <a:rPr lang="en-US" dirty="0" err="1" smtClean="0"/>
              <a:t>возможности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latin typeface="Wingdings"/>
                <a:ea typeface="Wingdings"/>
                <a:cs typeface="Wingdings"/>
              </a:rPr>
              <a:t>    </a:t>
            </a:r>
            <a:r>
              <a:rPr lang="en-US" dirty="0" err="1" smtClean="0">
                <a:latin typeface="Wingdings"/>
                <a:ea typeface="Wingdings"/>
                <a:cs typeface="Wingdings"/>
              </a:rPr>
              <a:t></a:t>
            </a:r>
            <a:endParaRPr lang="en-US" dirty="0" smtClean="0"/>
          </a:p>
          <a:p>
            <a:pPr>
              <a:buNone/>
            </a:pPr>
            <a:r>
              <a:rPr lang="en-US" dirty="0" err="1" smtClean="0">
                <a:solidFill>
                  <a:srgbClr val="227A8F"/>
                </a:solidFill>
              </a:rPr>
              <a:t>ТЕРАПЕВТИЧЕСКИЕ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 err="1" smtClean="0">
                <a:solidFill>
                  <a:srgbClr val="227A8F"/>
                </a:solidFill>
              </a:rPr>
              <a:t>ОТНОШЕНИЯ</a:t>
            </a:r>
            <a:endParaRPr lang="en-US" dirty="0" smtClean="0">
              <a:solidFill>
                <a:srgbClr val="227A8F"/>
              </a:solidFill>
            </a:endParaRPr>
          </a:p>
          <a:p>
            <a:pPr>
              <a:buFont typeface="Wingdings" charset="2"/>
              <a:buChar char=" "/>
            </a:pPr>
            <a:r>
              <a:rPr lang="en-US" dirty="0" smtClean="0">
                <a:latin typeface="Wingdings"/>
                <a:ea typeface="Wingdings"/>
                <a:cs typeface="Wingdings"/>
              </a:rPr>
              <a:t>   </a:t>
            </a:r>
            <a:r>
              <a:rPr lang="en-US" dirty="0" err="1" smtClean="0">
                <a:latin typeface="Wingdings"/>
                <a:ea typeface="Wingdings"/>
                <a:cs typeface="Wingdings"/>
              </a:rPr>
              <a:t>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Стратегия</a:t>
            </a:r>
            <a:r>
              <a:rPr lang="en-US" dirty="0" smtClean="0"/>
              <a:t> </a:t>
            </a:r>
            <a:r>
              <a:rPr lang="en-US" dirty="0" err="1" smtClean="0"/>
              <a:t>терапии</a:t>
            </a:r>
            <a:r>
              <a:rPr lang="en-US" dirty="0" smtClean="0"/>
              <a:t> </a:t>
            </a:r>
          </a:p>
          <a:p>
            <a:pPr>
              <a:buFont typeface="Wingdings" charset="2"/>
              <a:buChar char=" "/>
            </a:pPr>
            <a:r>
              <a:rPr lang="en-US" dirty="0" smtClean="0">
                <a:latin typeface="Wingdings"/>
                <a:ea typeface="Wingdings"/>
                <a:cs typeface="Wingdings"/>
              </a:rPr>
              <a:t>   </a:t>
            </a:r>
            <a:r>
              <a:rPr lang="en-US" dirty="0" err="1" smtClean="0">
                <a:latin typeface="Wingdings"/>
                <a:ea typeface="Wingdings"/>
                <a:cs typeface="Wingdings"/>
              </a:rPr>
              <a:t>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Музыка</a:t>
            </a:r>
            <a:r>
              <a:rPr lang="en-US" dirty="0" smtClean="0"/>
              <a:t> = </a:t>
            </a:r>
            <a:r>
              <a:rPr lang="en-US" dirty="0" err="1" smtClean="0"/>
              <a:t>контейнер</a:t>
            </a:r>
            <a:r>
              <a:rPr lang="en-US" dirty="0" smtClean="0"/>
              <a:t>, </a:t>
            </a:r>
            <a:r>
              <a:rPr lang="en-US" dirty="0" err="1" smtClean="0"/>
              <a:t>терапевтическая</a:t>
            </a:r>
            <a:r>
              <a:rPr lang="en-US" dirty="0" smtClean="0"/>
              <a:t> </a:t>
            </a:r>
            <a:r>
              <a:rPr lang="en-US" dirty="0" err="1" smtClean="0"/>
              <a:t>среда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err="1" smtClean="0"/>
              <a:t>для</a:t>
            </a:r>
            <a:r>
              <a:rPr lang="en-US" dirty="0" smtClean="0"/>
              <a:t> </a:t>
            </a:r>
            <a:r>
              <a:rPr lang="en-US" dirty="0" err="1" smtClean="0"/>
              <a:t>работы</a:t>
            </a:r>
            <a:r>
              <a:rPr lang="en-US" dirty="0" smtClean="0"/>
              <a:t> </a:t>
            </a:r>
            <a:r>
              <a:rPr lang="en-US" dirty="0" err="1" smtClean="0"/>
              <a:t>над</a:t>
            </a:r>
            <a:r>
              <a:rPr lang="en-US" dirty="0" smtClean="0"/>
              <a:t> </a:t>
            </a:r>
            <a:r>
              <a:rPr lang="en-US" dirty="0" err="1" smtClean="0"/>
              <a:t>целями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latin typeface="Wingdings"/>
                <a:ea typeface="Wingdings"/>
                <a:cs typeface="Wingdings"/>
              </a:rPr>
              <a:t>    </a:t>
            </a:r>
            <a:r>
              <a:rPr lang="en-US" dirty="0" err="1" smtClean="0">
                <a:latin typeface="Wingdings"/>
                <a:ea typeface="Wingdings"/>
                <a:cs typeface="Wingdings"/>
              </a:rPr>
              <a:t></a:t>
            </a:r>
            <a:endParaRPr lang="en-US" dirty="0" smtClean="0"/>
          </a:p>
          <a:p>
            <a:pPr>
              <a:buNone/>
            </a:pPr>
            <a:r>
              <a:rPr lang="en-US" dirty="0" err="1" smtClean="0">
                <a:solidFill>
                  <a:srgbClr val="227A8F"/>
                </a:solidFill>
              </a:rPr>
              <a:t>ИЗМЕРИМЫЙ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 err="1" smtClean="0">
                <a:solidFill>
                  <a:srgbClr val="227A8F"/>
                </a:solidFill>
              </a:rPr>
              <a:t>РЕЗУЛЬТАТ</a:t>
            </a:r>
            <a:endParaRPr lang="en-US" dirty="0" smtClean="0">
              <a:solidFill>
                <a:srgbClr val="227A8F"/>
              </a:solidFill>
            </a:endParaRPr>
          </a:p>
          <a:p>
            <a:pPr>
              <a:buNone/>
            </a:pPr>
            <a:r>
              <a:rPr lang="en-US" dirty="0" err="1" smtClean="0"/>
              <a:t>Документация</a:t>
            </a:r>
            <a:r>
              <a:rPr lang="en-US" dirty="0" smtClean="0"/>
              <a:t> -&gt; *</a:t>
            </a:r>
            <a:r>
              <a:rPr lang="en-US" dirty="0" err="1" smtClean="0"/>
              <a:t>исследования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sz="4400" dirty="0" err="1" smtClean="0">
                <a:solidFill>
                  <a:srgbClr val="227A8F"/>
                </a:solidFill>
              </a:rPr>
              <a:t>ЦЕЛИ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sz="4400" dirty="0" err="1" smtClean="0">
                <a:solidFill>
                  <a:srgbClr val="227A8F"/>
                </a:solidFill>
              </a:rPr>
              <a:t>ТЕРАПИИ</a:t>
            </a:r>
            <a:endParaRPr lang="en-US" sz="4400" dirty="0" smtClean="0">
              <a:solidFill>
                <a:srgbClr val="227A8F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5 </a:t>
            </a:r>
            <a:r>
              <a:rPr lang="en-US" dirty="0" err="1" smtClean="0"/>
              <a:t>СФЕР</a:t>
            </a:r>
            <a:r>
              <a:rPr lang="en-US" dirty="0" smtClean="0"/>
              <a:t> </a:t>
            </a:r>
            <a:r>
              <a:rPr lang="en-US" dirty="0" err="1" smtClean="0"/>
              <a:t>ЗДОРОВЬЯ</a:t>
            </a:r>
            <a:r>
              <a:rPr lang="en-US" dirty="0" smtClean="0"/>
              <a:t> </a:t>
            </a:r>
            <a:r>
              <a:rPr lang="en-US" dirty="0" err="1" smtClean="0"/>
              <a:t>ЧЕЛОВЕКА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физическая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эмоционально-психологическая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когнитивная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коммуникативная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социальная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ЦЕЛИ</a:t>
            </a:r>
            <a:r>
              <a:rPr lang="en-US" dirty="0" smtClean="0"/>
              <a:t> </a:t>
            </a:r>
            <a:r>
              <a:rPr lang="en-US" dirty="0" err="1" smtClean="0"/>
              <a:t>ТЕРАПИИ</a:t>
            </a:r>
            <a:r>
              <a:rPr lang="en-US" dirty="0" smtClean="0"/>
              <a:t> (</a:t>
            </a:r>
            <a:r>
              <a:rPr lang="en-US" dirty="0" err="1" smtClean="0"/>
              <a:t>примеры</a:t>
            </a:r>
            <a:r>
              <a:rPr lang="en-US" dirty="0" smtClean="0"/>
              <a:t>):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снижение</a:t>
            </a:r>
            <a:r>
              <a:rPr lang="en-US" dirty="0" smtClean="0"/>
              <a:t> </a:t>
            </a:r>
            <a:r>
              <a:rPr lang="en-US" dirty="0" err="1" smtClean="0"/>
              <a:t>боли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нормализация</a:t>
            </a:r>
            <a:r>
              <a:rPr lang="en-US" dirty="0" smtClean="0"/>
              <a:t> </a:t>
            </a:r>
            <a:r>
              <a:rPr lang="en-US" dirty="0" err="1" smtClean="0"/>
              <a:t>эмоционального</a:t>
            </a:r>
            <a:r>
              <a:rPr lang="en-US" dirty="0" smtClean="0"/>
              <a:t> </a:t>
            </a:r>
            <a:r>
              <a:rPr lang="en-US" dirty="0" err="1" smtClean="0"/>
              <a:t>состояния</a:t>
            </a:r>
            <a:endParaRPr lang="en-US" dirty="0" smtClean="0"/>
          </a:p>
          <a:p>
            <a:r>
              <a:rPr lang="en-US" dirty="0" err="1" smtClean="0"/>
              <a:t>социализация</a:t>
            </a:r>
            <a:r>
              <a:rPr lang="en-US" dirty="0" smtClean="0"/>
              <a:t> (</a:t>
            </a:r>
            <a:r>
              <a:rPr lang="en-US" dirty="0" err="1" smtClean="0"/>
              <a:t>навыки</a:t>
            </a:r>
            <a:r>
              <a:rPr lang="en-US" dirty="0" smtClean="0"/>
              <a:t> </a:t>
            </a:r>
            <a:r>
              <a:rPr lang="en-US" dirty="0" err="1" smtClean="0"/>
              <a:t>общения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улучшение</a:t>
            </a:r>
            <a:r>
              <a:rPr lang="en-US" dirty="0" smtClean="0"/>
              <a:t> </a:t>
            </a:r>
            <a:r>
              <a:rPr lang="en-US" dirty="0" err="1" smtClean="0"/>
              <a:t>памяти</a:t>
            </a:r>
            <a:endParaRPr lang="en-US" dirty="0" smtClean="0"/>
          </a:p>
          <a:p>
            <a:r>
              <a:rPr lang="en-US" dirty="0" err="1" smtClean="0"/>
              <a:t>релаксация</a:t>
            </a:r>
            <a:r>
              <a:rPr lang="en-US" dirty="0" smtClean="0"/>
              <a:t> (</a:t>
            </a:r>
            <a:r>
              <a:rPr lang="en-US" dirty="0" err="1" smtClean="0"/>
              <a:t>физическая</a:t>
            </a:r>
            <a:r>
              <a:rPr lang="en-US" dirty="0" smtClean="0"/>
              <a:t> </a:t>
            </a:r>
            <a:r>
              <a:rPr lang="en-US" dirty="0" err="1" smtClean="0"/>
              <a:t>и</a:t>
            </a:r>
            <a:r>
              <a:rPr lang="en-US" dirty="0" smtClean="0"/>
              <a:t> </a:t>
            </a:r>
            <a:r>
              <a:rPr lang="en-US" dirty="0" err="1" smtClean="0"/>
              <a:t>эмоциональная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улучшение</a:t>
            </a:r>
            <a:r>
              <a:rPr lang="en-US" dirty="0" smtClean="0"/>
              <a:t> </a:t>
            </a:r>
            <a:r>
              <a:rPr lang="en-US" dirty="0" err="1" smtClean="0"/>
              <a:t>речевых</a:t>
            </a:r>
            <a:r>
              <a:rPr lang="en-US" dirty="0" smtClean="0"/>
              <a:t> </a:t>
            </a:r>
            <a:r>
              <a:rPr lang="en-US" dirty="0" err="1" smtClean="0"/>
              <a:t>навыков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ЦЕЛИ</a:t>
            </a:r>
            <a:r>
              <a:rPr lang="en-US" dirty="0" smtClean="0"/>
              <a:t> </a:t>
            </a:r>
            <a:r>
              <a:rPr lang="en-US" dirty="0" err="1" smtClean="0"/>
              <a:t>ТЕРАПИИ</a:t>
            </a:r>
            <a:r>
              <a:rPr lang="en-US" dirty="0" smtClean="0"/>
              <a:t> (</a:t>
            </a:r>
            <a:r>
              <a:rPr lang="en-US" dirty="0" err="1" smtClean="0"/>
              <a:t>примеры</a:t>
            </a:r>
            <a:r>
              <a:rPr lang="en-US" dirty="0" smtClean="0"/>
              <a:t>):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повышение</a:t>
            </a:r>
            <a:r>
              <a:rPr lang="en-US" dirty="0" smtClean="0"/>
              <a:t> </a:t>
            </a:r>
            <a:r>
              <a:rPr lang="en-US" dirty="0" err="1" smtClean="0"/>
              <a:t>концентрации</a:t>
            </a:r>
            <a:r>
              <a:rPr lang="en-US" dirty="0" smtClean="0"/>
              <a:t> </a:t>
            </a:r>
            <a:r>
              <a:rPr lang="en-US" dirty="0" err="1" smtClean="0"/>
              <a:t>внимания</a:t>
            </a:r>
            <a:endParaRPr lang="en-US" dirty="0" smtClean="0"/>
          </a:p>
          <a:p>
            <a:r>
              <a:rPr lang="en-US" dirty="0" err="1" smtClean="0"/>
              <a:t>улучшение</a:t>
            </a:r>
            <a:r>
              <a:rPr lang="en-US" dirty="0" smtClean="0"/>
              <a:t> </a:t>
            </a:r>
            <a:r>
              <a:rPr lang="en-US" dirty="0" err="1" smtClean="0"/>
              <a:t>моторных</a:t>
            </a:r>
            <a:r>
              <a:rPr lang="en-US" dirty="0" smtClean="0"/>
              <a:t> </a:t>
            </a:r>
            <a:r>
              <a:rPr lang="en-US" dirty="0" err="1" smtClean="0"/>
              <a:t>навыков</a:t>
            </a:r>
            <a:endParaRPr lang="en-US" dirty="0" smtClean="0"/>
          </a:p>
          <a:p>
            <a:r>
              <a:rPr lang="en-US" dirty="0" err="1" smtClean="0"/>
              <a:t>стимуляция</a:t>
            </a:r>
            <a:r>
              <a:rPr lang="en-US" dirty="0" smtClean="0"/>
              <a:t> </a:t>
            </a:r>
            <a:r>
              <a:rPr lang="en-US" dirty="0" err="1" smtClean="0"/>
              <a:t>физической</a:t>
            </a:r>
            <a:r>
              <a:rPr lang="en-US" dirty="0" smtClean="0"/>
              <a:t> </a:t>
            </a:r>
            <a:r>
              <a:rPr lang="en-US" dirty="0" err="1" smtClean="0"/>
              <a:t>активности</a:t>
            </a:r>
            <a:endParaRPr lang="en-US" dirty="0" smtClean="0"/>
          </a:p>
          <a:p>
            <a:r>
              <a:rPr lang="en-US" dirty="0" err="1" smtClean="0"/>
              <a:t>самовыражение</a:t>
            </a:r>
            <a:r>
              <a:rPr lang="en-US" dirty="0" smtClean="0"/>
              <a:t> (</a:t>
            </a:r>
            <a:r>
              <a:rPr lang="en-US" dirty="0" err="1" smtClean="0"/>
              <a:t>вербальное</a:t>
            </a:r>
            <a:r>
              <a:rPr lang="en-US" dirty="0" smtClean="0"/>
              <a:t> </a:t>
            </a:r>
            <a:r>
              <a:rPr lang="en-US" dirty="0" err="1" smtClean="0"/>
              <a:t>и</a:t>
            </a:r>
            <a:r>
              <a:rPr lang="en-US" dirty="0" smtClean="0"/>
              <a:t> </a:t>
            </a:r>
            <a:r>
              <a:rPr lang="en-US" dirty="0" err="1" smtClean="0"/>
              <a:t>невербальное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улучшение</a:t>
            </a:r>
            <a:r>
              <a:rPr lang="en-US" dirty="0" smtClean="0"/>
              <a:t> </a:t>
            </a:r>
            <a:r>
              <a:rPr lang="en-US" dirty="0" err="1" smtClean="0"/>
              <a:t>осведомлённости</a:t>
            </a:r>
            <a:r>
              <a:rPr lang="en-US" dirty="0" smtClean="0"/>
              <a:t> </a:t>
            </a:r>
            <a:r>
              <a:rPr lang="en-US" dirty="0" err="1" smtClean="0"/>
              <a:t>о</a:t>
            </a:r>
            <a:r>
              <a:rPr lang="en-US" dirty="0" smtClean="0"/>
              <a:t> </a:t>
            </a:r>
            <a:r>
              <a:rPr lang="en-US" dirty="0" err="1" smtClean="0"/>
              <a:t>реальности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ЦЕЛИ</a:t>
            </a:r>
            <a:r>
              <a:rPr lang="en-US" dirty="0" smtClean="0"/>
              <a:t> </a:t>
            </a:r>
            <a:r>
              <a:rPr lang="en-US" dirty="0" err="1" smtClean="0"/>
              <a:t>ТЕРАПИИ</a:t>
            </a:r>
            <a:r>
              <a:rPr lang="en-US" dirty="0" smtClean="0"/>
              <a:t> (</a:t>
            </a:r>
            <a:r>
              <a:rPr lang="en-US" dirty="0" err="1" smtClean="0"/>
              <a:t>примеры</a:t>
            </a:r>
            <a:r>
              <a:rPr lang="en-US" dirty="0" smtClean="0"/>
              <a:t>):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ощущение</a:t>
            </a:r>
            <a:r>
              <a:rPr lang="en-US" dirty="0" smtClean="0"/>
              <a:t> </a:t>
            </a:r>
            <a:r>
              <a:rPr lang="en-US" dirty="0" err="1" smtClean="0"/>
              <a:t>контроля</a:t>
            </a:r>
            <a:r>
              <a:rPr lang="en-US" dirty="0" smtClean="0"/>
              <a:t> </a:t>
            </a:r>
            <a:r>
              <a:rPr lang="en-US" dirty="0" err="1" smtClean="0"/>
              <a:t>над</a:t>
            </a:r>
            <a:r>
              <a:rPr lang="en-US" dirty="0" smtClean="0"/>
              <a:t> </a:t>
            </a:r>
            <a:r>
              <a:rPr lang="en-US" dirty="0" err="1" smtClean="0"/>
              <a:t>ситуацией</a:t>
            </a:r>
            <a:endParaRPr lang="en-US" dirty="0" smtClean="0"/>
          </a:p>
          <a:p>
            <a:r>
              <a:rPr lang="en-US" dirty="0" err="1" smtClean="0"/>
              <a:t>принятие</a:t>
            </a:r>
            <a:r>
              <a:rPr lang="en-US" dirty="0" smtClean="0"/>
              <a:t> </a:t>
            </a:r>
            <a:r>
              <a:rPr lang="en-US" dirty="0" err="1" smtClean="0"/>
              <a:t>решений</a:t>
            </a:r>
            <a:endParaRPr lang="en-US" dirty="0" smtClean="0"/>
          </a:p>
          <a:p>
            <a:r>
              <a:rPr lang="en-US" dirty="0" err="1" smtClean="0"/>
              <a:t>разрешение</a:t>
            </a:r>
            <a:r>
              <a:rPr lang="en-US" dirty="0" smtClean="0"/>
              <a:t> </a:t>
            </a:r>
            <a:r>
              <a:rPr lang="en-US" dirty="0" err="1" smtClean="0"/>
              <a:t>конфликтов</a:t>
            </a:r>
            <a:endParaRPr lang="en-US" dirty="0" smtClean="0"/>
          </a:p>
          <a:p>
            <a:r>
              <a:rPr lang="en-US" dirty="0" err="1" smtClean="0"/>
              <a:t>академическая</a:t>
            </a:r>
            <a:r>
              <a:rPr lang="en-US" dirty="0" smtClean="0"/>
              <a:t> </a:t>
            </a:r>
            <a:r>
              <a:rPr lang="en-US" dirty="0" err="1" smtClean="0"/>
              <a:t>успеваемость</a:t>
            </a:r>
            <a:endParaRPr lang="en-US" dirty="0" smtClean="0"/>
          </a:p>
          <a:p>
            <a:r>
              <a:rPr lang="en-US" dirty="0" err="1" smtClean="0"/>
              <a:t>улучшение</a:t>
            </a:r>
            <a:r>
              <a:rPr lang="en-US" dirty="0" smtClean="0"/>
              <a:t> </a:t>
            </a:r>
            <a:r>
              <a:rPr lang="en-US" dirty="0" err="1" smtClean="0"/>
              <a:t>качества</a:t>
            </a:r>
            <a:r>
              <a:rPr lang="en-US" dirty="0" smtClean="0"/>
              <a:t> </a:t>
            </a:r>
            <a:r>
              <a:rPr lang="en-US" dirty="0" err="1" smtClean="0"/>
              <a:t>жизни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4400" dirty="0" smtClean="0">
                <a:solidFill>
                  <a:srgbClr val="227A8F"/>
                </a:solidFill>
              </a:rPr>
              <a:t>СТРАТЕГИИ ТЕРАПИИ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ПО</a:t>
            </a:r>
            <a:r>
              <a:rPr lang="en-US" dirty="0" smtClean="0"/>
              <a:t> </a:t>
            </a:r>
            <a:r>
              <a:rPr lang="en-US" dirty="0" err="1" smtClean="0"/>
              <a:t>КОЛИЧЕСТВУ</a:t>
            </a:r>
            <a:r>
              <a:rPr lang="en-US" dirty="0" smtClean="0"/>
              <a:t> </a:t>
            </a:r>
            <a:r>
              <a:rPr lang="en-US" dirty="0" err="1" smtClean="0"/>
              <a:t>ПАЦИЕНТОВ</a:t>
            </a:r>
            <a:r>
              <a:rPr lang="en-US" dirty="0" smtClean="0"/>
              <a:t>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>
                <a:solidFill>
                  <a:srgbClr val="227A8F"/>
                </a:solidFill>
              </a:rPr>
              <a:t>индивидуальная</a:t>
            </a:r>
            <a:endParaRPr lang="en-US" dirty="0" smtClean="0">
              <a:solidFill>
                <a:srgbClr val="227A8F"/>
              </a:solidFill>
            </a:endParaRPr>
          </a:p>
          <a:p>
            <a:endParaRPr lang="en-US" dirty="0" smtClean="0"/>
          </a:p>
          <a:p>
            <a:r>
              <a:rPr lang="en-US" dirty="0" err="1" smtClean="0">
                <a:solidFill>
                  <a:srgbClr val="227A8F"/>
                </a:solidFill>
              </a:rPr>
              <a:t>групповая</a:t>
            </a:r>
            <a:r>
              <a:rPr lang="en-US" dirty="0" smtClean="0"/>
              <a:t> (</a:t>
            </a:r>
            <a:r>
              <a:rPr lang="en-US" dirty="0" err="1" smtClean="0"/>
              <a:t>большие</a:t>
            </a:r>
            <a:r>
              <a:rPr lang="en-US" dirty="0" smtClean="0"/>
              <a:t> </a:t>
            </a:r>
            <a:r>
              <a:rPr lang="en-US" dirty="0" err="1" smtClean="0"/>
              <a:t>или</a:t>
            </a:r>
            <a:r>
              <a:rPr lang="en-US" dirty="0" smtClean="0"/>
              <a:t> </a:t>
            </a:r>
            <a:r>
              <a:rPr lang="en-US" dirty="0" err="1" smtClean="0"/>
              <a:t>малые</a:t>
            </a:r>
            <a:r>
              <a:rPr lang="en-US" dirty="0" smtClean="0"/>
              <a:t> </a:t>
            </a:r>
            <a:r>
              <a:rPr lang="en-US" dirty="0" err="1" smtClean="0"/>
              <a:t>группы</a:t>
            </a:r>
            <a:r>
              <a:rPr lang="en-US" dirty="0" smtClean="0"/>
              <a:t>, </a:t>
            </a:r>
            <a:r>
              <a:rPr lang="en-US" dirty="0" err="1" smtClean="0"/>
              <a:t>семья</a:t>
            </a:r>
            <a:r>
              <a:rPr lang="en-US" dirty="0" smtClean="0"/>
              <a:t>, </a:t>
            </a:r>
            <a:r>
              <a:rPr lang="en-US" dirty="0" err="1" smtClean="0"/>
              <a:t>класс</a:t>
            </a:r>
            <a:r>
              <a:rPr lang="en-US" dirty="0" smtClean="0"/>
              <a:t>, etc)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ПО</a:t>
            </a:r>
            <a:r>
              <a:rPr lang="en-US" dirty="0" smtClean="0"/>
              <a:t> </a:t>
            </a:r>
            <a:r>
              <a:rPr lang="en-US" dirty="0" err="1" smtClean="0"/>
              <a:t>СТЕПЕНИ</a:t>
            </a:r>
            <a:r>
              <a:rPr lang="en-US" dirty="0" smtClean="0"/>
              <a:t> </a:t>
            </a:r>
            <a:r>
              <a:rPr lang="en-US" dirty="0" err="1" smtClean="0"/>
              <a:t>ВОВЛЕЧЁННОСТИ</a:t>
            </a:r>
            <a:r>
              <a:rPr lang="en-US" dirty="0" smtClean="0"/>
              <a:t>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реактивная</a:t>
            </a:r>
            <a:r>
              <a:rPr lang="en-US" dirty="0" smtClean="0"/>
              <a:t> (</a:t>
            </a:r>
            <a:r>
              <a:rPr lang="en-US" dirty="0" err="1" smtClean="0"/>
              <a:t>прослушивание</a:t>
            </a:r>
            <a:r>
              <a:rPr lang="en-US" dirty="0" smtClean="0"/>
              <a:t> + </a:t>
            </a:r>
            <a:r>
              <a:rPr lang="en-US" dirty="0" err="1" smtClean="0"/>
              <a:t>реакция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err="1" smtClean="0">
                <a:solidFill>
                  <a:srgbClr val="227A8F"/>
                </a:solidFill>
              </a:rPr>
              <a:t>активная</a:t>
            </a:r>
            <a:r>
              <a:rPr lang="en-US" dirty="0" smtClean="0"/>
              <a:t> (</a:t>
            </a:r>
            <a:r>
              <a:rPr lang="en-US" dirty="0" err="1" smtClean="0"/>
              <a:t>активное</a:t>
            </a:r>
            <a:r>
              <a:rPr lang="en-US" dirty="0" smtClean="0"/>
              <a:t> </a:t>
            </a:r>
            <a:r>
              <a:rPr lang="en-US" dirty="0" err="1" smtClean="0"/>
              <a:t>музицирование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err="1" smtClean="0">
                <a:solidFill>
                  <a:srgbClr val="227A8F"/>
                </a:solidFill>
              </a:rPr>
              <a:t>интерактивная</a:t>
            </a:r>
            <a:r>
              <a:rPr lang="en-US" dirty="0" smtClean="0"/>
              <a:t> (</a:t>
            </a:r>
            <a:r>
              <a:rPr lang="en-US" dirty="0" err="1" smtClean="0"/>
              <a:t>музыкальное</a:t>
            </a:r>
            <a:r>
              <a:rPr lang="en-US" dirty="0" smtClean="0"/>
              <a:t> </a:t>
            </a:r>
            <a:r>
              <a:rPr lang="en-US" dirty="0" err="1" smtClean="0"/>
              <a:t>взаимодействие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ПО</a:t>
            </a:r>
            <a:r>
              <a:rPr lang="en-US" dirty="0" smtClean="0"/>
              <a:t> </a:t>
            </a:r>
            <a:r>
              <a:rPr lang="en-US" dirty="0" err="1" smtClean="0"/>
              <a:t>МЕТОДОЛОГИИ</a:t>
            </a:r>
            <a:r>
              <a:rPr lang="en-US" dirty="0" smtClean="0"/>
              <a:t>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Нордофф-Роббинс</a:t>
            </a:r>
            <a:endParaRPr lang="en-US" dirty="0" smtClean="0"/>
          </a:p>
          <a:p>
            <a:r>
              <a:rPr lang="en-US" dirty="0" err="1" smtClean="0"/>
              <a:t>Неврологическая</a:t>
            </a:r>
            <a:endParaRPr lang="en-US" dirty="0" smtClean="0"/>
          </a:p>
          <a:p>
            <a:r>
              <a:rPr lang="en-US" dirty="0" err="1" smtClean="0"/>
              <a:t>Метод</a:t>
            </a:r>
            <a:r>
              <a:rPr lang="en-US" dirty="0" smtClean="0"/>
              <a:t> </a:t>
            </a:r>
            <a:r>
              <a:rPr lang="en-US" dirty="0" err="1" smtClean="0"/>
              <a:t>наведения</a:t>
            </a:r>
            <a:r>
              <a:rPr lang="en-US" dirty="0" smtClean="0"/>
              <a:t> </a:t>
            </a:r>
            <a:r>
              <a:rPr lang="en-US" dirty="0" err="1" smtClean="0"/>
              <a:t>образов</a:t>
            </a:r>
            <a:r>
              <a:rPr lang="en-US" dirty="0" smtClean="0"/>
              <a:t> </a:t>
            </a:r>
            <a:r>
              <a:rPr lang="en-US" dirty="0" err="1" smtClean="0"/>
              <a:t>Бонни</a:t>
            </a:r>
            <a:endParaRPr lang="en-US" dirty="0" smtClean="0"/>
          </a:p>
          <a:p>
            <a:r>
              <a:rPr lang="en-US" dirty="0" err="1" smtClean="0"/>
              <a:t>Вокальная</a:t>
            </a:r>
            <a:r>
              <a:rPr lang="en-US" dirty="0" smtClean="0"/>
              <a:t> </a:t>
            </a:r>
            <a:r>
              <a:rPr lang="en-US" dirty="0" err="1" smtClean="0"/>
              <a:t>психотерапия</a:t>
            </a:r>
            <a:endParaRPr lang="en-US" dirty="0" smtClean="0"/>
          </a:p>
          <a:p>
            <a:r>
              <a:rPr lang="ru-RU" dirty="0" smtClean="0"/>
              <a:t>Психодинамический подход</a:t>
            </a:r>
          </a:p>
          <a:p>
            <a:r>
              <a:rPr lang="en-US" dirty="0" smtClean="0"/>
              <a:t>NICU</a:t>
            </a:r>
          </a:p>
          <a:p>
            <a:r>
              <a:rPr lang="en-US" dirty="0" err="1" smtClean="0"/>
              <a:t>и</a:t>
            </a:r>
            <a:r>
              <a:rPr lang="en-US" dirty="0" smtClean="0"/>
              <a:t> </a:t>
            </a:r>
            <a:r>
              <a:rPr lang="en-US" dirty="0" err="1" smtClean="0"/>
              <a:t>т.п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Некоторые</a:t>
            </a:r>
            <a:r>
              <a:rPr lang="en-US" dirty="0" smtClean="0"/>
              <a:t> </a:t>
            </a:r>
            <a:r>
              <a:rPr lang="en-US" dirty="0" err="1" smtClean="0"/>
              <a:t>техники</a:t>
            </a:r>
            <a:r>
              <a:rPr lang="en-US" dirty="0" smtClean="0"/>
              <a:t> </a:t>
            </a:r>
            <a:r>
              <a:rPr lang="en-US" dirty="0" err="1" smtClean="0"/>
              <a:t>МТ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импровизация</a:t>
            </a:r>
            <a:endParaRPr lang="en-US" dirty="0" smtClean="0"/>
          </a:p>
          <a:p>
            <a:r>
              <a:rPr lang="en-US" dirty="0" err="1" smtClean="0"/>
              <a:t>прослушивание</a:t>
            </a:r>
            <a:r>
              <a:rPr lang="en-US" dirty="0" smtClean="0"/>
              <a:t> </a:t>
            </a:r>
            <a:r>
              <a:rPr lang="en-US" dirty="0" err="1" smtClean="0"/>
              <a:t>музыки</a:t>
            </a:r>
            <a:endParaRPr lang="en-US" dirty="0" smtClean="0"/>
          </a:p>
          <a:p>
            <a:r>
              <a:rPr lang="en-US" dirty="0" err="1" smtClean="0"/>
              <a:t>написание</a:t>
            </a:r>
            <a:r>
              <a:rPr lang="en-US" dirty="0" smtClean="0"/>
              <a:t> </a:t>
            </a:r>
            <a:r>
              <a:rPr lang="en-US" dirty="0" err="1" smtClean="0"/>
              <a:t>песен</a:t>
            </a:r>
            <a:endParaRPr lang="en-US" dirty="0" smtClean="0"/>
          </a:p>
          <a:p>
            <a:r>
              <a:rPr lang="en-US" dirty="0" err="1" smtClean="0"/>
              <a:t>обсуждение</a:t>
            </a:r>
            <a:r>
              <a:rPr lang="en-US" dirty="0" smtClean="0"/>
              <a:t> </a:t>
            </a:r>
            <a:r>
              <a:rPr lang="en-US" dirty="0" err="1" smtClean="0"/>
              <a:t>текстов</a:t>
            </a:r>
            <a:r>
              <a:rPr lang="en-US" dirty="0" smtClean="0"/>
              <a:t> </a:t>
            </a:r>
            <a:r>
              <a:rPr lang="en-US" dirty="0" err="1" smtClean="0"/>
              <a:t>песен</a:t>
            </a:r>
            <a:endParaRPr lang="en-US" dirty="0" smtClean="0"/>
          </a:p>
          <a:p>
            <a:r>
              <a:rPr lang="en-US" dirty="0" err="1" smtClean="0"/>
              <a:t>музыкальные</a:t>
            </a:r>
            <a:r>
              <a:rPr lang="en-US" dirty="0" smtClean="0"/>
              <a:t> </a:t>
            </a:r>
            <a:r>
              <a:rPr lang="en-US" dirty="0" err="1" smtClean="0"/>
              <a:t>игры</a:t>
            </a:r>
            <a:endParaRPr lang="en-US" dirty="0" smtClean="0"/>
          </a:p>
          <a:p>
            <a:r>
              <a:rPr lang="en-US" dirty="0" err="1" smtClean="0"/>
              <a:t>рисование</a:t>
            </a:r>
            <a:r>
              <a:rPr lang="en-US" dirty="0" smtClean="0"/>
              <a:t> </a:t>
            </a:r>
            <a:r>
              <a:rPr lang="en-US" dirty="0" err="1" smtClean="0"/>
              <a:t>под</a:t>
            </a:r>
            <a:r>
              <a:rPr lang="en-US" dirty="0" smtClean="0"/>
              <a:t> </a:t>
            </a:r>
            <a:r>
              <a:rPr lang="en-US" dirty="0" err="1" smtClean="0"/>
              <a:t>музыку</a:t>
            </a:r>
            <a:endParaRPr lang="en-US" dirty="0" smtClean="0"/>
          </a:p>
          <a:p>
            <a:r>
              <a:rPr lang="en-US" dirty="0" err="1" smtClean="0"/>
              <a:t>медитация</a:t>
            </a:r>
            <a:r>
              <a:rPr lang="en-US" dirty="0" smtClean="0"/>
              <a:t> </a:t>
            </a:r>
            <a:r>
              <a:rPr lang="en-US" dirty="0" err="1" smtClean="0"/>
              <a:t>под</a:t>
            </a:r>
            <a:r>
              <a:rPr lang="en-US" dirty="0" smtClean="0"/>
              <a:t> </a:t>
            </a:r>
            <a:r>
              <a:rPr lang="en-US" dirty="0" err="1" smtClean="0"/>
              <a:t>музыку</a:t>
            </a:r>
            <a:endParaRPr lang="en-US" dirty="0" smtClean="0"/>
          </a:p>
          <a:p>
            <a:r>
              <a:rPr lang="en-US" dirty="0" err="1" smtClean="0"/>
              <a:t>обучение</a:t>
            </a:r>
            <a:r>
              <a:rPr lang="en-US" dirty="0" smtClean="0"/>
              <a:t> </a:t>
            </a:r>
            <a:r>
              <a:rPr lang="en-US" dirty="0" err="1" smtClean="0"/>
              <a:t>посредством</a:t>
            </a:r>
            <a:r>
              <a:rPr lang="en-US" dirty="0" smtClean="0"/>
              <a:t> </a:t>
            </a:r>
            <a:r>
              <a:rPr lang="en-US" dirty="0" err="1" smtClean="0"/>
              <a:t>музыки</a:t>
            </a:r>
            <a:endParaRPr lang="en-US" dirty="0" smtClean="0"/>
          </a:p>
          <a:p>
            <a:r>
              <a:rPr lang="en-US" dirty="0" err="1" smtClean="0"/>
              <a:t>структурированные</a:t>
            </a:r>
            <a:r>
              <a:rPr lang="en-US" dirty="0" smtClean="0"/>
              <a:t> </a:t>
            </a:r>
            <a:r>
              <a:rPr lang="en-US" dirty="0" err="1" smtClean="0"/>
              <a:t>музыкальные</a:t>
            </a:r>
            <a:r>
              <a:rPr lang="en-US" dirty="0" smtClean="0"/>
              <a:t> </a:t>
            </a:r>
            <a:r>
              <a:rPr lang="en-US" dirty="0" err="1" smtClean="0"/>
              <a:t>упражнения</a:t>
            </a:r>
            <a:endParaRPr lang="en-US" dirty="0" smtClean="0"/>
          </a:p>
          <a:p>
            <a:r>
              <a:rPr lang="en-US" dirty="0" err="1" smtClean="0"/>
              <a:t>музыкальное</a:t>
            </a:r>
            <a:r>
              <a:rPr lang="en-US" dirty="0" smtClean="0"/>
              <a:t> </a:t>
            </a:r>
            <a:r>
              <a:rPr lang="en-US" dirty="0" err="1" smtClean="0"/>
              <a:t>выступление</a:t>
            </a:r>
            <a:r>
              <a:rPr lang="en-US" dirty="0" smtClean="0"/>
              <a:t> (</a:t>
            </a:r>
            <a:r>
              <a:rPr lang="en-US" dirty="0" err="1" smtClean="0"/>
              <a:t>пациента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ПОЧЕМУ</a:t>
            </a:r>
            <a:r>
              <a:rPr lang="en-US" dirty="0" smtClean="0"/>
              <a:t> </a:t>
            </a:r>
            <a:r>
              <a:rPr lang="en-US" dirty="0" err="1" smtClean="0"/>
              <a:t>МТ</a:t>
            </a:r>
            <a:r>
              <a:rPr lang="en-US" dirty="0" smtClean="0"/>
              <a:t>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неинвазивна</a:t>
            </a:r>
            <a:endParaRPr lang="en-US" dirty="0" smtClean="0"/>
          </a:p>
          <a:p>
            <a:r>
              <a:rPr lang="en-US" dirty="0" err="1" smtClean="0"/>
              <a:t>сравнительно</a:t>
            </a:r>
            <a:r>
              <a:rPr lang="en-US" dirty="0" smtClean="0"/>
              <a:t> </a:t>
            </a:r>
            <a:r>
              <a:rPr lang="en-US" dirty="0" err="1" smtClean="0"/>
              <a:t>недорога</a:t>
            </a:r>
            <a:endParaRPr lang="en-US" dirty="0" smtClean="0"/>
          </a:p>
          <a:p>
            <a:r>
              <a:rPr lang="en-US" dirty="0" err="1" smtClean="0"/>
              <a:t>нет</a:t>
            </a:r>
            <a:r>
              <a:rPr lang="en-US" dirty="0" smtClean="0"/>
              <a:t> </a:t>
            </a:r>
            <a:r>
              <a:rPr lang="en-US" dirty="0" err="1" smtClean="0"/>
              <a:t>побочных</a:t>
            </a:r>
            <a:r>
              <a:rPr lang="en-US" dirty="0" smtClean="0"/>
              <a:t> </a:t>
            </a:r>
            <a:r>
              <a:rPr lang="en-US" dirty="0" err="1" smtClean="0"/>
              <a:t>эффектов</a:t>
            </a:r>
            <a:endParaRPr lang="en-US" dirty="0" smtClean="0"/>
          </a:p>
          <a:p>
            <a:r>
              <a:rPr lang="en-US" dirty="0" err="1" smtClean="0"/>
              <a:t>эффективность</a:t>
            </a:r>
            <a:r>
              <a:rPr lang="en-US" dirty="0" smtClean="0"/>
              <a:t> </a:t>
            </a:r>
            <a:r>
              <a:rPr lang="en-US" dirty="0" err="1" smtClean="0"/>
              <a:t>подтверждена</a:t>
            </a:r>
            <a:r>
              <a:rPr lang="en-US" dirty="0" smtClean="0"/>
              <a:t> </a:t>
            </a:r>
            <a:r>
              <a:rPr lang="en-US" dirty="0" err="1" smtClean="0"/>
              <a:t>исследованиями</a:t>
            </a:r>
            <a:endParaRPr lang="en-US" dirty="0" smtClean="0"/>
          </a:p>
          <a:p>
            <a:r>
              <a:rPr lang="en-US" dirty="0" err="1" smtClean="0"/>
              <a:t>музыка</a:t>
            </a:r>
            <a:r>
              <a:rPr lang="en-US" dirty="0" smtClean="0"/>
              <a:t> = </a:t>
            </a:r>
            <a:r>
              <a:rPr lang="en-US" dirty="0" err="1" smtClean="0"/>
              <a:t>врождённая</a:t>
            </a:r>
            <a:r>
              <a:rPr lang="en-US" dirty="0" smtClean="0"/>
              <a:t> </a:t>
            </a:r>
            <a:r>
              <a:rPr lang="en-US" dirty="0" err="1" smtClean="0"/>
              <a:t>способность</a:t>
            </a:r>
            <a:r>
              <a:rPr lang="en-US" dirty="0" smtClean="0"/>
              <a:t> </a:t>
            </a:r>
          </a:p>
          <a:p>
            <a:r>
              <a:rPr lang="en-US" dirty="0" smtClean="0"/>
              <a:t>MT </a:t>
            </a:r>
            <a:r>
              <a:rPr lang="en-US" dirty="0" err="1" smtClean="0"/>
              <a:t>бывает</a:t>
            </a:r>
            <a:r>
              <a:rPr lang="en-US" dirty="0" smtClean="0"/>
              <a:t> </a:t>
            </a:r>
            <a:r>
              <a:rPr lang="en-US" dirty="0" err="1" smtClean="0"/>
              <a:t>эффективна</a:t>
            </a:r>
            <a:r>
              <a:rPr lang="en-US" dirty="0" smtClean="0"/>
              <a:t>, </a:t>
            </a:r>
            <a:r>
              <a:rPr lang="en-US" dirty="0" err="1" smtClean="0"/>
              <a:t>когда</a:t>
            </a:r>
            <a:r>
              <a:rPr lang="en-US" dirty="0" smtClean="0"/>
              <a:t> </a:t>
            </a:r>
            <a:r>
              <a:rPr lang="en-US" dirty="0" err="1" smtClean="0"/>
              <a:t>другие</a:t>
            </a:r>
            <a:r>
              <a:rPr lang="en-US" dirty="0" smtClean="0"/>
              <a:t> </a:t>
            </a:r>
            <a:r>
              <a:rPr lang="en-US" dirty="0" err="1" smtClean="0"/>
              <a:t>виды</a:t>
            </a:r>
            <a:r>
              <a:rPr lang="en-US" dirty="0" smtClean="0"/>
              <a:t> </a:t>
            </a:r>
            <a:r>
              <a:rPr lang="en-US" dirty="0" err="1" smtClean="0"/>
              <a:t>терапии</a:t>
            </a:r>
            <a:r>
              <a:rPr lang="en-US" dirty="0" smtClean="0"/>
              <a:t>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работают</a:t>
            </a:r>
            <a:endParaRPr lang="en-US" dirty="0" smtClean="0"/>
          </a:p>
          <a:p>
            <a:r>
              <a:rPr lang="en-US" dirty="0" err="1" smtClean="0"/>
              <a:t>возможна</a:t>
            </a:r>
            <a:r>
              <a:rPr lang="en-US" dirty="0" smtClean="0"/>
              <a:t> </a:t>
            </a:r>
            <a:r>
              <a:rPr lang="en-US" dirty="0" err="1" smtClean="0"/>
              <a:t>одновременная</a:t>
            </a:r>
            <a:r>
              <a:rPr lang="en-US" dirty="0" smtClean="0"/>
              <a:t> </a:t>
            </a:r>
            <a:r>
              <a:rPr lang="en-US" dirty="0" err="1" smtClean="0"/>
              <a:t>работа</a:t>
            </a:r>
            <a:r>
              <a:rPr lang="en-US" dirty="0" smtClean="0"/>
              <a:t> </a:t>
            </a:r>
            <a:r>
              <a:rPr lang="en-US" dirty="0" err="1" smtClean="0"/>
              <a:t>над</a:t>
            </a:r>
            <a:r>
              <a:rPr lang="en-US" dirty="0" smtClean="0"/>
              <a:t> </a:t>
            </a:r>
            <a:r>
              <a:rPr lang="en-US" dirty="0" err="1" smtClean="0"/>
              <a:t>несколькими</a:t>
            </a:r>
            <a:r>
              <a:rPr lang="en-US" dirty="0" smtClean="0"/>
              <a:t> </a:t>
            </a:r>
            <a:r>
              <a:rPr lang="en-US" dirty="0" err="1" smtClean="0"/>
              <a:t>целями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24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ru-RU" sz="3600" dirty="0" smtClean="0">
              <a:solidFill>
                <a:srgbClr val="297FD5"/>
              </a:solidFill>
            </a:endParaRPr>
          </a:p>
          <a:p>
            <a:pPr marL="114300" indent="0">
              <a:buNone/>
            </a:pPr>
            <a:r>
              <a:rPr lang="ru-RU" sz="4400" dirty="0" smtClean="0">
                <a:solidFill>
                  <a:srgbClr val="297FD5"/>
                </a:solidFill>
              </a:rPr>
              <a:t>МУЗЫКАЛЬНЫЙ ТЕРАПЕВТ </a:t>
            </a:r>
            <a:r>
              <a:rPr lang="en-US" sz="4400" dirty="0" smtClean="0">
                <a:solidFill>
                  <a:srgbClr val="297FD5"/>
                </a:solidFill>
              </a:rPr>
              <a:t>–</a:t>
            </a:r>
            <a:endParaRPr lang="ru-RU" sz="4400" dirty="0" smtClean="0">
              <a:solidFill>
                <a:srgbClr val="297FD5"/>
              </a:solidFill>
            </a:endParaRPr>
          </a:p>
          <a:p>
            <a:pPr marL="114300" indent="0">
              <a:buNone/>
            </a:pPr>
            <a:r>
              <a:rPr lang="ru-RU" sz="4400" dirty="0" smtClean="0">
                <a:solidFill>
                  <a:srgbClr val="297FD5"/>
                </a:solidFill>
              </a:rPr>
              <a:t>КТО ОН?</a:t>
            </a:r>
            <a:endParaRPr lang="en-US" sz="4400" dirty="0">
              <a:solidFill>
                <a:srgbClr val="297F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6674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hildrensMedicalMusicTherapyHQ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917384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ЧЕМ</a:t>
            </a:r>
            <a:r>
              <a:rPr lang="en-US" dirty="0" smtClean="0"/>
              <a:t> </a:t>
            </a:r>
            <a:r>
              <a:rPr lang="en-US" dirty="0" err="1" smtClean="0"/>
              <a:t>ОНИ</a:t>
            </a:r>
            <a:r>
              <a:rPr lang="en-US" dirty="0" smtClean="0"/>
              <a:t> </a:t>
            </a:r>
            <a:r>
              <a:rPr lang="en-US" dirty="0" err="1" smtClean="0"/>
              <a:t>ОТЛИЧАЮТСЯ</a:t>
            </a:r>
            <a:r>
              <a:rPr lang="en-US" dirty="0" smtClean="0"/>
              <a:t>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Музыкальное</a:t>
            </a:r>
            <a:r>
              <a:rPr lang="en-US" dirty="0" smtClean="0"/>
              <a:t> </a:t>
            </a:r>
            <a:r>
              <a:rPr lang="en-US" dirty="0" err="1" smtClean="0"/>
              <a:t>выступление</a:t>
            </a:r>
            <a:r>
              <a:rPr lang="en-US" dirty="0" smtClean="0"/>
              <a:t> (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т.ч</a:t>
            </a:r>
            <a:r>
              <a:rPr lang="en-US" dirty="0" smtClean="0"/>
              <a:t>. </a:t>
            </a:r>
            <a:r>
              <a:rPr lang="en-US" dirty="0" err="1" smtClean="0"/>
              <a:t>запись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Музицирование</a:t>
            </a:r>
            <a:endParaRPr lang="en-US" dirty="0" smtClean="0"/>
          </a:p>
          <a:p>
            <a:r>
              <a:rPr lang="en-US" dirty="0" err="1" smtClean="0"/>
              <a:t>Музыкальная</a:t>
            </a:r>
            <a:r>
              <a:rPr lang="en-US" dirty="0" smtClean="0"/>
              <a:t> </a:t>
            </a:r>
            <a:r>
              <a:rPr lang="en-US" dirty="0" err="1" smtClean="0"/>
              <a:t>терапия</a:t>
            </a:r>
            <a:endParaRPr lang="en-US" dirty="0" smtClean="0"/>
          </a:p>
          <a:p>
            <a:r>
              <a:rPr lang="en-US" dirty="0" err="1" smtClean="0"/>
              <a:t>Музыкальное</a:t>
            </a:r>
            <a:r>
              <a:rPr lang="en-US" dirty="0" smtClean="0"/>
              <a:t> </a:t>
            </a:r>
            <a:r>
              <a:rPr lang="en-US" dirty="0" err="1" smtClean="0"/>
              <a:t>образование</a:t>
            </a:r>
            <a:endParaRPr lang="en-US" dirty="0" smtClean="0"/>
          </a:p>
          <a:p>
            <a:pPr algn="ctr">
              <a:buNone/>
            </a:pPr>
            <a:r>
              <a:rPr lang="en-US" sz="6000" dirty="0" smtClean="0"/>
              <a:t>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79821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ЧЕМ</a:t>
            </a:r>
            <a:r>
              <a:rPr lang="en-US" dirty="0" smtClean="0"/>
              <a:t> </a:t>
            </a:r>
            <a:r>
              <a:rPr lang="en-US" dirty="0" err="1" smtClean="0"/>
              <a:t>ОНИ</a:t>
            </a:r>
            <a:r>
              <a:rPr lang="en-US" dirty="0" smtClean="0"/>
              <a:t> </a:t>
            </a:r>
            <a:r>
              <a:rPr lang="en-US" dirty="0" err="1" smtClean="0"/>
              <a:t>ОТЛИЧАЮТСЯ</a:t>
            </a:r>
            <a:r>
              <a:rPr lang="en-US" dirty="0" smtClean="0"/>
              <a:t>?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620001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1701"/>
                <a:gridCol w="1149156"/>
                <a:gridCol w="1256053"/>
                <a:gridCol w="1536661"/>
                <a:gridCol w="177643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активное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участие</a:t>
                      </a:r>
                      <a:endParaRPr kumimoji="0"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пассивное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участие</a:t>
                      </a:r>
                      <a:endParaRPr kumimoji="0"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есть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музыкальная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цель</a:t>
                      </a:r>
                      <a:endParaRPr kumimoji="0"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есть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немузыкальная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цель</a:t>
                      </a:r>
                      <a:endParaRPr kumimoji="0"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 marL="84667" marR="84667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Музыкальное</a:t>
                      </a:r>
                      <a:r>
                        <a:rPr lang="en-US" dirty="0" smtClean="0"/>
                        <a:t>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выступление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т.ч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запись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baseline="0" dirty="0" smtClean="0"/>
                        <a:t>    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baseline="0" dirty="0" smtClean="0"/>
                        <a:t>      +</a:t>
                      </a:r>
                      <a:endParaRPr lang="en-US" dirty="0" smtClean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        +</a:t>
                      </a:r>
                      <a:endParaRPr lang="en-US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4667" marR="8466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Музицирование</a:t>
                      </a:r>
                      <a:r>
                        <a:rPr lang="en-US" dirty="0" smtClean="0"/>
                        <a:t> </a:t>
                      </a:r>
                    </a:p>
                    <a:p>
                      <a:endParaRPr lang="en-US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+</a:t>
                      </a:r>
                      <a:endParaRPr lang="en-US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+</a:t>
                      </a:r>
                      <a:endParaRPr lang="en-US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4667" marR="8466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Музыкальная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терапия</a:t>
                      </a:r>
                      <a:r>
                        <a:rPr lang="en-US" dirty="0" smtClean="0"/>
                        <a:t> </a:t>
                      </a:r>
                    </a:p>
                    <a:p>
                      <a:endParaRPr lang="en-US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</a:p>
                    <a:p>
                      <a:r>
                        <a:rPr lang="en-US" dirty="0" smtClean="0"/>
                        <a:t>     +</a:t>
                      </a:r>
                      <a:endParaRPr lang="en-US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       +</a:t>
                      </a:r>
                      <a:endParaRPr lang="en-US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</a:p>
                    <a:p>
                      <a:r>
                        <a:rPr lang="en-US" dirty="0" smtClean="0"/>
                        <a:t>        (+)      </a:t>
                      </a:r>
                      <a:endParaRPr lang="en-US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          +!</a:t>
                      </a:r>
                      <a:endParaRPr lang="en-US" dirty="0"/>
                    </a:p>
                  </a:txBody>
                  <a:tcPr marL="84667" marR="8466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Музыкальное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образование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     +</a:t>
                      </a:r>
                    </a:p>
                    <a:p>
                      <a:endParaRPr lang="en-US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         +!</a:t>
                      </a:r>
                      <a:endParaRPr lang="en-US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4667" marR="84667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/>
                </a:solidFill>
              </a:rPr>
              <a:t>ПОДГОТОВКА МТ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Content Placeholder 3" descr="left brain right brain metaphor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239" r="-202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248710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297FD5"/>
                </a:solidFill>
              </a:rPr>
              <a:t>П</a:t>
            </a:r>
            <a:r>
              <a:rPr lang="ru-RU" dirty="0" smtClean="0">
                <a:solidFill>
                  <a:srgbClr val="297FD5"/>
                </a:solidFill>
              </a:rPr>
              <a:t>РОФП</a:t>
            </a:r>
            <a:r>
              <a:rPr lang="en-US" dirty="0" smtClean="0">
                <a:solidFill>
                  <a:srgbClr val="297FD5"/>
                </a:solidFill>
              </a:rPr>
              <a:t>ОДГОТОВКА МТ</a:t>
            </a:r>
            <a:br>
              <a:rPr lang="en-US" dirty="0" smtClean="0">
                <a:solidFill>
                  <a:srgbClr val="297FD5"/>
                </a:solidFill>
              </a:rPr>
            </a:br>
            <a:endParaRPr lang="en-US" dirty="0">
              <a:solidFill>
                <a:srgbClr val="297FD5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высшее</a:t>
            </a:r>
            <a:r>
              <a:rPr lang="en-US" dirty="0" smtClean="0"/>
              <a:t> </a:t>
            </a:r>
            <a:r>
              <a:rPr lang="en-US" dirty="0" err="1" smtClean="0"/>
              <a:t>образование</a:t>
            </a:r>
            <a:r>
              <a:rPr lang="en-US" dirty="0" smtClean="0"/>
              <a:t> </a:t>
            </a:r>
            <a:r>
              <a:rPr lang="en-US" dirty="0" err="1" smtClean="0"/>
              <a:t>по</a:t>
            </a:r>
            <a:r>
              <a:rPr lang="en-US" dirty="0" smtClean="0"/>
              <a:t> </a:t>
            </a:r>
            <a:r>
              <a:rPr lang="en-US" dirty="0" err="1" smtClean="0"/>
              <a:t>специальности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интернатура</a:t>
            </a:r>
            <a:r>
              <a:rPr lang="en-US" dirty="0" smtClean="0"/>
              <a:t> (6 </a:t>
            </a:r>
            <a:r>
              <a:rPr lang="en-US" dirty="0" err="1" smtClean="0"/>
              <a:t>мес</a:t>
            </a:r>
            <a:r>
              <a:rPr lang="en-US" dirty="0" smtClean="0"/>
              <a:t> – 1 </a:t>
            </a:r>
            <a:r>
              <a:rPr lang="en-US" dirty="0" err="1" smtClean="0"/>
              <a:t>год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err="1" smtClean="0"/>
              <a:t>сертификационный</a:t>
            </a:r>
            <a:r>
              <a:rPr lang="en-US" dirty="0" smtClean="0"/>
              <a:t> </a:t>
            </a:r>
            <a:r>
              <a:rPr lang="en-US" dirty="0" err="1" smtClean="0"/>
              <a:t>экзамен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дополнительное</a:t>
            </a:r>
            <a:r>
              <a:rPr lang="en-US" dirty="0" smtClean="0"/>
              <a:t> </a:t>
            </a:r>
            <a:r>
              <a:rPr lang="en-US" dirty="0" err="1" smtClean="0"/>
              <a:t>образование</a:t>
            </a:r>
            <a:r>
              <a:rPr lang="en-US" dirty="0" smtClean="0"/>
              <a:t> (NMT, GIM, NICU), </a:t>
            </a:r>
            <a:r>
              <a:rPr lang="en-US" dirty="0" err="1" smtClean="0"/>
              <a:t>повышение</a:t>
            </a:r>
            <a:r>
              <a:rPr lang="en-US" dirty="0" smtClean="0"/>
              <a:t> </a:t>
            </a:r>
            <a:r>
              <a:rPr lang="en-US" dirty="0" err="1" smtClean="0"/>
              <a:t>квалификации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5426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297FD5"/>
                </a:solidFill>
              </a:rPr>
              <a:t>ОБРАЗОВАНИЕ И СЕРТИФИКАЦИЯ</a:t>
            </a:r>
            <a:endParaRPr lang="en-US" sz="3600" dirty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err="1" smtClean="0">
                <a:solidFill>
                  <a:srgbClr val="227A8F"/>
                </a:solidFill>
              </a:rPr>
              <a:t>более</a:t>
            </a:r>
            <a:r>
              <a:rPr lang="en-US" dirty="0" smtClean="0">
                <a:solidFill>
                  <a:srgbClr val="227A8F"/>
                </a:solidFill>
              </a:rPr>
              <a:t> </a:t>
            </a:r>
            <a:r>
              <a:rPr lang="en-US" dirty="0">
                <a:solidFill>
                  <a:srgbClr val="227A8F"/>
                </a:solidFill>
              </a:rPr>
              <a:t>100 </a:t>
            </a:r>
            <a:r>
              <a:rPr lang="en-US" dirty="0" err="1">
                <a:solidFill>
                  <a:srgbClr val="227A8F"/>
                </a:solidFill>
              </a:rPr>
              <a:t>колледжей</a:t>
            </a:r>
            <a:r>
              <a:rPr lang="en-US" dirty="0">
                <a:solidFill>
                  <a:srgbClr val="227A8F"/>
                </a:solidFill>
              </a:rPr>
              <a:t> </a:t>
            </a:r>
            <a:r>
              <a:rPr lang="en-US" dirty="0" err="1">
                <a:solidFill>
                  <a:srgbClr val="227A8F"/>
                </a:solidFill>
              </a:rPr>
              <a:t>и</a:t>
            </a:r>
            <a:r>
              <a:rPr lang="en-US" dirty="0">
                <a:solidFill>
                  <a:srgbClr val="227A8F"/>
                </a:solidFill>
              </a:rPr>
              <a:t> </a:t>
            </a:r>
            <a:r>
              <a:rPr lang="en-US" dirty="0" err="1">
                <a:solidFill>
                  <a:srgbClr val="227A8F"/>
                </a:solidFill>
              </a:rPr>
              <a:t>университетов</a:t>
            </a:r>
            <a:r>
              <a:rPr lang="en-US" dirty="0">
                <a:solidFill>
                  <a:srgbClr val="227A8F"/>
                </a:solidFill>
              </a:rPr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мире</a:t>
            </a:r>
            <a:r>
              <a:rPr lang="en-US" dirty="0"/>
              <a:t> (</a:t>
            </a:r>
            <a:r>
              <a:rPr lang="en-US" dirty="0" err="1"/>
              <a:t>бакалавр</a:t>
            </a:r>
            <a:r>
              <a:rPr lang="en-US" dirty="0"/>
              <a:t>, </a:t>
            </a:r>
            <a:r>
              <a:rPr lang="en-US" dirty="0" err="1"/>
              <a:t>магистр</a:t>
            </a:r>
            <a:r>
              <a:rPr lang="en-US" dirty="0"/>
              <a:t>, </a:t>
            </a:r>
            <a:r>
              <a:rPr lang="en-US" dirty="0" err="1"/>
              <a:t>доктор</a:t>
            </a:r>
            <a:r>
              <a:rPr lang="en-US" dirty="0"/>
              <a:t>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>
                <a:solidFill>
                  <a:srgbClr val="227A8F"/>
                </a:solidFill>
              </a:rPr>
              <a:t>обязательная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227A8F"/>
                </a:solidFill>
              </a:rPr>
              <a:t>сертификация</a:t>
            </a:r>
            <a:endParaRPr lang="en-US" dirty="0" smtClean="0">
              <a:solidFill>
                <a:srgbClr val="227A8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86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297FD5"/>
                </a:solidFill>
              </a:rPr>
              <a:t>СТАНДАРТ ПОДГОТОВКИ</a:t>
            </a:r>
            <a:endParaRPr lang="en-US" dirty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297FD5"/>
                </a:solidFill>
              </a:rPr>
              <a:t>МУЗЫКА </a:t>
            </a:r>
            <a:r>
              <a:rPr lang="ru-RU" dirty="0" smtClean="0"/>
              <a:t>(вокал, гитара, ф-но, перкуссия, +</a:t>
            </a:r>
            <a:r>
              <a:rPr lang="en-US" dirty="0" smtClean="0"/>
              <a:t>…</a:t>
            </a:r>
            <a:r>
              <a:rPr lang="ru-RU" dirty="0" smtClean="0"/>
              <a:t>; история, гармония, тренировка слуха, композиция, импровизация)</a:t>
            </a:r>
          </a:p>
          <a:p>
            <a:endParaRPr lang="ru-RU" dirty="0" smtClean="0">
              <a:solidFill>
                <a:srgbClr val="297FD5"/>
              </a:solidFill>
            </a:endParaRPr>
          </a:p>
          <a:p>
            <a:r>
              <a:rPr lang="ru-RU" dirty="0" smtClean="0">
                <a:solidFill>
                  <a:srgbClr val="297FD5"/>
                </a:solidFill>
              </a:rPr>
              <a:t>ПСИХОЛОГИЯ, ПСИХОПАТОЛОГИЯ </a:t>
            </a:r>
            <a:r>
              <a:rPr lang="ru-RU" dirty="0" smtClean="0"/>
              <a:t>(ПСИХИАТРИЯ)</a:t>
            </a:r>
          </a:p>
          <a:p>
            <a:r>
              <a:rPr lang="ru-RU" dirty="0" smtClean="0">
                <a:solidFill>
                  <a:srgbClr val="297FD5"/>
                </a:solidFill>
              </a:rPr>
              <a:t>АНАТОМИЯ, МЕДИЦИНА </a:t>
            </a:r>
            <a:r>
              <a:rPr lang="ru-RU" dirty="0" smtClean="0">
                <a:solidFill>
                  <a:srgbClr val="000000"/>
                </a:solidFill>
              </a:rPr>
              <a:t>(В Т.Ч. НЕВРОЛОГИЯ)</a:t>
            </a:r>
          </a:p>
          <a:p>
            <a:r>
              <a:rPr lang="ru-RU" dirty="0" smtClean="0">
                <a:solidFill>
                  <a:srgbClr val="297FD5"/>
                </a:solidFill>
              </a:rPr>
              <a:t>КОРРЕКЦИОННАЯ ПЕДАГОГИКА</a:t>
            </a:r>
          </a:p>
          <a:p>
            <a:r>
              <a:rPr lang="ru-RU" dirty="0" smtClean="0">
                <a:solidFill>
                  <a:srgbClr val="297FD5"/>
                </a:solidFill>
              </a:rPr>
              <a:t>ГЕРИАТРИЯ </a:t>
            </a:r>
          </a:p>
          <a:p>
            <a:r>
              <a:rPr lang="ru-RU" dirty="0" smtClean="0">
                <a:solidFill>
                  <a:srgbClr val="297FD5"/>
                </a:solidFill>
              </a:rPr>
              <a:t>НАУЧНО-ИССЛЕДОВАТЕЛЬСКАЯ РАБОТА</a:t>
            </a:r>
          </a:p>
          <a:p>
            <a:r>
              <a:rPr lang="ru-RU" dirty="0" smtClean="0">
                <a:solidFill>
                  <a:srgbClr val="297FD5"/>
                </a:solidFill>
              </a:rPr>
              <a:t>КЛИНИЧЕСКАЯ ДОКУМЕНТАЦИЯ</a:t>
            </a:r>
          </a:p>
          <a:p>
            <a:r>
              <a:rPr lang="ru-RU" dirty="0" smtClean="0">
                <a:solidFill>
                  <a:srgbClr val="297FD5"/>
                </a:solidFill>
              </a:rPr>
              <a:t>КЛИНИЧЕСКАЯ ПРАКТИКА </a:t>
            </a:r>
            <a:r>
              <a:rPr lang="ru-RU" dirty="0" smtClean="0">
                <a:solidFill>
                  <a:srgbClr val="000000"/>
                </a:solidFill>
              </a:rPr>
              <a:t>(+ </a:t>
            </a:r>
            <a:r>
              <a:rPr lang="ru-RU" dirty="0" err="1" smtClean="0">
                <a:solidFill>
                  <a:srgbClr val="000000"/>
                </a:solidFill>
              </a:rPr>
              <a:t>супервизия</a:t>
            </a:r>
            <a:r>
              <a:rPr lang="ru-RU" dirty="0" smtClean="0">
                <a:solidFill>
                  <a:srgbClr val="000000"/>
                </a:solidFill>
              </a:rPr>
              <a:t>)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ОБЩЕОБРАЗОВАТЕЛЬНЫЕ ПРЕДМЕТЫ </a:t>
            </a:r>
            <a:r>
              <a:rPr lang="ru-RU" dirty="0" smtClean="0">
                <a:solidFill>
                  <a:srgbClr val="000000"/>
                </a:solidFill>
              </a:rPr>
              <a:t>(по выбору)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7889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chemeClr val="accent2"/>
                </a:solidFill>
              </a:rPr>
              <a:t>МУЗЫКАЛЬНЫЙ ТЕРАПЕВТ =</a:t>
            </a:r>
            <a:endParaRPr lang="en-US" sz="40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ПРОФЕССИОНАЛЬНЫЙ МУЗЫКАНТ</a:t>
            </a:r>
          </a:p>
          <a:p>
            <a:endParaRPr lang="ru-RU" dirty="0"/>
          </a:p>
          <a:p>
            <a:pPr marL="114300" indent="0">
              <a:buNone/>
            </a:pPr>
            <a:r>
              <a:rPr lang="ru-RU" dirty="0" smtClean="0"/>
              <a:t>	+ </a:t>
            </a:r>
          </a:p>
          <a:p>
            <a:pPr marL="114300" indent="0">
              <a:buNone/>
            </a:pPr>
            <a:endParaRPr lang="ru-RU" dirty="0"/>
          </a:p>
          <a:p>
            <a:r>
              <a:rPr lang="ru-RU" dirty="0" smtClean="0"/>
              <a:t>ПРОФЕССИОНАЛЬНЫЙ ТЕРАПЕВТ</a:t>
            </a:r>
          </a:p>
          <a:p>
            <a:endParaRPr lang="ru-RU" dirty="0"/>
          </a:p>
          <a:p>
            <a:pPr marL="114300" indent="0">
              <a:buNone/>
            </a:pPr>
            <a:r>
              <a:rPr lang="ru-RU" dirty="0" smtClean="0"/>
              <a:t>	+</a:t>
            </a:r>
          </a:p>
          <a:p>
            <a:endParaRPr lang="ru-RU" dirty="0"/>
          </a:p>
          <a:p>
            <a:r>
              <a:rPr lang="ru-RU" dirty="0" smtClean="0"/>
              <a:t>ОБЛАДАЕТ ЗНАНИЯМИ ДЛЯ РАБОТЫ С РАЗНЫМИ ГРУППАМИ НАСЕЛЕНИЯ,  </a:t>
            </a:r>
            <a:r>
              <a:rPr lang="ru-RU" dirty="0" err="1" smtClean="0"/>
              <a:t>т.ч</a:t>
            </a:r>
            <a:r>
              <a:rPr lang="ru-RU" dirty="0" smtClean="0"/>
              <a:t>. в составе многопрофильных бригад специалистов</a:t>
            </a:r>
          </a:p>
          <a:p>
            <a:endParaRPr lang="ru-RU" dirty="0"/>
          </a:p>
          <a:p>
            <a:pPr marL="114300" indent="0">
              <a:buNone/>
            </a:pPr>
            <a:r>
              <a:rPr lang="ru-RU" dirty="0" smtClean="0"/>
              <a:t>	+ </a:t>
            </a:r>
          </a:p>
          <a:p>
            <a:endParaRPr lang="ru-RU" dirty="0"/>
          </a:p>
          <a:p>
            <a:r>
              <a:rPr lang="ru-RU" dirty="0" smtClean="0"/>
              <a:t>ГОВОРИТ НА «ЯЗЫКЕ НАУКИ»</a:t>
            </a:r>
          </a:p>
          <a:p>
            <a:pPr marL="114300" indent="0">
              <a:buNone/>
            </a:pPr>
            <a:endParaRPr lang="ru-RU" dirty="0" smtClean="0"/>
          </a:p>
          <a:p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3132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МТ в России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н</a:t>
            </a:r>
            <a:r>
              <a:rPr lang="en-US" dirty="0" err="1" smtClean="0"/>
              <a:t>ет</a:t>
            </a:r>
            <a:r>
              <a:rPr lang="en-US" dirty="0" smtClean="0"/>
              <a:t> </a:t>
            </a:r>
            <a:r>
              <a:rPr lang="en-US" dirty="0" err="1"/>
              <a:t>программы</a:t>
            </a:r>
            <a:r>
              <a:rPr lang="en-US" dirty="0"/>
              <a:t> </a:t>
            </a:r>
            <a:r>
              <a:rPr lang="en-US" dirty="0" err="1"/>
              <a:t>высшего</a:t>
            </a:r>
            <a:r>
              <a:rPr lang="en-US" dirty="0"/>
              <a:t> </a:t>
            </a:r>
            <a:r>
              <a:rPr lang="en-US" dirty="0" err="1"/>
              <a:t>профессионального</a:t>
            </a:r>
            <a:r>
              <a:rPr lang="en-US" dirty="0"/>
              <a:t> </a:t>
            </a:r>
            <a:r>
              <a:rPr lang="en-US" dirty="0" err="1"/>
              <a:t>образования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специальности</a:t>
            </a:r>
            <a:r>
              <a:rPr lang="en-US" dirty="0"/>
              <a:t> “</a:t>
            </a:r>
            <a:r>
              <a:rPr lang="en-US" dirty="0" err="1"/>
              <a:t>Музыкальный</a:t>
            </a:r>
            <a:r>
              <a:rPr lang="en-US" dirty="0"/>
              <a:t> </a:t>
            </a:r>
            <a:r>
              <a:rPr lang="en-US" dirty="0" err="1"/>
              <a:t>терапевт</a:t>
            </a:r>
            <a:r>
              <a:rPr lang="en-US" dirty="0"/>
              <a:t>”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нет </a:t>
            </a:r>
            <a:r>
              <a:rPr lang="en-US" dirty="0" err="1" smtClean="0"/>
              <a:t>активной</a:t>
            </a:r>
            <a:r>
              <a:rPr lang="en-US" dirty="0" smtClean="0"/>
              <a:t> </a:t>
            </a:r>
            <a:r>
              <a:rPr lang="en-US" dirty="0" err="1"/>
              <a:t>профессиональной</a:t>
            </a:r>
            <a:r>
              <a:rPr lang="en-US" dirty="0"/>
              <a:t> </a:t>
            </a:r>
            <a:r>
              <a:rPr lang="en-US" dirty="0" err="1"/>
              <a:t>организации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стандартов</a:t>
            </a:r>
            <a:r>
              <a:rPr lang="en-US" dirty="0"/>
              <a:t> </a:t>
            </a:r>
            <a:r>
              <a:rPr lang="en-US" dirty="0" err="1"/>
              <a:t>сертификации</a:t>
            </a:r>
            <a:r>
              <a:rPr lang="en-US" dirty="0"/>
              <a:t> </a:t>
            </a:r>
            <a:r>
              <a:rPr lang="en-US" dirty="0" err="1"/>
              <a:t>специалистов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области</a:t>
            </a:r>
            <a:r>
              <a:rPr lang="en-US" dirty="0"/>
              <a:t> </a:t>
            </a:r>
            <a:r>
              <a:rPr lang="en-US" dirty="0" err="1"/>
              <a:t>музыкальной</a:t>
            </a:r>
            <a:r>
              <a:rPr lang="en-US" dirty="0"/>
              <a:t> </a:t>
            </a:r>
            <a:r>
              <a:rPr lang="en-US" dirty="0" err="1"/>
              <a:t>терапии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84832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МТ в России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</a:t>
            </a:r>
            <a:r>
              <a:rPr lang="ru-RU" dirty="0" smtClean="0"/>
              <a:t>тсутствие </a:t>
            </a:r>
            <a:r>
              <a:rPr lang="en-US" dirty="0" err="1" smtClean="0"/>
              <a:t>достаточного</a:t>
            </a:r>
            <a:r>
              <a:rPr lang="en-US" dirty="0" smtClean="0"/>
              <a:t> </a:t>
            </a:r>
            <a:r>
              <a:rPr lang="en-US" dirty="0" err="1" smtClean="0"/>
              <a:t>кол</a:t>
            </a:r>
            <a:r>
              <a:rPr lang="ru-RU" dirty="0" err="1" smtClean="0"/>
              <a:t>ичест</a:t>
            </a:r>
            <a:r>
              <a:rPr lang="en-US" dirty="0" err="1" smtClean="0"/>
              <a:t>ва</a:t>
            </a:r>
            <a:r>
              <a:rPr lang="en-US" dirty="0" smtClean="0"/>
              <a:t> </a:t>
            </a:r>
            <a:r>
              <a:rPr lang="en-US" dirty="0" err="1"/>
              <a:t>специалистов</a:t>
            </a:r>
            <a:r>
              <a:rPr lang="en-US" dirty="0"/>
              <a:t>, </a:t>
            </a:r>
            <a:r>
              <a:rPr lang="en-US" dirty="0" err="1"/>
              <a:t>которые</a:t>
            </a:r>
            <a:r>
              <a:rPr lang="en-US" dirty="0"/>
              <a:t> </a:t>
            </a:r>
            <a:r>
              <a:rPr lang="en-US" dirty="0" err="1"/>
              <a:t>могли</a:t>
            </a:r>
            <a:r>
              <a:rPr lang="en-US" dirty="0"/>
              <a:t> </a:t>
            </a:r>
            <a:r>
              <a:rPr lang="en-US" dirty="0" err="1"/>
              <a:t>бы</a:t>
            </a:r>
            <a:r>
              <a:rPr lang="en-US" dirty="0"/>
              <a:t> </a:t>
            </a:r>
            <a:r>
              <a:rPr lang="en-US" dirty="0" err="1" smtClean="0"/>
              <a:t>преподавать</a:t>
            </a:r>
            <a:r>
              <a:rPr lang="ru-RU" dirty="0"/>
              <a:t> </a:t>
            </a:r>
            <a:r>
              <a:rPr lang="ru-RU" dirty="0" smtClean="0"/>
              <a:t>и</a:t>
            </a:r>
            <a:r>
              <a:rPr lang="en-US" dirty="0" smtClean="0"/>
              <a:t> </a:t>
            </a:r>
            <a:r>
              <a:rPr lang="en-US" dirty="0" err="1"/>
              <a:t>осуществлять</a:t>
            </a:r>
            <a:r>
              <a:rPr lang="en-US" dirty="0"/>
              <a:t> </a:t>
            </a:r>
            <a:r>
              <a:rPr lang="en-US" dirty="0" err="1"/>
              <a:t>супервизию</a:t>
            </a:r>
            <a:r>
              <a:rPr lang="en-US" dirty="0"/>
              <a:t> (</a:t>
            </a:r>
            <a:r>
              <a:rPr lang="en-US" dirty="0" err="1"/>
              <a:t>менторство</a:t>
            </a:r>
            <a:r>
              <a:rPr lang="en-US" dirty="0"/>
              <a:t>) </a:t>
            </a:r>
            <a:endParaRPr lang="ru-RU" dirty="0" smtClean="0"/>
          </a:p>
          <a:p>
            <a:r>
              <a:rPr lang="en-US" dirty="0" err="1" smtClean="0"/>
              <a:t>отсутствие</a:t>
            </a:r>
            <a:r>
              <a:rPr lang="en-US" dirty="0" smtClean="0"/>
              <a:t> </a:t>
            </a:r>
            <a:r>
              <a:rPr lang="en-US" dirty="0" err="1"/>
              <a:t>достаточного</a:t>
            </a:r>
            <a:r>
              <a:rPr lang="en-US" dirty="0"/>
              <a:t> </a:t>
            </a:r>
            <a:r>
              <a:rPr lang="en-US" dirty="0" err="1"/>
              <a:t>количества</a:t>
            </a:r>
            <a:r>
              <a:rPr lang="en-US" dirty="0"/>
              <a:t> </a:t>
            </a:r>
            <a:r>
              <a:rPr lang="en-US" dirty="0" err="1"/>
              <a:t>переводной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оригинальной</a:t>
            </a:r>
            <a:r>
              <a:rPr lang="en-US" dirty="0"/>
              <a:t> </a:t>
            </a:r>
            <a:r>
              <a:rPr lang="en-US" dirty="0" err="1"/>
              <a:t>учебной</a:t>
            </a:r>
            <a:r>
              <a:rPr lang="en-US" dirty="0"/>
              <a:t> </a:t>
            </a:r>
            <a:r>
              <a:rPr lang="en-US" dirty="0" err="1"/>
              <a:t>литературы</a:t>
            </a:r>
            <a:r>
              <a:rPr lang="en-US" dirty="0"/>
              <a:t> </a:t>
            </a:r>
            <a:r>
              <a:rPr lang="en-US" dirty="0" err="1"/>
              <a:t>о</a:t>
            </a:r>
            <a:r>
              <a:rPr lang="en-US" dirty="0"/>
              <a:t> </a:t>
            </a:r>
            <a:r>
              <a:rPr lang="en-US" dirty="0" err="1"/>
              <a:t>музыкальной</a:t>
            </a:r>
            <a:r>
              <a:rPr lang="en-US" dirty="0"/>
              <a:t> </a:t>
            </a:r>
            <a:r>
              <a:rPr lang="en-US" dirty="0" err="1" smtClean="0"/>
              <a:t>терапии</a:t>
            </a:r>
            <a:endParaRPr lang="ru-RU" dirty="0" smtClean="0"/>
          </a:p>
          <a:p>
            <a:r>
              <a:rPr lang="en-US" dirty="0" err="1"/>
              <a:t>отсутствие</a:t>
            </a:r>
            <a:r>
              <a:rPr lang="en-US" dirty="0"/>
              <a:t> </a:t>
            </a:r>
            <a:r>
              <a:rPr lang="en-US" dirty="0" err="1"/>
              <a:t>наработанного</a:t>
            </a:r>
            <a:r>
              <a:rPr lang="en-US" dirty="0"/>
              <a:t> </a:t>
            </a:r>
            <a:r>
              <a:rPr lang="en-US" dirty="0" err="1"/>
              <a:t>музыкального</a:t>
            </a:r>
            <a:r>
              <a:rPr lang="en-US" dirty="0"/>
              <a:t> </a:t>
            </a:r>
            <a:r>
              <a:rPr lang="en-US" dirty="0" err="1"/>
              <a:t>русскоязычного</a:t>
            </a:r>
            <a:r>
              <a:rPr lang="en-US" dirty="0"/>
              <a:t> </a:t>
            </a:r>
            <a:r>
              <a:rPr lang="en-US" dirty="0" err="1"/>
              <a:t>материала</a:t>
            </a:r>
            <a:r>
              <a:rPr lang="en-US" dirty="0"/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использования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терапии</a:t>
            </a:r>
            <a:r>
              <a:rPr lang="en-US" dirty="0"/>
              <a:t> (“</a:t>
            </a:r>
            <a:r>
              <a:rPr lang="en-US" dirty="0" err="1"/>
              <a:t>стандартов</a:t>
            </a:r>
            <a:r>
              <a:rPr lang="en-US" dirty="0"/>
              <a:t>”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работы</a:t>
            </a:r>
            <a:r>
              <a:rPr lang="en-US" dirty="0"/>
              <a:t> </a:t>
            </a:r>
            <a:r>
              <a:rPr lang="en-US" dirty="0" err="1"/>
              <a:t>с</a:t>
            </a:r>
            <a:r>
              <a:rPr lang="en-US" dirty="0"/>
              <a:t> </a:t>
            </a:r>
            <a:r>
              <a:rPr lang="en-US" dirty="0" err="1"/>
              <a:t>разными</a:t>
            </a:r>
            <a:r>
              <a:rPr lang="en-US" dirty="0"/>
              <a:t> </a:t>
            </a:r>
            <a:r>
              <a:rPr lang="en-US" dirty="0" err="1"/>
              <a:t>группами</a:t>
            </a:r>
            <a:r>
              <a:rPr lang="en-US" dirty="0"/>
              <a:t> </a:t>
            </a:r>
            <a:r>
              <a:rPr lang="en-US" dirty="0" err="1"/>
              <a:t>населения</a:t>
            </a:r>
            <a:r>
              <a:rPr lang="en-US" dirty="0"/>
              <a:t>) </a:t>
            </a:r>
            <a:r>
              <a:rPr lang="en-US" dirty="0" smtClean="0"/>
              <a:t> </a:t>
            </a:r>
            <a:endParaRPr lang="ru-RU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6899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95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Возможные</a:t>
            </a:r>
            <a:r>
              <a:rPr lang="en-US" dirty="0" smtClean="0"/>
              <a:t> </a:t>
            </a:r>
            <a:r>
              <a:rPr lang="en-US" dirty="0" err="1" smtClean="0"/>
              <a:t>Трудности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Применения</a:t>
            </a:r>
            <a:r>
              <a:rPr lang="en-US" dirty="0" smtClean="0"/>
              <a:t> </a:t>
            </a:r>
            <a:r>
              <a:rPr lang="en-US" dirty="0" err="1" smtClean="0"/>
              <a:t>МТ</a:t>
            </a:r>
            <a:r>
              <a:rPr lang="en-US" dirty="0" smtClean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 smtClean="0"/>
              <a:t>России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30000"/>
              </a:lnSpc>
            </a:pPr>
            <a:r>
              <a:rPr lang="en-US" dirty="0" err="1"/>
              <a:t>отсутствие</a:t>
            </a:r>
            <a:r>
              <a:rPr lang="en-US" dirty="0"/>
              <a:t> </a:t>
            </a:r>
            <a:r>
              <a:rPr lang="en-US" dirty="0" err="1"/>
              <a:t>профессионально</a:t>
            </a:r>
            <a:r>
              <a:rPr lang="en-US" dirty="0"/>
              <a:t> </a:t>
            </a:r>
            <a:r>
              <a:rPr lang="en-US" dirty="0" err="1"/>
              <a:t>подготовленных</a:t>
            </a:r>
            <a:r>
              <a:rPr lang="en-US" dirty="0"/>
              <a:t> </a:t>
            </a:r>
            <a:r>
              <a:rPr lang="en-US" dirty="0" err="1" smtClean="0"/>
              <a:t>терапевтов</a:t>
            </a:r>
            <a:r>
              <a:rPr lang="ru-RU" dirty="0" smtClean="0"/>
              <a:t> (=нет </a:t>
            </a:r>
            <a:r>
              <a:rPr lang="ru-RU" dirty="0" err="1" smtClean="0"/>
              <a:t>супервизии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</a:p>
          <a:p>
            <a:pPr lvl="0">
              <a:lnSpc>
                <a:spcPct val="130000"/>
              </a:lnSpc>
            </a:pPr>
            <a:r>
              <a:rPr lang="en-US" dirty="0" err="1"/>
              <a:t>отсутствие</a:t>
            </a:r>
            <a:r>
              <a:rPr lang="en-US" dirty="0"/>
              <a:t> </a:t>
            </a:r>
            <a:r>
              <a:rPr lang="en-US" dirty="0" err="1"/>
              <a:t>русскоязычного</a:t>
            </a:r>
            <a:r>
              <a:rPr lang="en-US" dirty="0"/>
              <a:t> </a:t>
            </a:r>
            <a:r>
              <a:rPr lang="en-US" dirty="0" err="1"/>
              <a:t>терапевтического</a:t>
            </a:r>
            <a:r>
              <a:rPr lang="en-US" dirty="0"/>
              <a:t> </a:t>
            </a:r>
            <a:r>
              <a:rPr lang="en-US" dirty="0" err="1"/>
              <a:t>репертуара</a:t>
            </a:r>
            <a:endParaRPr lang="en-US" dirty="0"/>
          </a:p>
          <a:p>
            <a:pPr>
              <a:lnSpc>
                <a:spcPct val="130000"/>
              </a:lnSpc>
            </a:pPr>
            <a:r>
              <a:rPr lang="en-US" dirty="0" err="1"/>
              <a:t>неразвитость</a:t>
            </a:r>
            <a:r>
              <a:rPr lang="en-US" dirty="0" smtClean="0"/>
              <a:t> “</a:t>
            </a:r>
            <a:r>
              <a:rPr lang="en-US" dirty="0" err="1" smtClean="0"/>
              <a:t>медицины</a:t>
            </a:r>
            <a:r>
              <a:rPr lang="en-US" dirty="0" smtClean="0"/>
              <a:t> </a:t>
            </a:r>
            <a:r>
              <a:rPr lang="en-US" dirty="0" err="1" smtClean="0"/>
              <a:t>с</a:t>
            </a:r>
            <a:r>
              <a:rPr lang="en-US" dirty="0" smtClean="0"/>
              <a:t> </a:t>
            </a:r>
            <a:r>
              <a:rPr lang="en-US" dirty="0" err="1" smtClean="0"/>
              <a:t>человеческим</a:t>
            </a:r>
            <a:r>
              <a:rPr lang="en-US" dirty="0" smtClean="0"/>
              <a:t> </a:t>
            </a:r>
            <a:r>
              <a:rPr lang="en-US" dirty="0" err="1" smtClean="0"/>
              <a:t>лицом</a:t>
            </a:r>
            <a:r>
              <a:rPr lang="en-US" dirty="0" smtClean="0"/>
              <a:t>”, </a:t>
            </a:r>
            <a:r>
              <a:rPr lang="en-US" dirty="0" err="1" smtClean="0"/>
              <a:t>инклюзивного</a:t>
            </a:r>
            <a:r>
              <a:rPr lang="en-US" dirty="0" smtClean="0"/>
              <a:t> </a:t>
            </a:r>
            <a:r>
              <a:rPr lang="en-US" dirty="0" err="1" smtClean="0"/>
              <a:t>образования</a:t>
            </a:r>
            <a:r>
              <a:rPr lang="en-US" dirty="0" smtClean="0"/>
              <a:t>, </a:t>
            </a:r>
            <a:r>
              <a:rPr lang="en-US" dirty="0" err="1" smtClean="0"/>
              <a:t>системы</a:t>
            </a:r>
            <a:r>
              <a:rPr lang="en-US" dirty="0" smtClean="0"/>
              <a:t> </a:t>
            </a:r>
            <a:r>
              <a:rPr lang="en-US" dirty="0" err="1"/>
              <a:t>паллиативной</a:t>
            </a:r>
            <a:r>
              <a:rPr lang="en-US" dirty="0"/>
              <a:t> </a:t>
            </a:r>
            <a:r>
              <a:rPr lang="en-US" dirty="0" err="1" smtClean="0"/>
              <a:t>помощи</a:t>
            </a:r>
            <a:endParaRPr lang="en-US" dirty="0" smtClean="0"/>
          </a:p>
          <a:p>
            <a:pPr lvl="0">
              <a:lnSpc>
                <a:spcPct val="130000"/>
              </a:lnSpc>
            </a:pPr>
            <a:r>
              <a:rPr lang="en-US" dirty="0" err="1"/>
              <a:t>особенности</a:t>
            </a:r>
            <a:r>
              <a:rPr lang="en-US" dirty="0"/>
              <a:t> “</a:t>
            </a:r>
            <a:r>
              <a:rPr lang="en-US" dirty="0" err="1"/>
              <a:t>русского</a:t>
            </a:r>
            <a:r>
              <a:rPr lang="en-US" dirty="0"/>
              <a:t> </a:t>
            </a:r>
            <a:r>
              <a:rPr lang="en-US" dirty="0" err="1"/>
              <a:t>менталитета</a:t>
            </a:r>
            <a:r>
              <a:rPr lang="en-US" dirty="0"/>
              <a:t>” </a:t>
            </a:r>
          </a:p>
          <a:p>
            <a:pPr lvl="0">
              <a:lnSpc>
                <a:spcPct val="130000"/>
              </a:lnSpc>
            </a:pPr>
            <a:r>
              <a:rPr lang="en-US" dirty="0" err="1"/>
              <a:t>финансирование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Аналог МТ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en-US" dirty="0" err="1" smtClean="0"/>
              <a:t>М</a:t>
            </a:r>
            <a:r>
              <a:rPr lang="ru-RU" dirty="0" err="1" smtClean="0"/>
              <a:t>узыканты</a:t>
            </a:r>
            <a:r>
              <a:rPr lang="ru-RU" dirty="0" smtClean="0"/>
              <a:t>-волонтеры</a:t>
            </a:r>
          </a:p>
          <a:p>
            <a:r>
              <a:rPr lang="ru-RU" dirty="0" smtClean="0"/>
              <a:t>Специалисты (психологи, дефектологи, неврологи)</a:t>
            </a:r>
          </a:p>
          <a:p>
            <a:pPr marL="82296" indent="0" algn="ctr">
              <a:buNone/>
            </a:pPr>
            <a:r>
              <a:rPr lang="en-US" dirty="0" smtClean="0">
                <a:latin typeface="Wingdings"/>
                <a:ea typeface="Wingdings"/>
                <a:cs typeface="Wingdings"/>
              </a:rPr>
              <a:t></a:t>
            </a:r>
            <a:endParaRPr lang="ru-RU" dirty="0" smtClean="0">
              <a:latin typeface="Wingdings"/>
              <a:ea typeface="Wingdings"/>
              <a:cs typeface="Wingdings"/>
            </a:endParaRPr>
          </a:p>
          <a:p>
            <a:pPr marL="82296" indent="0" algn="ctr">
              <a:buNone/>
            </a:pPr>
            <a:r>
              <a:rPr lang="ru-RU" dirty="0"/>
              <a:t>п</a:t>
            </a:r>
            <a:r>
              <a:rPr lang="ru-RU" dirty="0" smtClean="0"/>
              <a:t>отребность в обучении, </a:t>
            </a:r>
          </a:p>
          <a:p>
            <a:pPr marL="82296" indent="0" algn="ctr">
              <a:buNone/>
            </a:pPr>
            <a:r>
              <a:rPr lang="ru-RU" dirty="0"/>
              <a:t>с</a:t>
            </a:r>
            <a:r>
              <a:rPr lang="ru-RU" dirty="0" smtClean="0"/>
              <a:t>истематизации опыта</a:t>
            </a:r>
            <a:endParaRPr lang="en-US" dirty="0"/>
          </a:p>
        </p:txBody>
      </p:sp>
      <p:pic>
        <p:nvPicPr>
          <p:cNvPr id="4" name="Picture 3" descr="Partnership_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461" y="4141258"/>
            <a:ext cx="2261174" cy="225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23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МУЗТЕРАПЕВТ.РУ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МУЗТЕРАПЕВТ.РУ</a:t>
            </a:r>
            <a:r>
              <a:rPr lang="en-US" dirty="0" smtClean="0"/>
              <a:t> - 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некоммерческий</a:t>
            </a:r>
            <a:r>
              <a:rPr lang="en-US" dirty="0" smtClean="0"/>
              <a:t> </a:t>
            </a:r>
            <a:r>
              <a:rPr lang="en-US" dirty="0" err="1" smtClean="0"/>
              <a:t>образовательный</a:t>
            </a:r>
            <a:r>
              <a:rPr lang="en-US" dirty="0" smtClean="0"/>
              <a:t> </a:t>
            </a:r>
            <a:r>
              <a:rPr lang="en-US" dirty="0" err="1" smtClean="0"/>
              <a:t>проект</a:t>
            </a:r>
            <a:r>
              <a:rPr lang="en-US" dirty="0" smtClean="0"/>
              <a:t>, </a:t>
            </a:r>
            <a:r>
              <a:rPr lang="en-US" dirty="0" err="1" smtClean="0"/>
              <a:t>направленный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развитие</a:t>
            </a:r>
            <a:r>
              <a:rPr lang="en-US" dirty="0" smtClean="0"/>
              <a:t> </a:t>
            </a:r>
            <a:r>
              <a:rPr lang="en-US" dirty="0" err="1" smtClean="0"/>
              <a:t>академической</a:t>
            </a:r>
            <a:r>
              <a:rPr lang="en-US" dirty="0" smtClean="0"/>
              <a:t> (</a:t>
            </a:r>
            <a:r>
              <a:rPr lang="en-US" dirty="0" err="1" smtClean="0"/>
              <a:t>доказательной</a:t>
            </a:r>
            <a:r>
              <a:rPr lang="en-US" dirty="0" smtClean="0"/>
              <a:t>) </a:t>
            </a:r>
            <a:r>
              <a:rPr lang="en-US" dirty="0" err="1" smtClean="0"/>
              <a:t>музыкальной</a:t>
            </a:r>
            <a:r>
              <a:rPr lang="en-US" dirty="0" smtClean="0"/>
              <a:t> </a:t>
            </a:r>
            <a:r>
              <a:rPr lang="en-US" dirty="0" err="1" smtClean="0"/>
              <a:t>терапии</a:t>
            </a:r>
            <a:r>
              <a:rPr lang="en-US" dirty="0" smtClean="0"/>
              <a:t>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России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4" name="Picture 3" descr="логотип_артистический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7487" y="274638"/>
            <a:ext cx="3828895" cy="3461195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МУЗТЕРАПЕВТ.РУ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Предназначен</a:t>
            </a:r>
            <a:r>
              <a:rPr lang="en-US" dirty="0" smtClean="0"/>
              <a:t> </a:t>
            </a:r>
            <a:r>
              <a:rPr lang="en-US" dirty="0" err="1" smtClean="0"/>
              <a:t>для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музыкальных</a:t>
            </a:r>
            <a:r>
              <a:rPr lang="en-US" dirty="0" smtClean="0"/>
              <a:t> </a:t>
            </a:r>
            <a:r>
              <a:rPr lang="en-US" dirty="0" err="1" smtClean="0"/>
              <a:t>терапевтов</a:t>
            </a:r>
            <a:endParaRPr lang="en-US" dirty="0" smtClean="0"/>
          </a:p>
          <a:p>
            <a:r>
              <a:rPr lang="en-US" dirty="0" err="1" smtClean="0"/>
              <a:t>специалистов</a:t>
            </a:r>
            <a:r>
              <a:rPr lang="en-US" dirty="0" smtClean="0"/>
              <a:t>, </a:t>
            </a:r>
            <a:r>
              <a:rPr lang="en-US" dirty="0" err="1" smtClean="0"/>
              <a:t>использующих</a:t>
            </a:r>
            <a:r>
              <a:rPr lang="en-US" dirty="0" smtClean="0"/>
              <a:t> </a:t>
            </a:r>
            <a:r>
              <a:rPr lang="en-US" dirty="0" err="1" smtClean="0"/>
              <a:t>музыку</a:t>
            </a:r>
            <a:r>
              <a:rPr lang="en-US" dirty="0" smtClean="0"/>
              <a:t> </a:t>
            </a:r>
            <a:r>
              <a:rPr lang="en-US" dirty="0" err="1" smtClean="0"/>
              <a:t>как</a:t>
            </a:r>
            <a:r>
              <a:rPr lang="en-US" dirty="0" smtClean="0"/>
              <a:t> </a:t>
            </a:r>
            <a:r>
              <a:rPr lang="en-US" dirty="0" err="1" smtClean="0"/>
              <a:t>средство</a:t>
            </a:r>
            <a:r>
              <a:rPr lang="en-US" dirty="0" smtClean="0"/>
              <a:t> </a:t>
            </a:r>
            <a:r>
              <a:rPr lang="en-US" dirty="0" err="1" smtClean="0"/>
              <a:t>терапии</a:t>
            </a:r>
            <a:endParaRPr lang="en-US" dirty="0" smtClean="0"/>
          </a:p>
          <a:p>
            <a:r>
              <a:rPr lang="en-US" dirty="0" err="1" smtClean="0"/>
              <a:t>медицинских</a:t>
            </a:r>
            <a:r>
              <a:rPr lang="en-US" dirty="0" smtClean="0"/>
              <a:t> </a:t>
            </a:r>
            <a:r>
              <a:rPr lang="en-US" dirty="0" err="1" smtClean="0"/>
              <a:t>работников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психологов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социальных</a:t>
            </a:r>
            <a:r>
              <a:rPr lang="en-US" dirty="0" smtClean="0"/>
              <a:t> </a:t>
            </a:r>
            <a:r>
              <a:rPr lang="en-US" dirty="0" err="1" smtClean="0"/>
              <a:t>работников</a:t>
            </a:r>
            <a:endParaRPr lang="en-US" dirty="0" smtClean="0"/>
          </a:p>
          <a:p>
            <a:r>
              <a:rPr lang="en-US" dirty="0" err="1" smtClean="0"/>
              <a:t>музыкантов-волонтёров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потенциальных</a:t>
            </a:r>
            <a:r>
              <a:rPr lang="en-US" dirty="0" smtClean="0"/>
              <a:t> </a:t>
            </a:r>
            <a:r>
              <a:rPr lang="en-US" dirty="0" err="1" smtClean="0"/>
              <a:t>клиентов</a:t>
            </a:r>
            <a:r>
              <a:rPr lang="en-US" dirty="0" smtClean="0"/>
              <a:t> (</a:t>
            </a:r>
            <a:r>
              <a:rPr lang="en-US" dirty="0" err="1" smtClean="0"/>
              <a:t>пациентов</a:t>
            </a:r>
            <a:r>
              <a:rPr lang="en-US" dirty="0" smtClean="0"/>
              <a:t>)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МУЗТЕРАПЕВТ.РУ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Направления</a:t>
            </a:r>
            <a:r>
              <a:rPr lang="en-US" dirty="0" smtClean="0"/>
              <a:t> </a:t>
            </a:r>
            <a:r>
              <a:rPr lang="en-US" dirty="0" err="1" smtClean="0"/>
              <a:t>работы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информация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сайте</a:t>
            </a:r>
            <a:r>
              <a:rPr lang="en-US" dirty="0" smtClean="0"/>
              <a:t> (</a:t>
            </a:r>
            <a:r>
              <a:rPr lang="en-US" dirty="0" err="1" smtClean="0"/>
              <a:t>тексты</a:t>
            </a:r>
            <a:r>
              <a:rPr lang="en-US" dirty="0" smtClean="0"/>
              <a:t>, </a:t>
            </a:r>
            <a:r>
              <a:rPr lang="en-US" dirty="0" err="1" smtClean="0"/>
              <a:t>видео</a:t>
            </a:r>
            <a:r>
              <a:rPr lang="en-US" dirty="0" smtClean="0"/>
              <a:t>, </a:t>
            </a:r>
            <a:r>
              <a:rPr lang="en-US" dirty="0" err="1" smtClean="0"/>
              <a:t>ссылки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справочная</a:t>
            </a:r>
            <a:r>
              <a:rPr lang="en-US" dirty="0" smtClean="0"/>
              <a:t> </a:t>
            </a:r>
            <a:r>
              <a:rPr lang="en-US" dirty="0" err="1" smtClean="0"/>
              <a:t>служба</a:t>
            </a:r>
            <a:r>
              <a:rPr lang="en-US" dirty="0" smtClean="0"/>
              <a:t> (</a:t>
            </a:r>
            <a:r>
              <a:rPr lang="en-US" dirty="0" err="1" smtClean="0"/>
              <a:t>вопрос-ответ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консультация</a:t>
            </a:r>
            <a:r>
              <a:rPr lang="en-US" dirty="0" smtClean="0"/>
              <a:t> (</a:t>
            </a:r>
            <a:r>
              <a:rPr lang="en-US" dirty="0" err="1" smtClean="0"/>
              <a:t>составление</a:t>
            </a:r>
            <a:r>
              <a:rPr lang="en-US" dirty="0" smtClean="0"/>
              <a:t> </a:t>
            </a:r>
            <a:r>
              <a:rPr lang="en-US" dirty="0" err="1" smtClean="0"/>
              <a:t>протоколов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онлайн-конференции</a:t>
            </a:r>
            <a:r>
              <a:rPr lang="en-US" dirty="0" smtClean="0"/>
              <a:t>, </a:t>
            </a:r>
            <a:r>
              <a:rPr lang="en-US" dirty="0" err="1" smtClean="0"/>
              <a:t>семинары</a:t>
            </a:r>
            <a:endParaRPr lang="en-US" dirty="0" smtClean="0"/>
          </a:p>
          <a:p>
            <a:r>
              <a:rPr lang="en-US" dirty="0" err="1" smtClean="0"/>
              <a:t>база</a:t>
            </a:r>
            <a:r>
              <a:rPr lang="en-US" dirty="0" smtClean="0"/>
              <a:t> </a:t>
            </a:r>
            <a:r>
              <a:rPr lang="en-US" dirty="0" err="1" smtClean="0"/>
              <a:t>данных</a:t>
            </a:r>
            <a:r>
              <a:rPr lang="en-US" dirty="0" smtClean="0"/>
              <a:t> </a:t>
            </a:r>
            <a:r>
              <a:rPr lang="en-US" dirty="0" err="1" smtClean="0"/>
              <a:t>специалистов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СЕМИНАРЫ</a:t>
            </a:r>
            <a:r>
              <a:rPr lang="en-US" dirty="0" smtClean="0"/>
              <a:t>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РОССИИ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227A8F"/>
                </a:solidFill>
              </a:rPr>
              <a:t>1 – 17 </a:t>
            </a:r>
            <a:r>
              <a:rPr lang="en-US" dirty="0" err="1" smtClean="0">
                <a:solidFill>
                  <a:srgbClr val="227A8F"/>
                </a:solidFill>
              </a:rPr>
              <a:t>марта</a:t>
            </a:r>
            <a:r>
              <a:rPr lang="en-US" dirty="0" smtClean="0">
                <a:solidFill>
                  <a:srgbClr val="227A8F"/>
                </a:solidFill>
              </a:rPr>
              <a:t> 2014 </a:t>
            </a:r>
            <a:r>
              <a:rPr lang="en-US" dirty="0" err="1" smtClean="0">
                <a:solidFill>
                  <a:srgbClr val="227A8F"/>
                </a:solidFill>
              </a:rPr>
              <a:t>года</a:t>
            </a:r>
            <a:endParaRPr lang="en-US" dirty="0" smtClean="0">
              <a:solidFill>
                <a:srgbClr val="227A8F"/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>
                <a:hlinkClick r:id="rId2"/>
              </a:rPr>
              <a:t>http://muzterapevt.ru/seminars</a:t>
            </a:r>
            <a:endParaRPr lang="en-US" u="sng" dirty="0" smtClean="0"/>
          </a:p>
          <a:p>
            <a:pPr>
              <a:buNone/>
            </a:pPr>
            <a:endParaRPr lang="en-US" u="sng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БЕСПЛАТНО</a:t>
            </a:r>
            <a:r>
              <a:rPr lang="en-US" dirty="0" smtClean="0"/>
              <a:t>!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</a:t>
            </a:r>
            <a:r>
              <a:rPr lang="en-US" dirty="0" err="1"/>
              <a:t>Какую</a:t>
            </a:r>
            <a:r>
              <a:rPr lang="en-US" dirty="0"/>
              <a:t> </a:t>
            </a:r>
            <a:r>
              <a:rPr lang="en-US" dirty="0" err="1"/>
              <a:t>музыку</a:t>
            </a:r>
            <a:r>
              <a:rPr lang="en-US" dirty="0"/>
              <a:t> </a:t>
            </a:r>
            <a:r>
              <a:rPr lang="en-US" dirty="0" err="1"/>
              <a:t>слушать</a:t>
            </a:r>
            <a:r>
              <a:rPr lang="en-US" dirty="0"/>
              <a:t>?”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Универсальной</a:t>
            </a:r>
            <a:r>
              <a:rPr lang="en-US" dirty="0" smtClean="0"/>
              <a:t> </a:t>
            </a:r>
            <a:r>
              <a:rPr lang="en-US" dirty="0"/>
              <a:t>“</a:t>
            </a:r>
            <a:r>
              <a:rPr lang="en-US" dirty="0" err="1"/>
              <a:t>лечебной</a:t>
            </a:r>
            <a:r>
              <a:rPr lang="en-US" dirty="0"/>
              <a:t>” </a:t>
            </a:r>
            <a:r>
              <a:rPr lang="en-US" dirty="0" err="1"/>
              <a:t>музыки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существует</a:t>
            </a:r>
            <a:r>
              <a:rPr lang="en-US" dirty="0" smtClean="0"/>
              <a:t>! </a:t>
            </a:r>
            <a:r>
              <a:rPr lang="en-US" dirty="0" err="1" smtClean="0"/>
              <a:t>Приоритеты</a:t>
            </a:r>
            <a:r>
              <a:rPr lang="en-US" dirty="0"/>
              <a:t>: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а</a:t>
            </a:r>
            <a:r>
              <a:rPr lang="en-US" dirty="0"/>
              <a:t>) “</a:t>
            </a:r>
            <a:r>
              <a:rPr lang="en-US" dirty="0" err="1"/>
              <a:t>живая</a:t>
            </a:r>
            <a:r>
              <a:rPr lang="en-US" dirty="0"/>
              <a:t>” </a:t>
            </a:r>
            <a:r>
              <a:rPr lang="en-US" dirty="0" err="1"/>
              <a:t>музыка</a:t>
            </a:r>
            <a:endParaRPr lang="en-US" dirty="0"/>
          </a:p>
          <a:p>
            <a:r>
              <a:rPr lang="en-US" dirty="0" err="1"/>
              <a:t>б</a:t>
            </a:r>
            <a:r>
              <a:rPr lang="en-US" dirty="0"/>
              <a:t>) </a:t>
            </a:r>
            <a:r>
              <a:rPr lang="en-US" dirty="0" err="1"/>
              <a:t>музыка</a:t>
            </a:r>
            <a:r>
              <a:rPr lang="en-US" dirty="0"/>
              <a:t>, </a:t>
            </a:r>
            <a:r>
              <a:rPr lang="en-US" dirty="0" err="1"/>
              <a:t>предпочитаемая</a:t>
            </a:r>
            <a:r>
              <a:rPr lang="en-US" dirty="0"/>
              <a:t> </a:t>
            </a:r>
            <a:r>
              <a:rPr lang="en-US" dirty="0" err="1"/>
              <a:t>клиентом</a:t>
            </a:r>
            <a:endParaRPr lang="en-US" dirty="0"/>
          </a:p>
          <a:p>
            <a:r>
              <a:rPr lang="en-US" dirty="0" err="1"/>
              <a:t>в</a:t>
            </a:r>
            <a:r>
              <a:rPr lang="en-US" dirty="0"/>
              <a:t>) </a:t>
            </a:r>
            <a:r>
              <a:rPr lang="en-US" dirty="0" err="1"/>
              <a:t>музыка</a:t>
            </a:r>
            <a:r>
              <a:rPr lang="en-US" dirty="0"/>
              <a:t>, </a:t>
            </a:r>
            <a:r>
              <a:rPr lang="en-US" dirty="0" err="1"/>
              <a:t>отвечающая</a:t>
            </a:r>
            <a:r>
              <a:rPr lang="en-US" dirty="0"/>
              <a:t> </a:t>
            </a:r>
            <a:r>
              <a:rPr lang="en-US" dirty="0" err="1"/>
              <a:t>целям</a:t>
            </a:r>
            <a:r>
              <a:rPr lang="en-US" dirty="0"/>
              <a:t> </a:t>
            </a:r>
            <a:r>
              <a:rPr lang="en-US" dirty="0" err="1"/>
              <a:t>терапии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ВАШИ </a:t>
            </a:r>
            <a:r>
              <a:rPr lang="en-US" dirty="0" smtClean="0"/>
              <a:t>ВОПРОСЫ</a:t>
            </a:r>
            <a:r>
              <a:rPr lang="ru-RU" dirty="0" smtClean="0"/>
              <a:t>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 descr="buzpiano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glow rad="50800">
              <a:schemeClr val="bg2">
                <a:lumMod val="50000"/>
                <a:alpha val="70000"/>
              </a:schemeClr>
            </a:glow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22337</TotalTime>
  <Words>1506</Words>
  <Application>Microsoft Office PowerPoint</Application>
  <PresentationFormat>Экран (4:3)</PresentationFormat>
  <Paragraphs>369</Paragraphs>
  <Slides>58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59" baseType="lpstr">
      <vt:lpstr>Adjacency</vt:lpstr>
      <vt:lpstr>МУЗЫКАЛЬНАЯ ТЕРАПИЯ:  ОСНОВНЫЕ ПОНЯТИЯ</vt:lpstr>
      <vt:lpstr>Да или Нет? </vt:lpstr>
      <vt:lpstr>НЕТ!</vt:lpstr>
      <vt:lpstr>Да или Нет? </vt:lpstr>
      <vt:lpstr>ДА!</vt:lpstr>
      <vt:lpstr>Да или Нет? </vt:lpstr>
      <vt:lpstr>НЕТ!</vt:lpstr>
      <vt:lpstr>Презентация PowerPoint</vt:lpstr>
      <vt:lpstr>Да или Нет? </vt:lpstr>
      <vt:lpstr>ДА</vt:lpstr>
      <vt:lpstr>Презентация PowerPoint</vt:lpstr>
      <vt:lpstr> Да или Нет?</vt:lpstr>
      <vt:lpstr>ДА!</vt:lpstr>
      <vt:lpstr>ОПРЕДЕЛЕНИЕ МТ </vt:lpstr>
      <vt:lpstr>Мифы о Музыкальной Терапии </vt:lpstr>
      <vt:lpstr>МТ – Искусство и Наука </vt:lpstr>
      <vt:lpstr>Презентация PowerPoint</vt:lpstr>
      <vt:lpstr>История МТ </vt:lpstr>
      <vt:lpstr>История МТ (XX-XXI вв) </vt:lpstr>
      <vt:lpstr>МУЗЫКАЛЬНЫЙ ТЕРАПЕВТ </vt:lpstr>
      <vt:lpstr>ГДЕ ПРАКТИКУЕТСЯ МТ? </vt:lpstr>
      <vt:lpstr>ГДЕ ПРАКТИКУЕТСЯ МТ? </vt:lpstr>
      <vt:lpstr>ГДЕ ПРАКТИКУЕТСЯ МТ? </vt:lpstr>
      <vt:lpstr>Определение МТ </vt:lpstr>
      <vt:lpstr>Презентация PowerPoint</vt:lpstr>
      <vt:lpstr>Презентация PowerPoint</vt:lpstr>
      <vt:lpstr>Презентация PowerPoint</vt:lpstr>
      <vt:lpstr>ПРОЦЕСС МТ </vt:lpstr>
      <vt:lpstr>Презентация PowerPoint</vt:lpstr>
      <vt:lpstr>5 СФЕР ЗДОРОВЬЯ ЧЕЛОВЕКА </vt:lpstr>
      <vt:lpstr>ЦЕЛИ ТЕРАПИИ (примеры): </vt:lpstr>
      <vt:lpstr>ЦЕЛИ ТЕРАПИИ (примеры): </vt:lpstr>
      <vt:lpstr>ЦЕЛИ ТЕРАПИИ (примеры): </vt:lpstr>
      <vt:lpstr>Презентация PowerPoint</vt:lpstr>
      <vt:lpstr>ПО КОЛИЧЕСТВУ ПАЦИЕНТОВ: </vt:lpstr>
      <vt:lpstr>ПО СТЕПЕНИ ВОВЛЕЧЁННОСТИ: </vt:lpstr>
      <vt:lpstr>ПО МЕТОДОЛОГИИ: </vt:lpstr>
      <vt:lpstr>Некоторые техники МТ </vt:lpstr>
      <vt:lpstr>ПОЧЕМУ МТ? </vt:lpstr>
      <vt:lpstr>Презентация PowerPoint</vt:lpstr>
      <vt:lpstr>Презентация PowerPoint</vt:lpstr>
      <vt:lpstr>ЧЕМ ОНИ ОТЛИЧАЮТСЯ? </vt:lpstr>
      <vt:lpstr>ЧЕМ ОНИ ОТЛИЧАЮТСЯ? </vt:lpstr>
      <vt:lpstr>ПОДГОТОВКА МТ</vt:lpstr>
      <vt:lpstr>ПРОФПОДГОТОВКА МТ </vt:lpstr>
      <vt:lpstr>ОБРАЗОВАНИЕ И СЕРТИФИКАЦИЯ</vt:lpstr>
      <vt:lpstr>СТАНДАРТ ПОДГОТОВКИ</vt:lpstr>
      <vt:lpstr>МУЗЫКАЛЬНЫЙ ТЕРАПЕВТ =</vt:lpstr>
      <vt:lpstr>МТ в России</vt:lpstr>
      <vt:lpstr>МТ в России</vt:lpstr>
      <vt:lpstr>Возможные Трудности  Применения МТ в России </vt:lpstr>
      <vt:lpstr>Аналог МТ</vt:lpstr>
      <vt:lpstr>МУЗТЕРАПЕВТ.РУ </vt:lpstr>
      <vt:lpstr>МУЗТЕРАПЕВТ.РУ</vt:lpstr>
      <vt:lpstr>МУЗТЕРАПЕВТ.РУ</vt:lpstr>
      <vt:lpstr>СЕМИНАРЫ В РОССИИ </vt:lpstr>
      <vt:lpstr>“Какую музыку слушать?” </vt:lpstr>
      <vt:lpstr>ВАШИ ВОПРОСЫ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Музыкальная Терапия:  Исцеление Музыкой</dc:title>
  <dc:creator>Alisa Apreleva</dc:creator>
  <cp:lastModifiedBy>ОЦБСС РПЦ (МП)</cp:lastModifiedBy>
  <cp:revision>48</cp:revision>
  <dcterms:created xsi:type="dcterms:W3CDTF">2014-02-06T16:38:28Z</dcterms:created>
  <dcterms:modified xsi:type="dcterms:W3CDTF">2014-03-02T09:55:50Z</dcterms:modified>
</cp:coreProperties>
</file>