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46168ED-D4E5-4E1D-87F8-51A73A6DA97C}">
          <p14:sldIdLst>
            <p14:sldId id="256"/>
            <p14:sldId id="257"/>
            <p14:sldId id="258"/>
            <p14:sldId id="259"/>
            <p14:sldId id="260"/>
            <p14:sldId id="263"/>
            <p14:sldId id="261"/>
            <p14:sldId id="262"/>
            <p14:sldId id="264"/>
            <p14:sldId id="265"/>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56" autoAdjust="0"/>
    <p:restoredTop sz="94434" autoAdjust="0"/>
  </p:normalViewPr>
  <p:slideViewPr>
    <p:cSldViewPr snapToGrid="0">
      <p:cViewPr varScale="1">
        <p:scale>
          <a:sx n="74" d="100"/>
          <a:sy n="74" d="100"/>
        </p:scale>
        <p:origin x="64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D41DD7D-DBC3-4CFF-A831-231E0E15F206}" type="datetimeFigureOut">
              <a:rPr lang="ru-RU" smtClean="0"/>
              <a:t>15.12.2013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1929926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D41DD7D-DBC3-4CFF-A831-231E0E15F206}" type="datetimeFigureOut">
              <a:rPr lang="ru-RU" smtClean="0"/>
              <a:t>15.12.2013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4192198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D41DD7D-DBC3-4CFF-A831-231E0E15F206}" type="datetimeFigureOut">
              <a:rPr lang="ru-RU" smtClean="0"/>
              <a:t>15.12.2013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2782420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D41DD7D-DBC3-4CFF-A831-231E0E15F206}" type="datetimeFigureOut">
              <a:rPr lang="ru-RU" smtClean="0"/>
              <a:t>15.12.2013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4111343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D41DD7D-DBC3-4CFF-A831-231E0E15F206}" type="datetimeFigureOut">
              <a:rPr lang="ru-RU" smtClean="0"/>
              <a:t>15.12.2013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2534639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D41DD7D-DBC3-4CFF-A831-231E0E15F206}" type="datetimeFigureOut">
              <a:rPr lang="ru-RU" smtClean="0"/>
              <a:t>15.12.2013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1085474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D41DD7D-DBC3-4CFF-A831-231E0E15F206}" type="datetimeFigureOut">
              <a:rPr lang="ru-RU" smtClean="0"/>
              <a:t>15.12.2013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3390140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D41DD7D-DBC3-4CFF-A831-231E0E15F206}" type="datetimeFigureOut">
              <a:rPr lang="ru-RU" smtClean="0"/>
              <a:t>15.12.2013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73268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D41DD7D-DBC3-4CFF-A831-231E0E15F206}" type="datetimeFigureOut">
              <a:rPr lang="ru-RU" smtClean="0"/>
              <a:t>15.12.2013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503119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D41DD7D-DBC3-4CFF-A831-231E0E15F206}" type="datetimeFigureOut">
              <a:rPr lang="ru-RU" smtClean="0"/>
              <a:t>15.12.2013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2128078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D41DD7D-DBC3-4CFF-A831-231E0E15F206}" type="datetimeFigureOut">
              <a:rPr lang="ru-RU" smtClean="0"/>
              <a:t>15.12.2013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A59C1A-E41B-4A48-ACF3-82653582CC78}" type="slidenum">
              <a:rPr lang="ru-RU" smtClean="0"/>
              <a:t>‹#›</a:t>
            </a:fld>
            <a:endParaRPr lang="ru-RU"/>
          </a:p>
        </p:txBody>
      </p:sp>
    </p:spTree>
    <p:extLst>
      <p:ext uri="{BB962C8B-B14F-4D97-AF65-F5344CB8AC3E}">
        <p14:creationId xmlns:p14="http://schemas.microsoft.com/office/powerpoint/2010/main" val="2257437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41DD7D-DBC3-4CFF-A831-231E0E15F206}" type="datetimeFigureOut">
              <a:rPr lang="ru-RU" smtClean="0"/>
              <a:t>15.12.2013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A59C1A-E41B-4A48-ACF3-82653582CC78}" type="slidenum">
              <a:rPr lang="ru-RU" smtClean="0"/>
              <a:t>‹#›</a:t>
            </a:fld>
            <a:endParaRPr lang="ru-RU"/>
          </a:p>
        </p:txBody>
      </p:sp>
    </p:spTree>
    <p:extLst>
      <p:ext uri="{BB962C8B-B14F-4D97-AF65-F5344CB8AC3E}">
        <p14:creationId xmlns:p14="http://schemas.microsoft.com/office/powerpoint/2010/main" val="1659602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2400" dirty="0" smtClean="0">
                <a:latin typeface="Times New Roman" panose="02020603050405020304" pitchFamily="18" charset="0"/>
                <a:cs typeface="Times New Roman" panose="02020603050405020304" pitchFamily="18" charset="0"/>
              </a:rPr>
              <a:t>ИСКУССТВЕННОЕ ПРЕРЫВАНИЕ БЕРЕМЕННОСТИ – ПРАКТИКА НАРУШАЮЩАЯ ДЕЙСТВУЮЩЕЕ ЗАКОНОДАТЕЛЬСТВО РОССИЙСКОЙ ФЕДЕРАЦИИ</a:t>
            </a:r>
            <a:endParaRPr lang="ru-RU" sz="24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lstStyle/>
          <a:p>
            <a:endParaRPr lang="ru-RU" dirty="0" smtClean="0"/>
          </a:p>
          <a:p>
            <a:endParaRPr lang="ru-RU" dirty="0"/>
          </a:p>
          <a:p>
            <a:r>
              <a:rPr lang="ru-RU" dirty="0" smtClean="0">
                <a:latin typeface="Times New Roman" panose="02020603050405020304" pitchFamily="18" charset="0"/>
                <a:cs typeface="Times New Roman" panose="02020603050405020304" pitchFamily="18" charset="0"/>
              </a:rPr>
              <a:t>2013 г.</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9504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8411" y="549344"/>
            <a:ext cx="11687578" cy="1200329"/>
          </a:xfrm>
          <a:prstGeom prst="rect">
            <a:avLst/>
          </a:prstGeom>
          <a:noFill/>
        </p:spPr>
        <p:txBody>
          <a:bodyPr wrap="square" rtlCol="0">
            <a:spAutoFit/>
          </a:bodyPr>
          <a:lstStyle/>
          <a:p>
            <a:pPr algn="just"/>
            <a:r>
              <a:rPr lang="ru-RU" i="1" dirty="0" smtClean="0">
                <a:latin typeface="Times New Roman" panose="02020603050405020304" pitchFamily="18" charset="0"/>
                <a:cs typeface="Times New Roman" panose="02020603050405020304" pitchFamily="18" charset="0"/>
              </a:rPr>
              <a:t>В соответствии с ч. 1 ст. 15 Конституции РФ,</a:t>
            </a:r>
            <a:r>
              <a:rPr lang="ru-RU" b="1" i="1" dirty="0" smtClean="0">
                <a:latin typeface="Times New Roman" panose="02020603050405020304" pitchFamily="18" charset="0"/>
                <a:cs typeface="Times New Roman" panose="02020603050405020304" pitchFamily="18" charset="0"/>
              </a:rPr>
              <a:t> </a:t>
            </a:r>
            <a:r>
              <a:rPr lang="ru-RU" b="1" i="1" u="sng" dirty="0" smtClean="0">
                <a:latin typeface="Times New Roman" panose="02020603050405020304" pitchFamily="18" charset="0"/>
                <a:cs typeface="Times New Roman" panose="02020603050405020304" pitchFamily="18" charset="0"/>
              </a:rPr>
              <a:t>Конституция Российской Федерации имеет высшую юридическую силу</a:t>
            </a:r>
            <a:r>
              <a:rPr lang="ru-RU" i="1" dirty="0" smtClean="0">
                <a:latin typeface="Times New Roman" panose="02020603050405020304" pitchFamily="18" charset="0"/>
                <a:cs typeface="Times New Roman" panose="02020603050405020304" pitchFamily="18" charset="0"/>
              </a:rPr>
              <a:t>, прямое действие и применяется на всей территории Российской Федерации. </a:t>
            </a:r>
            <a:r>
              <a:rPr lang="ru-RU" b="1" i="1" u="sng" dirty="0" smtClean="0">
                <a:latin typeface="Times New Roman" panose="02020603050405020304" pitchFamily="18" charset="0"/>
                <a:cs typeface="Times New Roman" panose="02020603050405020304" pitchFamily="18" charset="0"/>
              </a:rPr>
              <a:t>Законы и иные правовые акты</a:t>
            </a:r>
            <a:r>
              <a:rPr lang="ru-RU" i="1" dirty="0" smtClean="0">
                <a:latin typeface="Times New Roman" panose="02020603050405020304" pitchFamily="18" charset="0"/>
                <a:cs typeface="Times New Roman" panose="02020603050405020304" pitchFamily="18" charset="0"/>
              </a:rPr>
              <a:t>, принимаемые в Российской Федерации, </a:t>
            </a:r>
            <a:r>
              <a:rPr lang="ru-RU" b="1" i="1" u="sng" dirty="0" smtClean="0">
                <a:latin typeface="Times New Roman" panose="02020603050405020304" pitchFamily="18" charset="0"/>
                <a:cs typeface="Times New Roman" panose="02020603050405020304" pitchFamily="18" charset="0"/>
              </a:rPr>
              <a:t>не должны противоречить Конституции Российской Федерации</a:t>
            </a:r>
            <a:r>
              <a:rPr lang="ru-RU" i="1" dirty="0" smtClean="0">
                <a:latin typeface="Times New Roman" panose="02020603050405020304" pitchFamily="18" charset="0"/>
                <a:cs typeface="Times New Roman" panose="02020603050405020304" pitchFamily="18" charset="0"/>
              </a:rPr>
              <a:t>.</a:t>
            </a:r>
            <a:endParaRPr lang="ru-RU" kern="1200" dirty="0">
              <a:solidFill>
                <a:schemeClr val="tx1"/>
              </a:solidFill>
              <a:latin typeface="Times New Roman" panose="02020603050405020304" pitchFamily="18" charset="0"/>
              <a:cs typeface="Times New Roman" panose="02020603050405020304" pitchFamily="18" charset="0"/>
            </a:endParaRPr>
          </a:p>
        </p:txBody>
      </p:sp>
      <p:sp>
        <p:nvSpPr>
          <p:cNvPr id="6" name="Объект 5"/>
          <p:cNvSpPr>
            <a:spLocks noGrp="1"/>
          </p:cNvSpPr>
          <p:nvPr>
            <p:ph idx="1"/>
          </p:nvPr>
        </p:nvSpPr>
        <p:spPr>
          <a:xfrm>
            <a:off x="838200" y="2666999"/>
            <a:ext cx="10744200" cy="3509963"/>
          </a:xfrm>
        </p:spPr>
        <p:txBody>
          <a:bodyPr/>
          <a:lstStyle/>
          <a:p>
            <a:pPr marL="0" indent="0">
              <a:buNone/>
            </a:pPr>
            <a:endParaRPr lang="ru-RU" dirty="0"/>
          </a:p>
        </p:txBody>
      </p:sp>
      <p:sp>
        <p:nvSpPr>
          <p:cNvPr id="7" name="Скругленный прямоугольник 6"/>
          <p:cNvSpPr/>
          <p:nvPr/>
        </p:nvSpPr>
        <p:spPr>
          <a:xfrm>
            <a:off x="2993572" y="2666999"/>
            <a:ext cx="6204856" cy="54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ln w="22225">
                  <a:solidFill>
                    <a:schemeClr val="accent2"/>
                  </a:solidFill>
                  <a:prstDash val="solid"/>
                </a:ln>
                <a:solidFill>
                  <a:schemeClr val="accent2">
                    <a:lumMod val="40000"/>
                    <a:lumOff val="60000"/>
                  </a:schemeClr>
                </a:solidFill>
              </a:rPr>
              <a:t>КОНСТИТУЦИЯ РОССИЙСКОЙ ФЕДЕРАЦИИ</a:t>
            </a:r>
            <a:endParaRPr lang="ru-RU" dirty="0"/>
          </a:p>
        </p:txBody>
      </p:sp>
      <p:sp>
        <p:nvSpPr>
          <p:cNvPr id="9" name="Скругленный прямоугольник 8"/>
          <p:cNvSpPr/>
          <p:nvPr/>
        </p:nvSpPr>
        <p:spPr>
          <a:xfrm>
            <a:off x="2938760" y="4174174"/>
            <a:ext cx="6314480" cy="9129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ln w="22225">
                  <a:solidFill>
                    <a:schemeClr val="accent2"/>
                  </a:solidFill>
                  <a:prstDash val="solid"/>
                </a:ln>
                <a:solidFill>
                  <a:schemeClr val="accent2">
                    <a:lumMod val="40000"/>
                    <a:lumOff val="60000"/>
                  </a:schemeClr>
                </a:solidFill>
              </a:rPr>
              <a:t>ФЕДЕРАЛЬНЫЙ КОНСТИТУЦИОННЫЙ ЗАКОН РОССИЙСКОЙ ФЕДЕРАЦИИ, ФЕДЕРАЛЬНЫЙ ЗАКОН РОССИЙСКОЙ ФЕДЕРАЦИИ</a:t>
            </a:r>
            <a:endParaRPr lang="ru-RU" b="1" dirty="0">
              <a:ln w="22225">
                <a:solidFill>
                  <a:schemeClr val="accent2"/>
                </a:solidFill>
                <a:prstDash val="solid"/>
              </a:ln>
              <a:solidFill>
                <a:schemeClr val="accent2">
                  <a:lumMod val="40000"/>
                  <a:lumOff val="60000"/>
                </a:schemeClr>
              </a:solidFill>
            </a:endParaRPr>
          </a:p>
        </p:txBody>
      </p:sp>
      <p:sp>
        <p:nvSpPr>
          <p:cNvPr id="14" name="Стрелка вверх 13"/>
          <p:cNvSpPr/>
          <p:nvPr/>
        </p:nvSpPr>
        <p:spPr>
          <a:xfrm>
            <a:off x="5790139" y="3206999"/>
            <a:ext cx="576000" cy="972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71600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endParaRPr lang="ru-RU" dirty="0"/>
          </a:p>
        </p:txBody>
      </p:sp>
      <p:sp>
        <p:nvSpPr>
          <p:cNvPr id="5" name="TextBox 4"/>
          <p:cNvSpPr txBox="1"/>
          <p:nvPr/>
        </p:nvSpPr>
        <p:spPr>
          <a:xfrm>
            <a:off x="838200" y="701041"/>
            <a:ext cx="10515600" cy="646331"/>
          </a:xfrm>
          <a:prstGeom prst="rect">
            <a:avLst/>
          </a:prstGeom>
          <a:noFill/>
        </p:spPr>
        <p:txBody>
          <a:bodyPr wrap="square" rtlCol="0">
            <a:spAutoFit/>
          </a:bodyPr>
          <a:lstStyle/>
          <a:p>
            <a:pPr algn="just"/>
            <a:r>
              <a:rPr lang="ru-RU" i="1" dirty="0" smtClean="0">
                <a:latin typeface="Times New Roman" panose="02020603050405020304" pitchFamily="18" charset="0"/>
                <a:cs typeface="Times New Roman" panose="02020603050405020304" pitchFamily="18" charset="0"/>
              </a:rPr>
              <a:t>В </a:t>
            </a:r>
            <a:r>
              <a:rPr lang="ru-RU" i="1" dirty="0">
                <a:latin typeface="Times New Roman" panose="02020603050405020304" pitchFamily="18" charset="0"/>
                <a:cs typeface="Times New Roman" panose="02020603050405020304" pitchFamily="18" charset="0"/>
              </a:rPr>
              <a:t>соответствии с ч. 3 ст. </a:t>
            </a:r>
            <a:r>
              <a:rPr lang="ru-RU" i="1" dirty="0" smtClean="0">
                <a:latin typeface="Times New Roman" panose="02020603050405020304" pitchFamily="18" charset="0"/>
                <a:cs typeface="Times New Roman" panose="02020603050405020304" pitchFamily="18" charset="0"/>
              </a:rPr>
              <a:t>76 Конституции РФ, </a:t>
            </a:r>
            <a:r>
              <a:rPr lang="ru-RU" b="1" i="1" u="sng" dirty="0">
                <a:latin typeface="Times New Roman" panose="02020603050405020304" pitchFamily="18" charset="0"/>
                <a:cs typeface="Times New Roman" panose="02020603050405020304" pitchFamily="18" charset="0"/>
              </a:rPr>
              <a:t>федеральные законы не могут противоречить федеральным конституционным законам</a:t>
            </a:r>
            <a:r>
              <a:rPr lang="ru-RU" i="1" dirty="0">
                <a:latin typeface="Times New Roman" panose="02020603050405020304" pitchFamily="18" charset="0"/>
                <a:cs typeface="Times New Roman" panose="02020603050405020304" pitchFamily="18" charset="0"/>
              </a:rPr>
              <a:t>.</a:t>
            </a:r>
            <a:endParaRPr lang="ru-RU" sz="1800" kern="1200" dirty="0">
              <a:solidFill>
                <a:schemeClr val="tx1"/>
              </a:solidFill>
              <a:latin typeface="Times New Roman" panose="02020603050405020304" pitchFamily="18" charset="0"/>
              <a:cs typeface="Times New Roman" panose="02020603050405020304" pitchFamily="18" charset="0"/>
            </a:endParaRPr>
          </a:p>
        </p:txBody>
      </p:sp>
      <p:sp>
        <p:nvSpPr>
          <p:cNvPr id="6" name="Скругленный прямоугольник 5"/>
          <p:cNvSpPr/>
          <p:nvPr/>
        </p:nvSpPr>
        <p:spPr>
          <a:xfrm>
            <a:off x="2814570" y="1830282"/>
            <a:ext cx="6562860" cy="54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ln w="22225">
                  <a:solidFill>
                    <a:schemeClr val="accent2"/>
                  </a:solidFill>
                  <a:prstDash val="solid"/>
                </a:ln>
                <a:solidFill>
                  <a:schemeClr val="accent2">
                    <a:lumMod val="40000"/>
                    <a:lumOff val="60000"/>
                  </a:schemeClr>
                </a:solidFill>
              </a:rPr>
              <a:t>КОНСТИТУЦИЯ РОССИЙСКОЙ ФЕДЕРАЦИИ</a:t>
            </a:r>
            <a:endParaRPr lang="ru-RU" dirty="0"/>
          </a:p>
        </p:txBody>
      </p:sp>
      <p:sp>
        <p:nvSpPr>
          <p:cNvPr id="8" name="Скругленный прямоугольник 7"/>
          <p:cNvSpPr/>
          <p:nvPr/>
        </p:nvSpPr>
        <p:spPr>
          <a:xfrm>
            <a:off x="2321684" y="3280081"/>
            <a:ext cx="7416000" cy="54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ln w="22225">
                  <a:solidFill>
                    <a:schemeClr val="accent2"/>
                  </a:solidFill>
                  <a:prstDash val="solid"/>
                </a:ln>
                <a:solidFill>
                  <a:schemeClr val="accent2">
                    <a:lumMod val="40000"/>
                    <a:lumOff val="60000"/>
                  </a:schemeClr>
                </a:solidFill>
              </a:rPr>
              <a:t>ФЕДЕРАЛЬНЫЙ КОНСТИТУЦИОННЫЙ ЗАКОН РОССИЙСКОЙ ФЕДЕРАЦИИ</a:t>
            </a:r>
            <a:endParaRPr lang="ru-RU" dirty="0"/>
          </a:p>
        </p:txBody>
      </p:sp>
      <p:sp>
        <p:nvSpPr>
          <p:cNvPr id="10" name="Скругленный прямоугольник 9"/>
          <p:cNvSpPr/>
          <p:nvPr/>
        </p:nvSpPr>
        <p:spPr>
          <a:xfrm>
            <a:off x="2814570" y="4799024"/>
            <a:ext cx="6562860" cy="54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ln w="22225">
                  <a:solidFill>
                    <a:schemeClr val="accent2"/>
                  </a:solidFill>
                  <a:prstDash val="solid"/>
                </a:ln>
                <a:solidFill>
                  <a:schemeClr val="accent2">
                    <a:lumMod val="40000"/>
                    <a:lumOff val="60000"/>
                  </a:schemeClr>
                </a:solidFill>
              </a:rPr>
              <a:t>ФЕДЕРАЛЬНЫЙ ЗАКОН РОССИЙСКОЙ ФЕДЕРАЦИИ</a:t>
            </a:r>
            <a:endParaRPr lang="ru-RU" b="1" dirty="0">
              <a:ln w="22225">
                <a:solidFill>
                  <a:schemeClr val="accent2"/>
                </a:solidFill>
                <a:prstDash val="solid"/>
              </a:ln>
              <a:solidFill>
                <a:schemeClr val="accent2">
                  <a:lumMod val="40000"/>
                  <a:lumOff val="60000"/>
                </a:schemeClr>
              </a:solidFill>
            </a:endParaRPr>
          </a:p>
        </p:txBody>
      </p:sp>
      <p:sp>
        <p:nvSpPr>
          <p:cNvPr id="11" name="Стрелка вверх 10"/>
          <p:cNvSpPr/>
          <p:nvPr/>
        </p:nvSpPr>
        <p:spPr>
          <a:xfrm>
            <a:off x="5752800" y="2370282"/>
            <a:ext cx="576000" cy="90979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верх 11"/>
          <p:cNvSpPr/>
          <p:nvPr/>
        </p:nvSpPr>
        <p:spPr>
          <a:xfrm>
            <a:off x="5808000" y="3820616"/>
            <a:ext cx="576000" cy="972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Развернутая стрелка 12"/>
          <p:cNvSpPr/>
          <p:nvPr/>
        </p:nvSpPr>
        <p:spPr>
          <a:xfrm rot="16200000">
            <a:off x="564986" y="3089440"/>
            <a:ext cx="3513401" cy="985769"/>
          </a:xfrm>
          <a:prstGeom prst="uturnArrow">
            <a:avLst>
              <a:gd name="adj1" fmla="val 10615"/>
              <a:gd name="adj2" fmla="val 15270"/>
              <a:gd name="adj3" fmla="val 22462"/>
              <a:gd name="adj4" fmla="val 77538"/>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2517001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endParaRPr lang="ru-RU" dirty="0"/>
          </a:p>
        </p:txBody>
      </p:sp>
      <p:sp>
        <p:nvSpPr>
          <p:cNvPr id="4" name="TextBox 3"/>
          <p:cNvSpPr txBox="1"/>
          <p:nvPr/>
        </p:nvSpPr>
        <p:spPr>
          <a:xfrm>
            <a:off x="838200" y="238258"/>
            <a:ext cx="10515600" cy="1200329"/>
          </a:xfrm>
          <a:prstGeom prst="rect">
            <a:avLst/>
          </a:prstGeom>
          <a:noFill/>
        </p:spPr>
        <p:txBody>
          <a:bodyPr wrap="square" rtlCol="0">
            <a:spAutoFit/>
          </a:bodyPr>
          <a:lstStyle/>
          <a:p>
            <a:pPr algn="just"/>
            <a:r>
              <a:rPr lang="ru-RU" dirty="0">
                <a:latin typeface="Times New Roman" panose="02020603050405020304" pitchFamily="18" charset="0"/>
                <a:cs typeface="Times New Roman" panose="02020603050405020304" pitchFamily="18" charset="0"/>
              </a:rPr>
              <a:t>В соответствии с ч. 4 ст. </a:t>
            </a:r>
            <a:r>
              <a:rPr lang="ru-RU" dirty="0" smtClean="0">
                <a:latin typeface="Times New Roman" panose="02020603050405020304" pitchFamily="18" charset="0"/>
                <a:cs typeface="Times New Roman" panose="02020603050405020304" pitchFamily="18" charset="0"/>
              </a:rPr>
              <a:t>15 Конституции РФ, общепризнанные </a:t>
            </a:r>
            <a:r>
              <a:rPr lang="ru-RU" dirty="0">
                <a:latin typeface="Times New Roman" panose="02020603050405020304" pitchFamily="18" charset="0"/>
                <a:cs typeface="Times New Roman" panose="02020603050405020304" pitchFamily="18" charset="0"/>
              </a:rPr>
              <a:t>принципы и нормы международного права и международные договоры Российской Федерации являются составной частью ее правовой системы. Если международным договором Российской Федерации установлены иные правила, чем предусмотренные законом, то применяются правила международного договора.</a:t>
            </a:r>
            <a:endParaRPr lang="ru-RU" sz="1800"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38200" y="2128440"/>
            <a:ext cx="6552000" cy="54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b="1" dirty="0" smtClean="0">
                <a:ln w="22225">
                  <a:solidFill>
                    <a:schemeClr val="accent2"/>
                  </a:solidFill>
                  <a:prstDash val="solid"/>
                </a:ln>
                <a:solidFill>
                  <a:schemeClr val="accent2">
                    <a:lumMod val="40000"/>
                    <a:lumOff val="60000"/>
                  </a:schemeClr>
                </a:solidFill>
              </a:rPr>
              <a:t>МЕЖДУНАРОДНЫЙ ДОГОВОР РОССИЙСКОЙ ФЕДЕРАЦИИ</a:t>
            </a:r>
            <a:endParaRPr lang="ru-RU" sz="1600" dirty="0"/>
          </a:p>
        </p:txBody>
      </p:sp>
      <p:sp>
        <p:nvSpPr>
          <p:cNvPr id="7" name="Скругленный прямоугольник 6"/>
          <p:cNvSpPr/>
          <p:nvPr/>
        </p:nvSpPr>
        <p:spPr>
          <a:xfrm>
            <a:off x="838200" y="3297948"/>
            <a:ext cx="6552000" cy="54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ln w="22225">
                  <a:solidFill>
                    <a:schemeClr val="accent2"/>
                  </a:solidFill>
                  <a:prstDash val="solid"/>
                </a:ln>
                <a:solidFill>
                  <a:schemeClr val="accent2">
                    <a:lumMod val="40000"/>
                    <a:lumOff val="60000"/>
                  </a:schemeClr>
                </a:solidFill>
              </a:rPr>
              <a:t>КОНСТИТУЦИЯ РОССИЙСКОЙ ФЕДЕРАЦИИ</a:t>
            </a:r>
            <a:endParaRPr lang="ru-RU" dirty="0"/>
          </a:p>
        </p:txBody>
      </p:sp>
      <p:sp>
        <p:nvSpPr>
          <p:cNvPr id="9" name="Скругленный прямоугольник 8"/>
          <p:cNvSpPr/>
          <p:nvPr/>
        </p:nvSpPr>
        <p:spPr>
          <a:xfrm>
            <a:off x="838200" y="4467455"/>
            <a:ext cx="7380000" cy="54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b="1" dirty="0" smtClean="0">
                <a:ln w="22225">
                  <a:solidFill>
                    <a:schemeClr val="accent2"/>
                  </a:solidFill>
                  <a:prstDash val="solid"/>
                </a:ln>
                <a:solidFill>
                  <a:schemeClr val="accent2">
                    <a:lumMod val="40000"/>
                    <a:lumOff val="60000"/>
                  </a:schemeClr>
                </a:solidFill>
              </a:rPr>
              <a:t>ФЕДЕРАЛЬНЫЙ КОНСТИТУЦИОННЫЙ ЗАКОН РОССИЙСКОЙ ФЕДЕРАЦИИ</a:t>
            </a:r>
            <a:endParaRPr lang="ru-RU" sz="1600" dirty="0"/>
          </a:p>
        </p:txBody>
      </p:sp>
      <p:sp>
        <p:nvSpPr>
          <p:cNvPr id="13" name="Скругленный прямоугольник 12"/>
          <p:cNvSpPr/>
          <p:nvPr/>
        </p:nvSpPr>
        <p:spPr>
          <a:xfrm>
            <a:off x="838200" y="5636963"/>
            <a:ext cx="6552000" cy="54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ln w="22225">
                  <a:solidFill>
                    <a:schemeClr val="accent2"/>
                  </a:solidFill>
                  <a:prstDash val="solid"/>
                </a:ln>
                <a:solidFill>
                  <a:schemeClr val="accent2">
                    <a:lumMod val="40000"/>
                    <a:lumOff val="60000"/>
                  </a:schemeClr>
                </a:solidFill>
              </a:rPr>
              <a:t>ФЕДЕРАЛЬНЫЙ ЗАКОН РОССИЙСКОЙ ФЕДЕРАЦИИ</a:t>
            </a:r>
            <a:endParaRPr lang="ru-RU" dirty="0"/>
          </a:p>
        </p:txBody>
      </p:sp>
      <p:sp>
        <p:nvSpPr>
          <p:cNvPr id="16" name="Развернутая стрелка 15"/>
          <p:cNvSpPr/>
          <p:nvPr/>
        </p:nvSpPr>
        <p:spPr>
          <a:xfrm rot="5400000">
            <a:off x="6978871" y="2638691"/>
            <a:ext cx="1365844" cy="543186"/>
          </a:xfrm>
          <a:prstGeom prst="uturnArrow">
            <a:avLst>
              <a:gd name="adj1" fmla="val 5765"/>
              <a:gd name="adj2" fmla="val 25000"/>
              <a:gd name="adj3" fmla="val 22799"/>
              <a:gd name="adj4" fmla="val 43750"/>
              <a:gd name="adj5" fmla="val 999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7" name="Развернутая стрелка 16"/>
          <p:cNvSpPr/>
          <p:nvPr/>
        </p:nvSpPr>
        <p:spPr>
          <a:xfrm rot="5400000">
            <a:off x="7320158" y="2568996"/>
            <a:ext cx="2473431" cy="1790162"/>
          </a:xfrm>
          <a:prstGeom prst="uturnArrow">
            <a:avLst>
              <a:gd name="adj1" fmla="val 2401"/>
              <a:gd name="adj2" fmla="val 8073"/>
              <a:gd name="adj3" fmla="val 20640"/>
              <a:gd name="adj4" fmla="val 33949"/>
              <a:gd name="adj5" fmla="val 678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8" name="Развернутая стрелка 17"/>
          <p:cNvSpPr/>
          <p:nvPr/>
        </p:nvSpPr>
        <p:spPr>
          <a:xfrm rot="5400000">
            <a:off x="6974881" y="2642684"/>
            <a:ext cx="3949599" cy="3118961"/>
          </a:xfrm>
          <a:prstGeom prst="uturnArrow">
            <a:avLst>
              <a:gd name="adj1" fmla="val 1555"/>
              <a:gd name="adj2" fmla="val 3687"/>
              <a:gd name="adj3" fmla="val 8689"/>
              <a:gd name="adj4" fmla="val 36241"/>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9" name="Стрелка вверх 18"/>
          <p:cNvSpPr/>
          <p:nvPr/>
        </p:nvSpPr>
        <p:spPr>
          <a:xfrm flipH="1">
            <a:off x="2459865" y="2670986"/>
            <a:ext cx="612000" cy="62696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трелка вверх 19"/>
          <p:cNvSpPr/>
          <p:nvPr/>
        </p:nvSpPr>
        <p:spPr>
          <a:xfrm>
            <a:off x="2459865" y="3837947"/>
            <a:ext cx="612000" cy="612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трелка вверх 20"/>
          <p:cNvSpPr/>
          <p:nvPr/>
        </p:nvSpPr>
        <p:spPr>
          <a:xfrm>
            <a:off x="2474411" y="5007455"/>
            <a:ext cx="612000" cy="612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007003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1079" y="309093"/>
            <a:ext cx="10515600" cy="2585323"/>
          </a:xfrm>
          <a:prstGeom prst="rect">
            <a:avLst/>
          </a:prstGeom>
          <a:noFill/>
        </p:spPr>
        <p:txBody>
          <a:bodyPr wrap="square" rtlCol="0">
            <a:spAutoFit/>
          </a:bodyPr>
          <a:lstStyle/>
          <a:p>
            <a:r>
              <a:rPr lang="ru-RU" dirty="0" smtClean="0">
                <a:latin typeface="Times New Roman" panose="02020603050405020304" pitchFamily="18" charset="0"/>
                <a:cs typeface="Times New Roman" panose="02020603050405020304" pitchFamily="18" charset="0"/>
              </a:rPr>
              <a:t>Объекты исследования:</a:t>
            </a: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Международная конвенция о защите прав человека и основных свобод</a:t>
            </a: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Международная конвенция о правах ребенка</a:t>
            </a: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Конституция Российской Федерации</a:t>
            </a: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Гражданский Кодекс Российской Федерации</a:t>
            </a: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Семейный Кодекс Российской Федерации</a:t>
            </a: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Федеральный закон N 323-ФЗ от 21.11.2011 "Об основах охраны здоровья граждан в Российской Федерации"</a:t>
            </a:r>
          </a:p>
          <a:p>
            <a:pPr marL="285750" indent="-285750">
              <a:buFont typeface="Arial" panose="020B0604020202020204" pitchFamily="34" charset="0"/>
              <a:buChar char="•"/>
            </a:pPr>
            <a:endParaRPr lang="ru-RU" dirty="0">
              <a:latin typeface="Times New Roman" panose="02020603050405020304" pitchFamily="18" charset="0"/>
              <a:cs typeface="Times New Roman" panose="02020603050405020304" pitchFamily="18" charset="0"/>
            </a:endParaRPr>
          </a:p>
        </p:txBody>
      </p:sp>
      <p:pic>
        <p:nvPicPr>
          <p:cNvPr id="7" name="Объект 6"/>
          <p:cNvPicPr>
            <a:picLocks noGrp="1" noChangeAspect="1"/>
          </p:cNvPicPr>
          <p:nvPr>
            <p:ph idx="1"/>
          </p:nvPr>
        </p:nvPicPr>
        <p:blipFill>
          <a:blip r:embed="rId2"/>
          <a:stretch>
            <a:fillRect/>
          </a:stretch>
        </p:blipFill>
        <p:spPr>
          <a:xfrm>
            <a:off x="851079" y="2652713"/>
            <a:ext cx="10515600" cy="3524250"/>
          </a:xfrm>
          <a:prstGeom prst="rect">
            <a:avLst/>
          </a:prstGeom>
        </p:spPr>
      </p:pic>
    </p:spTree>
    <p:extLst>
      <p:ext uri="{BB962C8B-B14F-4D97-AF65-F5344CB8AC3E}">
        <p14:creationId xmlns:p14="http://schemas.microsoft.com/office/powerpoint/2010/main" val="20295809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stretch>
            <a:fillRect/>
          </a:stretch>
        </p:blipFill>
        <p:spPr>
          <a:xfrm>
            <a:off x="838200" y="1938733"/>
            <a:ext cx="10515600" cy="4066384"/>
          </a:xfrm>
          <a:prstGeom prst="rect">
            <a:avLst/>
          </a:prstGeom>
        </p:spPr>
      </p:pic>
      <p:sp>
        <p:nvSpPr>
          <p:cNvPr id="4" name="TextBox 3"/>
          <p:cNvSpPr txBox="1"/>
          <p:nvPr/>
        </p:nvSpPr>
        <p:spPr>
          <a:xfrm>
            <a:off x="838200" y="566670"/>
            <a:ext cx="10515600" cy="1200329"/>
          </a:xfrm>
          <a:prstGeom prst="rect">
            <a:avLst/>
          </a:prstGeom>
          <a:noFill/>
        </p:spPr>
        <p:txBody>
          <a:bodyPr wrap="square" rtlCol="0">
            <a:spAutoFit/>
          </a:bodyPr>
          <a:lstStyle/>
          <a:p>
            <a:pPr algn="just"/>
            <a:r>
              <a:rPr lang="ru-RU" dirty="0" smtClean="0">
                <a:latin typeface="Times New Roman" panose="02020603050405020304" pitchFamily="18" charset="0"/>
                <a:cs typeface="Times New Roman" panose="02020603050405020304" pitchFamily="18" charset="0"/>
              </a:rPr>
              <a:t>В соответствии с ч. 4 ст. 15 Конституции РФ, общепризнанные принципы и нормы международного права и международные договоры Российской Федерации являются составной частью ее правовой системы. </a:t>
            </a:r>
            <a:r>
              <a:rPr lang="ru-RU" b="1" i="1" dirty="0" smtClean="0">
                <a:latin typeface="Times New Roman" panose="02020603050405020304" pitchFamily="18" charset="0"/>
                <a:cs typeface="Times New Roman" panose="02020603050405020304" pitchFamily="18" charset="0"/>
              </a:rPr>
              <a:t>Если международным договором Российской Федерации установлены иные правила, чем предусмотренные законом, то применяются правила международного договора</a:t>
            </a:r>
            <a:endParaRPr lang="ru-RU"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72900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stretch>
            <a:fillRect/>
          </a:stretch>
        </p:blipFill>
        <p:spPr>
          <a:xfrm>
            <a:off x="838200" y="2398713"/>
            <a:ext cx="10515600" cy="3778250"/>
          </a:xfrm>
          <a:prstGeom prst="rect">
            <a:avLst/>
          </a:prstGeom>
        </p:spPr>
      </p:pic>
      <p:sp>
        <p:nvSpPr>
          <p:cNvPr id="4" name="TextBox 3"/>
          <p:cNvSpPr txBox="1"/>
          <p:nvPr/>
        </p:nvSpPr>
        <p:spPr>
          <a:xfrm>
            <a:off x="838200" y="643943"/>
            <a:ext cx="10515600" cy="1754326"/>
          </a:xfrm>
          <a:prstGeom prst="rect">
            <a:avLst/>
          </a:prstGeom>
          <a:noFill/>
        </p:spPr>
        <p:txBody>
          <a:bodyPr wrap="square" rtlCol="0">
            <a:spAutoFit/>
          </a:bodyPr>
          <a:lstStyle/>
          <a:p>
            <a:pPr algn="just"/>
            <a:r>
              <a:rPr lang="ru-RU" dirty="0" smtClean="0">
                <a:latin typeface="Times New Roman" panose="02020603050405020304" pitchFamily="18" charset="0"/>
                <a:cs typeface="Times New Roman" panose="02020603050405020304" pitchFamily="18" charset="0"/>
              </a:rPr>
              <a:t>Часть 2 статьи 7 Гражданского Кодекса: </a:t>
            </a:r>
            <a:r>
              <a:rPr lang="ru-RU" i="1" dirty="0" smtClean="0">
                <a:latin typeface="Times New Roman" panose="02020603050405020304" pitchFamily="18" charset="0"/>
                <a:cs typeface="Times New Roman" panose="02020603050405020304" pitchFamily="18" charset="0"/>
              </a:rPr>
              <a:t>«Если международным договором Российской Федерации установлены иные правила, чем те, которые предусмотрены гражданским законодательством, применяются правила международного договора»</a:t>
            </a:r>
          </a:p>
          <a:p>
            <a:pPr algn="just"/>
            <a:r>
              <a:rPr lang="ru-RU" dirty="0" smtClean="0">
                <a:latin typeface="Times New Roman" panose="02020603050405020304" pitchFamily="18" charset="0"/>
                <a:cs typeface="Times New Roman" panose="02020603050405020304" pitchFamily="18" charset="0"/>
              </a:rPr>
              <a:t>Статья 6 Семейного Кодекса РФ: </a:t>
            </a:r>
            <a:r>
              <a:rPr lang="ru-RU" i="1" dirty="0" smtClean="0">
                <a:latin typeface="Times New Roman" panose="02020603050405020304" pitchFamily="18" charset="0"/>
                <a:cs typeface="Times New Roman" panose="02020603050405020304" pitchFamily="18" charset="0"/>
              </a:rPr>
              <a:t>«Если международным договором Российской Федерации установлены иные правила, чем те, которые предусмотрены семейным законодательством, применяются правила международного договора»</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6135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stretch>
            <a:fillRect/>
          </a:stretch>
        </p:blipFill>
        <p:spPr>
          <a:xfrm>
            <a:off x="1255356" y="1958957"/>
            <a:ext cx="9681287" cy="4084674"/>
          </a:xfrm>
          <a:prstGeom prst="rect">
            <a:avLst/>
          </a:prstGeom>
        </p:spPr>
      </p:pic>
      <p:sp>
        <p:nvSpPr>
          <p:cNvPr id="4" name="TextBox 3"/>
          <p:cNvSpPr txBox="1"/>
          <p:nvPr/>
        </p:nvSpPr>
        <p:spPr>
          <a:xfrm>
            <a:off x="838200" y="502276"/>
            <a:ext cx="10515599" cy="923330"/>
          </a:xfrm>
          <a:prstGeom prst="rect">
            <a:avLst/>
          </a:prstGeom>
          <a:noFill/>
        </p:spPr>
        <p:txBody>
          <a:bodyPr wrap="square" rtlCol="0">
            <a:spAutoFit/>
          </a:bodyPr>
          <a:lstStyle/>
          <a:p>
            <a:pPr algn="just"/>
            <a:r>
              <a:rPr lang="ru-RU" dirty="0" smtClean="0">
                <a:latin typeface="Times New Roman" panose="02020603050405020304" pitchFamily="18" charset="0"/>
                <a:cs typeface="Times New Roman" panose="02020603050405020304" pitchFamily="18" charset="0"/>
              </a:rPr>
              <a:t>Часть 5 статьи 3 323-ФЗ: </a:t>
            </a:r>
            <a:r>
              <a:rPr lang="ru-RU" i="1" dirty="0" smtClean="0">
                <a:latin typeface="Times New Roman" panose="02020603050405020304" pitchFamily="18" charset="0"/>
                <a:cs typeface="Times New Roman" panose="02020603050405020304" pitchFamily="18" charset="0"/>
              </a:rPr>
              <a:t>«В случае, если международным договором Российской Федерации установлены иные правила, чем предусмотренные настоящим Федеральным законом правила в сфере охраны здоровья, применяются правила международного договора»</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72664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u="sng" dirty="0" smtClean="0"/>
              <a:t>ОСНОВНЫЕ ПОНЯТИЯ И ТЕРМИНЫ</a:t>
            </a:r>
            <a:endParaRPr lang="ru-RU" sz="2800" b="1" u="sng" dirty="0"/>
          </a:p>
        </p:txBody>
      </p:sp>
      <p:sp>
        <p:nvSpPr>
          <p:cNvPr id="3" name="Объект 2"/>
          <p:cNvSpPr>
            <a:spLocks noGrp="1"/>
          </p:cNvSpPr>
          <p:nvPr>
            <p:ph idx="1"/>
          </p:nvPr>
        </p:nvSpPr>
        <p:spPr>
          <a:xfrm>
            <a:off x="838200" y="1275008"/>
            <a:ext cx="10515600" cy="4901955"/>
          </a:xfrm>
        </p:spPr>
        <p:txBody>
          <a:bodyPr>
            <a:normAutofit lnSpcReduction="10000"/>
          </a:bodyPr>
          <a:lstStyle/>
          <a:p>
            <a:pPr marL="0" indent="0" algn="just">
              <a:buNone/>
            </a:pPr>
            <a:r>
              <a:rPr lang="ru-RU" sz="1800" dirty="0" smtClean="0">
                <a:latin typeface="Times New Roman" panose="02020603050405020304" pitchFamily="18" charset="0"/>
                <a:cs typeface="Times New Roman" panose="02020603050405020304" pitchFamily="18" charset="0"/>
              </a:rPr>
              <a:t>В преамбуле конвенции о правах ребенка говорится: «</a:t>
            </a:r>
            <a:r>
              <a:rPr lang="ru-RU" sz="1800" b="1" i="1" dirty="0" smtClean="0">
                <a:latin typeface="Times New Roman" panose="02020603050405020304" pitchFamily="18" charset="0"/>
                <a:cs typeface="Times New Roman" panose="02020603050405020304" pitchFamily="18" charset="0"/>
              </a:rPr>
              <a:t>ребенок</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ввиду его физической и умственной незрелости, </a:t>
            </a:r>
            <a:r>
              <a:rPr lang="ru-RU" sz="1800" b="1" i="1" dirty="0">
                <a:latin typeface="Times New Roman" panose="02020603050405020304" pitchFamily="18" charset="0"/>
                <a:cs typeface="Times New Roman" panose="02020603050405020304" pitchFamily="18" charset="0"/>
              </a:rPr>
              <a:t>нуждается в специальной </a:t>
            </a:r>
            <a:r>
              <a:rPr lang="ru-RU" sz="1800" i="1" dirty="0">
                <a:latin typeface="Times New Roman" panose="02020603050405020304" pitchFamily="18" charset="0"/>
                <a:cs typeface="Times New Roman" panose="02020603050405020304" pitchFamily="18" charset="0"/>
              </a:rPr>
              <a:t>охране и заботе, включая надлежащую </a:t>
            </a:r>
            <a:r>
              <a:rPr lang="ru-RU" sz="1800" b="1" i="1" dirty="0">
                <a:latin typeface="Times New Roman" panose="02020603050405020304" pitchFamily="18" charset="0"/>
                <a:cs typeface="Times New Roman" panose="02020603050405020304" pitchFamily="18" charset="0"/>
              </a:rPr>
              <a:t>правовую защиту</a:t>
            </a:r>
            <a:r>
              <a:rPr lang="ru-RU" sz="1800" i="1" dirty="0">
                <a:latin typeface="Times New Roman" panose="02020603050405020304" pitchFamily="18" charset="0"/>
                <a:cs typeface="Times New Roman" panose="02020603050405020304" pitchFamily="18" charset="0"/>
              </a:rPr>
              <a:t>, как </a:t>
            </a:r>
            <a:r>
              <a:rPr lang="ru-RU" sz="1800" b="1" i="1" dirty="0">
                <a:latin typeface="Times New Roman" panose="02020603050405020304" pitchFamily="18" charset="0"/>
                <a:cs typeface="Times New Roman" panose="02020603050405020304" pitchFamily="18" charset="0"/>
              </a:rPr>
              <a:t>до</a:t>
            </a:r>
            <a:r>
              <a:rPr lang="ru-RU" sz="1800" i="1" dirty="0">
                <a:latin typeface="Times New Roman" panose="02020603050405020304" pitchFamily="18" charset="0"/>
                <a:cs typeface="Times New Roman" panose="02020603050405020304" pitchFamily="18" charset="0"/>
              </a:rPr>
              <a:t>, так и после </a:t>
            </a:r>
            <a:r>
              <a:rPr lang="ru-RU" sz="1800" b="1" i="1" dirty="0" smtClean="0">
                <a:latin typeface="Times New Roman" panose="02020603050405020304" pitchFamily="18" charset="0"/>
                <a:cs typeface="Times New Roman" panose="02020603050405020304" pitchFamily="18" charset="0"/>
              </a:rPr>
              <a:t>рождения</a:t>
            </a:r>
            <a:r>
              <a:rPr lang="ru-RU" sz="1800" dirty="0" smtClean="0">
                <a:latin typeface="Times New Roman" panose="02020603050405020304" pitchFamily="18" charset="0"/>
                <a:cs typeface="Times New Roman" panose="02020603050405020304" pitchFamily="18" charset="0"/>
              </a:rPr>
              <a:t>»</a:t>
            </a:r>
          </a:p>
          <a:p>
            <a:pPr marL="0" indent="0" algn="ctr">
              <a:buNone/>
            </a:pPr>
            <a:r>
              <a:rPr lang="ru-RU" sz="1800" b="1" i="1" dirty="0" smtClean="0">
                <a:latin typeface="Times New Roman" panose="02020603050405020304" pitchFamily="18" charset="0"/>
                <a:cs typeface="Times New Roman" panose="02020603050405020304" pitchFamily="18" charset="0"/>
              </a:rPr>
              <a:t>РЕБЕНОК НУЖДАЕТСЯ В СПЕЦИАЛЬНОЙ ПРАВОВОЙ ЗАЩИТЕ ДО РОЖДЕНИЯ</a:t>
            </a:r>
          </a:p>
          <a:p>
            <a:pPr marL="0" indent="0" algn="just">
              <a:buNone/>
            </a:pPr>
            <a:r>
              <a:rPr lang="ru-RU" sz="1800" dirty="0" smtClean="0">
                <a:latin typeface="Times New Roman" panose="02020603050405020304" pitchFamily="18" charset="0"/>
                <a:cs typeface="Times New Roman" panose="02020603050405020304" pitchFamily="18" charset="0"/>
              </a:rPr>
              <a:t>Статья 1 конвенции о </a:t>
            </a:r>
            <a:r>
              <a:rPr lang="ru-RU" sz="1800" dirty="0">
                <a:latin typeface="Times New Roman" panose="02020603050405020304" pitchFamily="18" charset="0"/>
                <a:cs typeface="Times New Roman" panose="02020603050405020304" pitchFamily="18" charset="0"/>
              </a:rPr>
              <a:t>правах ребенка: «</a:t>
            </a:r>
            <a:r>
              <a:rPr lang="ru-RU" sz="1800" i="1" dirty="0">
                <a:latin typeface="Times New Roman" panose="02020603050405020304" pitchFamily="18" charset="0"/>
                <a:cs typeface="Times New Roman" panose="02020603050405020304" pitchFamily="18" charset="0"/>
              </a:rPr>
              <a:t>ребенком является </a:t>
            </a:r>
            <a:r>
              <a:rPr lang="ru-RU" sz="1800" b="1" i="1" dirty="0">
                <a:latin typeface="Times New Roman" panose="02020603050405020304" pitchFamily="18" charset="0"/>
                <a:cs typeface="Times New Roman" panose="02020603050405020304" pitchFamily="18" charset="0"/>
              </a:rPr>
              <a:t>каждое человеческое существо </a:t>
            </a:r>
            <a:r>
              <a:rPr lang="ru-RU" sz="1800" i="1" dirty="0">
                <a:latin typeface="Times New Roman" panose="02020603050405020304" pitchFamily="18" charset="0"/>
                <a:cs typeface="Times New Roman" panose="02020603050405020304" pitchFamily="18" charset="0"/>
              </a:rPr>
              <a:t>до достижения 18-летнего </a:t>
            </a:r>
            <a:r>
              <a:rPr lang="ru-RU" sz="1800" i="1" dirty="0" smtClean="0">
                <a:latin typeface="Times New Roman" panose="02020603050405020304" pitchFamily="18" charset="0"/>
                <a:cs typeface="Times New Roman" panose="02020603050405020304" pitchFamily="18" charset="0"/>
              </a:rPr>
              <a:t>возраста</a:t>
            </a:r>
            <a:r>
              <a:rPr lang="ru-RU" sz="1800" dirty="0" smtClean="0">
                <a:latin typeface="Times New Roman" panose="02020603050405020304" pitchFamily="18" charset="0"/>
                <a:cs typeface="Times New Roman" panose="02020603050405020304" pitchFamily="18" charset="0"/>
              </a:rPr>
              <a:t>»</a:t>
            </a:r>
          </a:p>
          <a:p>
            <a:pPr marL="0" indent="0" algn="ctr">
              <a:buNone/>
            </a:pPr>
            <a:r>
              <a:rPr lang="ru-RU" sz="1800" b="1" i="1" dirty="0" smtClean="0">
                <a:latin typeface="Times New Roman" panose="02020603050405020304" pitchFamily="18" charset="0"/>
                <a:cs typeface="Times New Roman" panose="02020603050405020304" pitchFamily="18" charset="0"/>
              </a:rPr>
              <a:t>КАЖДОЕ ЧЕЛОВЕЧЕСКОЕ СУЩЕСТВО НУЖДАЕТСЯ В СПЕЦИАЛЬНОЙ ПРАВОВОЙ ЗАЩИТЕ ДО РОЖДЕНИЯ</a:t>
            </a:r>
          </a:p>
          <a:p>
            <a:pPr marL="0" indent="0" algn="just">
              <a:buNone/>
            </a:pPr>
            <a:r>
              <a:rPr lang="ru-RU" sz="1800" dirty="0" smtClean="0">
                <a:latin typeface="Times New Roman" panose="02020603050405020304" pitchFamily="18" charset="0"/>
                <a:cs typeface="Times New Roman" panose="02020603050405020304" pitchFamily="18" charset="0"/>
              </a:rPr>
              <a:t>Статья 6 конвенции о правах ребенка</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каждый ребенок имеет неотъемлемое право на </a:t>
            </a:r>
            <a:r>
              <a:rPr lang="ru-RU" sz="1800" b="1" i="1" dirty="0" smtClean="0">
                <a:latin typeface="Times New Roman" panose="02020603050405020304" pitchFamily="18" charset="0"/>
                <a:cs typeface="Times New Roman" panose="02020603050405020304" pitchFamily="18" charset="0"/>
              </a:rPr>
              <a:t>жизнь</a:t>
            </a:r>
            <a:r>
              <a:rPr lang="ru-RU" sz="1800" dirty="0" smtClean="0">
                <a:latin typeface="Times New Roman" panose="02020603050405020304" pitchFamily="18" charset="0"/>
                <a:cs typeface="Times New Roman" panose="02020603050405020304" pitchFamily="18" charset="0"/>
              </a:rPr>
              <a:t>»</a:t>
            </a:r>
          </a:p>
          <a:p>
            <a:pPr marL="0" indent="0" algn="ctr">
              <a:buNone/>
            </a:pPr>
            <a:endParaRPr lang="ru-RU" sz="1800" b="1" i="1" dirty="0" smtClean="0">
              <a:latin typeface="Times New Roman" panose="02020603050405020304" pitchFamily="18" charset="0"/>
              <a:cs typeface="Times New Roman" panose="02020603050405020304" pitchFamily="18" charset="0"/>
            </a:endParaRPr>
          </a:p>
          <a:p>
            <a:pPr marL="0" indent="0" algn="ctr">
              <a:buNone/>
            </a:pPr>
            <a:r>
              <a:rPr lang="ru-RU" sz="1800" b="1" i="1" dirty="0" smtClean="0">
                <a:latin typeface="Times New Roman" panose="02020603050405020304" pitchFamily="18" charset="0"/>
                <a:cs typeface="Times New Roman" panose="02020603050405020304" pitchFamily="18" charset="0"/>
              </a:rPr>
              <a:t>КАЖДОЕ ЧЕЛОВЕЧЕСКОЕ СУЩЕСТВО ИМЕЕТ НЕОТЪЕМЛЕМОЕ ПРАВО НА ЖИЗНЬ ДО РОЖДЕНИЯ</a:t>
            </a:r>
          </a:p>
          <a:p>
            <a:pPr marL="0" indent="0" algn="just">
              <a:buNone/>
            </a:pPr>
            <a:r>
              <a:rPr lang="ru-RU" sz="1800" dirty="0" smtClean="0">
                <a:latin typeface="Times New Roman" panose="02020603050405020304" pitchFamily="18" charset="0"/>
                <a:cs typeface="Times New Roman" panose="02020603050405020304" pitchFamily="18" charset="0"/>
              </a:rPr>
              <a:t>Статья 14 конвенции о </a:t>
            </a:r>
            <a:r>
              <a:rPr lang="ru-RU" sz="1800" dirty="0">
                <a:latin typeface="Times New Roman" panose="02020603050405020304" pitchFamily="18" charset="0"/>
                <a:cs typeface="Times New Roman" panose="02020603050405020304" pitchFamily="18" charset="0"/>
              </a:rPr>
              <a:t>правах человека: «</a:t>
            </a:r>
            <a:r>
              <a:rPr lang="ru-RU" sz="1800" b="1" i="1" dirty="0">
                <a:latin typeface="Times New Roman" panose="02020603050405020304" pitchFamily="18" charset="0"/>
                <a:cs typeface="Times New Roman" panose="02020603050405020304" pitchFamily="18" charset="0"/>
              </a:rPr>
              <a:t>Пользование правами и свободами, признанными в настоящей Конвенции, должно быть обеспечено без какой бы то ни было дискриминации по признаку </a:t>
            </a:r>
            <a:r>
              <a:rPr lang="ru-RU" sz="1800" i="1" dirty="0">
                <a:latin typeface="Times New Roman" panose="02020603050405020304" pitchFamily="18" charset="0"/>
                <a:cs typeface="Times New Roman" panose="02020603050405020304" pitchFamily="18" charset="0"/>
              </a:rPr>
              <a:t>пола, расы, цвета кожи, языка, религии, политических или иных убеждений, национального или социального происхождения, принадлежности к национальным меньшинствам, имущественного положения, </a:t>
            </a:r>
            <a:r>
              <a:rPr lang="ru-RU" sz="1800" b="1" i="1" dirty="0">
                <a:latin typeface="Times New Roman" panose="02020603050405020304" pitchFamily="18" charset="0"/>
                <a:cs typeface="Times New Roman" panose="02020603050405020304" pitchFamily="18" charset="0"/>
              </a:rPr>
              <a:t>рождения </a:t>
            </a:r>
            <a:r>
              <a:rPr lang="ru-RU" sz="1800" i="1" dirty="0">
                <a:latin typeface="Times New Roman" panose="02020603050405020304" pitchFamily="18" charset="0"/>
                <a:cs typeface="Times New Roman" panose="02020603050405020304" pitchFamily="18" charset="0"/>
              </a:rPr>
              <a:t>или по любым иным </a:t>
            </a:r>
            <a:r>
              <a:rPr lang="ru-RU" sz="1800" i="1" dirty="0" smtClean="0">
                <a:latin typeface="Times New Roman" panose="02020603050405020304" pitchFamily="18" charset="0"/>
                <a:cs typeface="Times New Roman" panose="02020603050405020304" pitchFamily="18" charset="0"/>
              </a:rPr>
              <a:t>признакам</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marL="0" indent="0" algn="just">
              <a:buNone/>
            </a:pPr>
            <a:endParaRPr lang="ru-RU" sz="1800" dirty="0" smtClean="0">
              <a:latin typeface="Times New Roman" panose="02020603050405020304" pitchFamily="18" charset="0"/>
              <a:cs typeface="Times New Roman" panose="02020603050405020304" pitchFamily="18" charset="0"/>
            </a:endParaRPr>
          </a:p>
        </p:txBody>
      </p:sp>
      <p:sp>
        <p:nvSpPr>
          <p:cNvPr id="4" name="Стрелка вниз 3"/>
          <p:cNvSpPr/>
          <p:nvPr/>
        </p:nvSpPr>
        <p:spPr>
          <a:xfrm>
            <a:off x="5853683" y="1746720"/>
            <a:ext cx="484632" cy="296214"/>
          </a:xfrm>
          <a:prstGeom prst="downArrow">
            <a:avLst>
              <a:gd name="adj1" fmla="val 23426"/>
              <a:gd name="adj2" fmla="val 313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2"/>
          <a:stretch>
            <a:fillRect/>
          </a:stretch>
        </p:blipFill>
        <p:spPr>
          <a:xfrm>
            <a:off x="5815559" y="2725272"/>
            <a:ext cx="560881" cy="310923"/>
          </a:xfrm>
          <a:prstGeom prst="rect">
            <a:avLst/>
          </a:prstGeom>
        </p:spPr>
      </p:pic>
      <p:pic>
        <p:nvPicPr>
          <p:cNvPr id="6" name="Рисунок 5"/>
          <p:cNvPicPr>
            <a:picLocks noChangeAspect="1"/>
          </p:cNvPicPr>
          <p:nvPr/>
        </p:nvPicPr>
        <p:blipFill>
          <a:blip r:embed="rId2"/>
          <a:stretch>
            <a:fillRect/>
          </a:stretch>
        </p:blipFill>
        <p:spPr>
          <a:xfrm>
            <a:off x="5815559" y="3915317"/>
            <a:ext cx="560881" cy="310923"/>
          </a:xfrm>
          <a:prstGeom prst="rect">
            <a:avLst/>
          </a:prstGeom>
        </p:spPr>
      </p:pic>
    </p:spTree>
    <p:extLst>
      <p:ext uri="{BB962C8B-B14F-4D97-AF65-F5344CB8AC3E}">
        <p14:creationId xmlns:p14="http://schemas.microsoft.com/office/powerpoint/2010/main" val="3873396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99245"/>
            <a:ext cx="10515600" cy="5777718"/>
          </a:xfrm>
        </p:spPr>
        <p:txBody>
          <a:bodyPr>
            <a:normAutofit/>
          </a:bodyPr>
          <a:lstStyle/>
          <a:p>
            <a:pPr marL="0" indent="0" algn="just">
              <a:buNone/>
            </a:pPr>
            <a:r>
              <a:rPr lang="ru-RU" sz="1800" dirty="0" smtClean="0">
                <a:latin typeface="Times New Roman" panose="02020603050405020304" pitchFamily="18" charset="0"/>
                <a:cs typeface="Times New Roman" panose="02020603050405020304" pitchFamily="18" charset="0"/>
              </a:rPr>
              <a:t>Статья 2 конвенции о правах ребенка</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Государства - участники уважают и обеспечивают все права, предусмотренные настоящей Конвенцией, за каждым ребенком, находящимся в пределах их юрисдикции, без какой-либо дискриминации, независимо от </a:t>
            </a:r>
            <a:r>
              <a:rPr lang="ru-RU" sz="1800" i="1" dirty="0">
                <a:latin typeface="Times New Roman" panose="02020603050405020304" pitchFamily="18" charset="0"/>
                <a:cs typeface="Times New Roman" panose="02020603050405020304" pitchFamily="18" charset="0"/>
              </a:rPr>
              <a:t>расы, цвета кожи, пола, языка, религии, политических или иных убеждений, национального, этнического или социального происхождения, имущественного положения, состояния здоровья и </a:t>
            </a:r>
            <a:r>
              <a:rPr lang="ru-RU" sz="1800" b="1" i="1" dirty="0">
                <a:latin typeface="Times New Roman" panose="02020603050405020304" pitchFamily="18" charset="0"/>
                <a:cs typeface="Times New Roman" panose="02020603050405020304" pitchFamily="18" charset="0"/>
              </a:rPr>
              <a:t>рождения ребенка</a:t>
            </a:r>
            <a:r>
              <a:rPr lang="ru-RU" sz="1800" i="1" dirty="0">
                <a:latin typeface="Times New Roman" panose="02020603050405020304" pitchFamily="18" charset="0"/>
                <a:cs typeface="Times New Roman" panose="02020603050405020304" pitchFamily="18" charset="0"/>
              </a:rPr>
              <a:t>, его родителей или законных опекунов или каких-либо иных обстоятельств</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b="1" i="1" dirty="0" smtClean="0">
                <a:latin typeface="Times New Roman" panose="02020603050405020304" pitchFamily="18" charset="0"/>
                <a:cs typeface="Times New Roman" panose="02020603050405020304" pitchFamily="18" charset="0"/>
              </a:rPr>
              <a:t>В МЕЖДУНАРОДНЫХ ДОГОВОРАХ РОССИЙСКОЙ ФЕДЕРАЦИИ РЕБЕНОК НАДЕЛЕН ПРАВОСПОСОБНОСТЬЮ ДО РОЖДЕНИЯ И НЕ ДОПУСКАЕТСЯ ДИСКРИМИНАЦИЯ ЕГО ОСНОВНЫХ ПРАВ ПО ПРИЗНАКУ РОЖДЕНИЯ</a:t>
            </a:r>
          </a:p>
          <a:p>
            <a:pPr marL="0" indent="0" algn="just">
              <a:buNone/>
            </a:pPr>
            <a:r>
              <a:rPr lang="ru-RU" sz="1800" dirty="0" smtClean="0">
                <a:latin typeface="Times New Roman" panose="02020603050405020304" pitchFamily="18" charset="0"/>
                <a:cs typeface="Times New Roman" panose="02020603050405020304" pitchFamily="18" charset="0"/>
              </a:rPr>
              <a:t>Статья 47 Семейного Кодекса</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Права </a:t>
            </a:r>
            <a:r>
              <a:rPr lang="ru-RU" sz="1800" i="1" dirty="0">
                <a:latin typeface="Times New Roman" panose="02020603050405020304" pitchFamily="18" charset="0"/>
                <a:cs typeface="Times New Roman" panose="02020603050405020304" pitchFamily="18" charset="0"/>
              </a:rPr>
              <a:t>и обязанности родителей и </a:t>
            </a:r>
            <a:r>
              <a:rPr lang="ru-RU" sz="1800" b="1" i="1" dirty="0">
                <a:latin typeface="Times New Roman" panose="02020603050405020304" pitchFamily="18" charset="0"/>
                <a:cs typeface="Times New Roman" panose="02020603050405020304" pitchFamily="18" charset="0"/>
              </a:rPr>
              <a:t>детей основываются на </a:t>
            </a:r>
            <a:r>
              <a:rPr lang="ru-RU" sz="1800" b="1" i="1" u="sng" dirty="0">
                <a:latin typeface="Times New Roman" panose="02020603050405020304" pitchFamily="18" charset="0"/>
                <a:cs typeface="Times New Roman" panose="02020603050405020304" pitchFamily="18" charset="0"/>
              </a:rPr>
              <a:t>происхождении</a:t>
            </a:r>
            <a:r>
              <a:rPr lang="ru-RU" sz="1800" b="1" i="1" dirty="0">
                <a:latin typeface="Times New Roman" panose="02020603050405020304" pitchFamily="18" charset="0"/>
                <a:cs typeface="Times New Roman" panose="02020603050405020304" pitchFamily="18" charset="0"/>
              </a:rPr>
              <a:t> </a:t>
            </a:r>
            <a:r>
              <a:rPr lang="ru-RU" sz="1800" b="1" i="1" dirty="0" smtClean="0">
                <a:latin typeface="Times New Roman" panose="02020603050405020304" pitchFamily="18" charset="0"/>
                <a:cs typeface="Times New Roman" panose="02020603050405020304" pitchFamily="18" charset="0"/>
              </a:rPr>
              <a:t>детей</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54 Семейного Кодекса</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Ребенком признается лицо, не достигшее возраста восемнадцати лет (совершеннолетия</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2 статьи 19 Конституции РФ</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Государство гарантирует равенство прав и свобод человека и гражданина независимо от </a:t>
            </a:r>
            <a:r>
              <a:rPr lang="ru-RU" sz="1800" i="1" dirty="0">
                <a:latin typeface="Times New Roman" panose="02020603050405020304" pitchFamily="18" charset="0"/>
                <a:cs typeface="Times New Roman" panose="02020603050405020304" pitchFamily="18" charset="0"/>
              </a:rPr>
              <a:t>пола, расы, национальности, языка, происхождения, имущественного и должностного положения, места жительства, отношения к религии, убеждений, принадлежности к общественным объединениям, а также </a:t>
            </a:r>
            <a:r>
              <a:rPr lang="ru-RU" sz="1800" b="1" i="1" dirty="0">
                <a:latin typeface="Times New Roman" panose="02020603050405020304" pitchFamily="18" charset="0"/>
                <a:cs typeface="Times New Roman" panose="02020603050405020304" pitchFamily="18" charset="0"/>
              </a:rPr>
              <a:t>других обстоятельств</a:t>
            </a:r>
            <a:r>
              <a:rPr lang="ru-RU" sz="1800" i="1" dirty="0">
                <a:latin typeface="Times New Roman" panose="02020603050405020304" pitchFamily="18" charset="0"/>
                <a:cs typeface="Times New Roman" panose="02020603050405020304" pitchFamily="18" charset="0"/>
              </a:rPr>
              <a:t>. Запрещаются любые формы ограничения прав граждан по признакам социальной, расовой, национальной, языковой или религиозной принадлежности</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77379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47730"/>
            <a:ext cx="10515600" cy="5829233"/>
          </a:xfrm>
        </p:spPr>
        <p:txBody>
          <a:bodyPr>
            <a:normAutofit/>
          </a:bodyPr>
          <a:lstStyle/>
          <a:p>
            <a:pPr marL="0" indent="0" algn="ctr">
              <a:buNone/>
            </a:pPr>
            <a:r>
              <a:rPr lang="ru-RU" sz="1800" b="1" i="1" dirty="0" smtClean="0">
                <a:latin typeface="Times New Roman" panose="02020603050405020304" pitchFamily="18" charset="0"/>
                <a:cs typeface="Times New Roman" panose="02020603050405020304" pitchFamily="18" charset="0"/>
              </a:rPr>
              <a:t>БУДЕТ ЛИ ВЕРНЫМ УТВЕРЖДЕНИЕ, ЧТО В СООТВЕТСТВИИ С ДЕЙСТВУЮЩИМ ЗАКОНОДАТЕЛЬСТВОМ РОССИЙСКОЙ ФЕДЕРАЦИИ РЕБЕНОК НАДЕЛЕН ПРАВОСПОСОБНОСТЬЮ ДО РОЖДЕНИЯ?</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a:t>
            </a:r>
            <a:r>
              <a:rPr lang="ru-RU" sz="1800" dirty="0">
                <a:latin typeface="Times New Roman" panose="02020603050405020304" pitchFamily="18" charset="0"/>
                <a:cs typeface="Times New Roman" panose="02020603050405020304" pitchFamily="18" charset="0"/>
              </a:rPr>
              <a:t>17 Конституции РФ: «</a:t>
            </a:r>
            <a:r>
              <a:rPr lang="ru-RU" sz="1800" i="1" dirty="0">
                <a:latin typeface="Times New Roman" panose="02020603050405020304" pitchFamily="18" charset="0"/>
                <a:cs typeface="Times New Roman" panose="02020603050405020304" pitchFamily="18" charset="0"/>
              </a:rPr>
              <a:t>В Российской Федерации признаются и гарантируются права и свободы человека и гражданина </a:t>
            </a:r>
            <a:r>
              <a:rPr lang="ru-RU" sz="1800" b="1" i="1" dirty="0">
                <a:latin typeface="Times New Roman" panose="02020603050405020304" pitchFamily="18" charset="0"/>
                <a:cs typeface="Times New Roman" panose="02020603050405020304" pitchFamily="18" charset="0"/>
              </a:rPr>
              <a:t>согласно общепризнанным принципам и нормам международного права и в соответствии с настоящей Конституцией</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4 статьи 15 Конституции РФ</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Общепризнанные принципы и нормы международного права и международные договоры Российской Федерации являются составной частью ее правовой системы. </a:t>
            </a:r>
            <a:r>
              <a:rPr lang="ru-RU" sz="1800" b="1" i="1" dirty="0">
                <a:latin typeface="Times New Roman" panose="02020603050405020304" pitchFamily="18" charset="0"/>
                <a:cs typeface="Times New Roman" panose="02020603050405020304" pitchFamily="18" charset="0"/>
              </a:rPr>
              <a:t>Если международным договором Российской Федерации установлены иные правила, чем предусмотренные законом, то </a:t>
            </a:r>
            <a:r>
              <a:rPr lang="ru-RU" sz="1800" b="1" i="1" dirty="0" smtClean="0">
                <a:latin typeface="Times New Roman" panose="02020603050405020304" pitchFamily="18" charset="0"/>
                <a:cs typeface="Times New Roman" panose="02020603050405020304" pitchFamily="18" charset="0"/>
              </a:rPr>
              <a:t>применяются </a:t>
            </a:r>
            <a:r>
              <a:rPr lang="ru-RU" sz="1800" b="1" i="1" dirty="0">
                <a:latin typeface="Times New Roman" panose="02020603050405020304" pitchFamily="18" charset="0"/>
                <a:cs typeface="Times New Roman" panose="02020603050405020304" pitchFamily="18" charset="0"/>
              </a:rPr>
              <a:t>правила международного </a:t>
            </a:r>
            <a:r>
              <a:rPr lang="ru-RU" sz="1800" b="1" i="1" dirty="0" smtClean="0">
                <a:latin typeface="Times New Roman" panose="02020603050405020304" pitchFamily="18" charset="0"/>
                <a:cs typeface="Times New Roman" panose="02020603050405020304" pitchFamily="18" charset="0"/>
              </a:rPr>
              <a:t>договора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838199" y="4919730"/>
            <a:ext cx="5111839" cy="12878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ru-RU" sz="1400" b="1" dirty="0" smtClean="0">
                <a:ln w="0"/>
                <a:solidFill>
                  <a:schemeClr val="tx1"/>
                </a:solidFill>
                <a:latin typeface="Times New Roman" panose="02020603050405020304" pitchFamily="18" charset="0"/>
                <a:cs typeface="Times New Roman" panose="02020603050405020304" pitchFamily="18" charset="0"/>
              </a:rPr>
              <a:t>Часть 2 статьи 17 Конституции РФ: «Основные права и свободы человека неотчуждаемы и принадлежат каждому </a:t>
            </a:r>
            <a:r>
              <a:rPr lang="ru-RU" sz="2000" b="1" dirty="0" smtClean="0">
                <a:ln w="0"/>
                <a:solidFill>
                  <a:srgbClr val="FF0000"/>
                </a:solidFill>
                <a:latin typeface="Times New Roman" panose="02020603050405020304" pitchFamily="18" charset="0"/>
                <a:cs typeface="Times New Roman" panose="02020603050405020304" pitchFamily="18" charset="0"/>
              </a:rPr>
              <a:t>от рождения</a:t>
            </a:r>
            <a:r>
              <a:rPr lang="ru-RU" sz="1400" b="1" dirty="0" smtClean="0">
                <a:ln w="0"/>
                <a:solidFill>
                  <a:schemeClr val="tx1"/>
                </a:solidFill>
                <a:latin typeface="Times New Roman" panose="02020603050405020304" pitchFamily="18" charset="0"/>
                <a:cs typeface="Times New Roman" panose="02020603050405020304" pitchFamily="18" charset="0"/>
              </a:rPr>
              <a:t>»</a:t>
            </a:r>
            <a:endParaRPr lang="ru-RU" sz="1400" b="1" dirty="0">
              <a:ln w="0"/>
              <a:solidFill>
                <a:schemeClr val="tx1"/>
              </a:solidFill>
              <a:latin typeface="Times New Roman" panose="02020603050405020304" pitchFamily="18" charset="0"/>
              <a:cs typeface="Times New Roman" panose="02020603050405020304" pitchFamily="18" charset="0"/>
            </a:endParaRPr>
          </a:p>
        </p:txBody>
      </p:sp>
      <p:sp>
        <p:nvSpPr>
          <p:cNvPr id="5" name="Стрелка углом 4"/>
          <p:cNvSpPr/>
          <p:nvPr/>
        </p:nvSpPr>
        <p:spPr>
          <a:xfrm>
            <a:off x="1081825" y="3490175"/>
            <a:ext cx="3631843" cy="1429555"/>
          </a:xfrm>
          <a:prstGeom prst="bentArrow">
            <a:avLst>
              <a:gd name="adj1" fmla="val 25000"/>
              <a:gd name="adj2" fmla="val 2545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solidFill>
                <a:schemeClr val="tx1"/>
              </a:solidFill>
            </a:endParaRPr>
          </a:p>
          <a:p>
            <a:pPr algn="ctr"/>
            <a:r>
              <a:rPr lang="ru-RU" dirty="0" smtClean="0">
                <a:solidFill>
                  <a:srgbClr val="C00000"/>
                </a:solidFill>
              </a:rPr>
              <a:t>ч. 1 ст. 17, ч. 4 ст. 15</a:t>
            </a:r>
          </a:p>
          <a:p>
            <a:pPr algn="ctr"/>
            <a:r>
              <a:rPr lang="ru-RU" dirty="0" smtClean="0">
                <a:solidFill>
                  <a:srgbClr val="C00000"/>
                </a:solidFill>
              </a:rPr>
              <a:t>Конституции РФ</a:t>
            </a:r>
            <a:endParaRPr lang="ru-RU" dirty="0">
              <a:solidFill>
                <a:srgbClr val="C00000"/>
              </a:solidFill>
            </a:endParaRPr>
          </a:p>
        </p:txBody>
      </p:sp>
      <p:sp>
        <p:nvSpPr>
          <p:cNvPr id="6" name="Скругленный прямоугольник 5"/>
          <p:cNvSpPr/>
          <p:nvPr/>
        </p:nvSpPr>
        <p:spPr>
          <a:xfrm>
            <a:off x="4713667" y="3490175"/>
            <a:ext cx="2859109" cy="91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400" dirty="0" smtClean="0">
                <a:ln w="0"/>
                <a:solidFill>
                  <a:schemeClr val="tx1"/>
                </a:solidFill>
                <a:latin typeface="Times New Roman" panose="02020603050405020304" pitchFamily="18" charset="0"/>
                <a:cs typeface="Times New Roman" panose="02020603050405020304" pitchFamily="18" charset="0"/>
              </a:rPr>
              <a:t>ст. 14 Конвенции о правах человека, ст. 1, ст. 2 Конвенции о правах ребенка</a:t>
            </a:r>
            <a:endParaRPr lang="ru-RU" sz="1400" dirty="0">
              <a:ln w="0"/>
              <a:solidFill>
                <a:schemeClr val="tx1"/>
              </a:solidFill>
              <a:latin typeface="Times New Roman" panose="02020603050405020304" pitchFamily="18" charset="0"/>
              <a:cs typeface="Times New Roman" panose="02020603050405020304" pitchFamily="18" charset="0"/>
            </a:endParaRPr>
          </a:p>
        </p:txBody>
      </p:sp>
      <p:sp>
        <p:nvSpPr>
          <p:cNvPr id="7" name="Стрелка углом 6"/>
          <p:cNvSpPr/>
          <p:nvPr/>
        </p:nvSpPr>
        <p:spPr>
          <a:xfrm rot="5400000">
            <a:off x="8902445" y="2468375"/>
            <a:ext cx="1121688" cy="3781025"/>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dirty="0" smtClean="0">
                <a:solidFill>
                  <a:srgbClr val="C00000"/>
                </a:solidFill>
                <a:cs typeface="Times New Roman" panose="02020603050405020304" pitchFamily="18" charset="0"/>
              </a:rPr>
              <a:t>ч. 1 ст. 17, ч. 4 ст. 15</a:t>
            </a:r>
          </a:p>
          <a:p>
            <a:pPr algn="ctr"/>
            <a:r>
              <a:rPr lang="ru-RU" dirty="0" smtClean="0">
                <a:solidFill>
                  <a:srgbClr val="C00000"/>
                </a:solidFill>
                <a:cs typeface="Times New Roman" panose="02020603050405020304" pitchFamily="18" charset="0"/>
              </a:rPr>
              <a:t>Конституции РФ</a:t>
            </a:r>
            <a:endParaRPr lang="ru-RU" dirty="0">
              <a:solidFill>
                <a:srgbClr val="C00000"/>
              </a:solidFill>
              <a:cs typeface="Times New Roman" panose="02020603050405020304" pitchFamily="18" charset="0"/>
            </a:endParaRPr>
          </a:p>
        </p:txBody>
      </p:sp>
      <p:sp>
        <p:nvSpPr>
          <p:cNvPr id="8" name="Скругленный прямоугольник 7"/>
          <p:cNvSpPr/>
          <p:nvPr/>
        </p:nvSpPr>
        <p:spPr>
          <a:xfrm>
            <a:off x="6336406" y="4919730"/>
            <a:ext cx="5017394" cy="1257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ru-RU" sz="1400" b="1" dirty="0" smtClean="0">
                <a:ln w="0"/>
                <a:solidFill>
                  <a:schemeClr val="tx1"/>
                </a:solidFill>
                <a:latin typeface="Times New Roman" panose="02020603050405020304" pitchFamily="18" charset="0"/>
                <a:cs typeface="Times New Roman" panose="02020603050405020304" pitchFamily="18" charset="0"/>
              </a:rPr>
              <a:t>Часть 2 статьи 17 Конституции РФ: «Основные права и свободы человека неотчуждаемы и принадлежат каждому </a:t>
            </a:r>
            <a:r>
              <a:rPr lang="ru-RU" sz="2000" b="1" dirty="0" smtClean="0">
                <a:ln w="0"/>
                <a:solidFill>
                  <a:srgbClr val="FF0000"/>
                </a:solidFill>
                <a:latin typeface="Times New Roman" panose="02020603050405020304" pitchFamily="18" charset="0"/>
                <a:cs typeface="Times New Roman" panose="02020603050405020304" pitchFamily="18" charset="0"/>
              </a:rPr>
              <a:t>до рождения</a:t>
            </a:r>
            <a:r>
              <a:rPr lang="ru-RU" sz="1400" b="1" dirty="0" smtClean="0">
                <a:ln w="0"/>
                <a:solidFill>
                  <a:schemeClr val="tx1"/>
                </a:solidFill>
                <a:latin typeface="Times New Roman" panose="02020603050405020304" pitchFamily="18" charset="0"/>
                <a:cs typeface="Times New Roman" panose="02020603050405020304" pitchFamily="18" charset="0"/>
              </a:rPr>
              <a:t>»</a:t>
            </a:r>
            <a:endParaRPr lang="ru-RU" sz="1400" b="1" dirty="0">
              <a:ln w="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1727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838201" y="435695"/>
            <a:ext cx="10515600" cy="2784023"/>
          </a:xfrm>
          <a:prstGeom prst="rect">
            <a:avLst/>
          </a:prstGeom>
        </p:spPr>
      </p:pic>
      <p:sp>
        <p:nvSpPr>
          <p:cNvPr id="5" name="TextBox 4"/>
          <p:cNvSpPr txBox="1"/>
          <p:nvPr/>
        </p:nvSpPr>
        <p:spPr>
          <a:xfrm>
            <a:off x="838201" y="3747752"/>
            <a:ext cx="10515599" cy="369332"/>
          </a:xfrm>
          <a:prstGeom prst="rect">
            <a:avLst/>
          </a:prstGeom>
          <a:noFill/>
        </p:spPr>
        <p:txBody>
          <a:bodyPr wrap="square" rtlCol="0">
            <a:spAutoFit/>
          </a:bodyPr>
          <a:lstStyle/>
          <a:p>
            <a:r>
              <a:rPr lang="ru-RU" dirty="0" smtClean="0">
                <a:latin typeface="Times New Roman" panose="02020603050405020304" pitchFamily="18" charset="0"/>
                <a:cs typeface="Times New Roman" panose="02020603050405020304" pitchFamily="18" charset="0"/>
              </a:rPr>
              <a:t>Часть 1 статьи 20 Конституции РФ: «</a:t>
            </a:r>
            <a:r>
              <a:rPr lang="ru-RU" b="1" i="1" dirty="0" smtClean="0">
                <a:latin typeface="Times New Roman" panose="02020603050405020304" pitchFamily="18" charset="0"/>
                <a:cs typeface="Times New Roman" panose="02020603050405020304" pitchFamily="18" charset="0"/>
              </a:rPr>
              <a:t>Каждый </a:t>
            </a:r>
            <a:r>
              <a:rPr lang="ru-RU" i="1" dirty="0" smtClean="0">
                <a:latin typeface="Times New Roman" panose="02020603050405020304" pitchFamily="18" charset="0"/>
                <a:cs typeface="Times New Roman" panose="02020603050405020304" pitchFamily="18" charset="0"/>
              </a:rPr>
              <a:t>имеет право на жизнь</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86411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50761"/>
            <a:ext cx="10515600" cy="5726202"/>
          </a:xfrm>
        </p:spPr>
        <p:txBody>
          <a:bodyPr>
            <a:normAutofit/>
          </a:bodyPr>
          <a:lstStyle/>
          <a:p>
            <a:pPr marL="0" indent="0">
              <a:buNone/>
            </a:pPr>
            <a:r>
              <a:rPr lang="ru-RU" sz="1800" b="1" u="sng" dirty="0" smtClean="0">
                <a:latin typeface="Times New Roman" panose="02020603050405020304" pitchFamily="18" charset="0"/>
                <a:cs typeface="Times New Roman" panose="02020603050405020304" pitchFamily="18" charset="0"/>
              </a:rPr>
              <a:t>МАТЕРИНСТВО – ЭТО…</a:t>
            </a:r>
          </a:p>
          <a:p>
            <a:pPr marL="0" indent="0" algn="just">
              <a:buNone/>
            </a:pPr>
            <a:r>
              <a:rPr lang="ru-RU" sz="1800" dirty="0" smtClean="0">
                <a:latin typeface="Times New Roman" panose="02020603050405020304" pitchFamily="18" charset="0"/>
                <a:cs typeface="Times New Roman" panose="02020603050405020304" pitchFamily="18" charset="0"/>
              </a:rPr>
              <a:t>Статья </a:t>
            </a:r>
            <a:r>
              <a:rPr lang="ru-RU" sz="1800" dirty="0">
                <a:latin typeface="Times New Roman" panose="02020603050405020304" pitchFamily="18" charset="0"/>
                <a:cs typeface="Times New Roman" panose="02020603050405020304" pitchFamily="18" charset="0"/>
              </a:rPr>
              <a:t>47 Семейного Кодекса: «</a:t>
            </a:r>
            <a:r>
              <a:rPr lang="ru-RU" sz="1800" b="1" i="1" dirty="0">
                <a:latin typeface="Times New Roman" panose="02020603050405020304" pitchFamily="18" charset="0"/>
                <a:cs typeface="Times New Roman" panose="02020603050405020304" pitchFamily="18" charset="0"/>
              </a:rPr>
              <a:t>Права и обязанности родителей </a:t>
            </a:r>
            <a:r>
              <a:rPr lang="ru-RU" sz="1800" i="1" dirty="0">
                <a:latin typeface="Times New Roman" panose="02020603050405020304" pitchFamily="18" charset="0"/>
                <a:cs typeface="Times New Roman" panose="02020603050405020304" pitchFamily="18" charset="0"/>
              </a:rPr>
              <a:t>и детей </a:t>
            </a:r>
            <a:r>
              <a:rPr lang="ru-RU" sz="1800" b="1" i="1" dirty="0">
                <a:latin typeface="Times New Roman" panose="02020603050405020304" pitchFamily="18" charset="0"/>
                <a:cs typeface="Times New Roman" panose="02020603050405020304" pitchFamily="18" charset="0"/>
              </a:rPr>
              <a:t>основываются на </a:t>
            </a:r>
            <a:r>
              <a:rPr lang="ru-RU" sz="1800" b="1" i="1" u="sng" dirty="0">
                <a:latin typeface="Times New Roman" panose="02020603050405020304" pitchFamily="18" charset="0"/>
                <a:cs typeface="Times New Roman" panose="02020603050405020304" pitchFamily="18" charset="0"/>
              </a:rPr>
              <a:t>происхождении</a:t>
            </a:r>
            <a:r>
              <a:rPr lang="ru-RU" sz="1800" b="1" i="1" dirty="0">
                <a:latin typeface="Times New Roman" panose="02020603050405020304" pitchFamily="18" charset="0"/>
                <a:cs typeface="Times New Roman" panose="02020603050405020304" pitchFamily="18" charset="0"/>
              </a:rPr>
              <a:t> </a:t>
            </a:r>
            <a:r>
              <a:rPr lang="ru-RU" sz="1800" b="1" i="1" dirty="0" smtClean="0">
                <a:latin typeface="Times New Roman" panose="02020603050405020304" pitchFamily="18" charset="0"/>
                <a:cs typeface="Times New Roman" panose="02020603050405020304" pitchFamily="18" charset="0"/>
              </a:rPr>
              <a:t>детей</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a:t>
            </a:r>
            <a:r>
              <a:rPr lang="ru-RU" sz="1800" dirty="0">
                <a:latin typeface="Times New Roman" panose="02020603050405020304" pitchFamily="18" charset="0"/>
                <a:cs typeface="Times New Roman" panose="02020603050405020304" pitchFamily="18" charset="0"/>
              </a:rPr>
              <a:t>48 Семейного Кодекса: «</a:t>
            </a:r>
            <a:r>
              <a:rPr lang="ru-RU" sz="1800" i="1" u="sng" dirty="0">
                <a:latin typeface="Times New Roman" panose="02020603050405020304" pitchFamily="18" charset="0"/>
                <a:cs typeface="Times New Roman" panose="02020603050405020304" pitchFamily="18" charset="0"/>
              </a:rPr>
              <a:t>Происхождение</a:t>
            </a:r>
            <a:r>
              <a:rPr lang="ru-RU" sz="1800" i="1" dirty="0">
                <a:latin typeface="Times New Roman" panose="02020603050405020304" pitchFamily="18" charset="0"/>
                <a:cs typeface="Times New Roman" panose="02020603050405020304" pitchFamily="18" charset="0"/>
              </a:rPr>
              <a:t> ребенка от матери (материнство</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b="1" i="1" dirty="0" smtClean="0">
                <a:latin typeface="Times New Roman" panose="02020603050405020304" pitchFamily="18" charset="0"/>
                <a:cs typeface="Times New Roman" panose="02020603050405020304" pitchFamily="18" charset="0"/>
              </a:rPr>
              <a:t>МАТЕРИНСТВО – это </a:t>
            </a:r>
            <a:r>
              <a:rPr lang="ru-RU" sz="1800" b="1" i="1" u="sng" dirty="0" smtClean="0">
                <a:latin typeface="Times New Roman" panose="02020603050405020304" pitchFamily="18" charset="0"/>
                <a:cs typeface="Times New Roman" panose="02020603050405020304" pitchFamily="18" charset="0"/>
              </a:rPr>
              <a:t>ПРОИСХОЖДЕНИЕ</a:t>
            </a:r>
            <a:r>
              <a:rPr lang="ru-RU" sz="1800" b="1" i="1" dirty="0" smtClean="0">
                <a:latin typeface="Times New Roman" panose="02020603050405020304" pitchFamily="18" charset="0"/>
                <a:cs typeface="Times New Roman" panose="02020603050405020304" pitchFamily="18" charset="0"/>
              </a:rPr>
              <a:t> ребенка от матери с наделением (её) прав и обязанностей родителя</a:t>
            </a:r>
          </a:p>
          <a:p>
            <a:pPr marL="0" indent="0" algn="just">
              <a:buNone/>
            </a:pPr>
            <a:endParaRPr lang="ru-RU" sz="1800" b="1" i="1" dirty="0">
              <a:latin typeface="Times New Roman" panose="02020603050405020304" pitchFamily="18" charset="0"/>
              <a:cs typeface="Times New Roman" panose="02020603050405020304" pitchFamily="18" charset="0"/>
            </a:endParaRPr>
          </a:p>
          <a:p>
            <a:pPr marL="0" indent="0" algn="ctr">
              <a:buNone/>
            </a:pPr>
            <a:r>
              <a:rPr lang="ru-RU" sz="3200" b="1" dirty="0" smtClean="0">
                <a:solidFill>
                  <a:srgbClr val="FF0000"/>
                </a:solidFill>
                <a:latin typeface="Times New Roman" panose="02020603050405020304" pitchFamily="18" charset="0"/>
                <a:cs typeface="Times New Roman" panose="02020603050405020304" pitchFamily="18" charset="0"/>
              </a:rPr>
              <a:t>ПРОИСХОЖДЕНИЕ        РОЖДЕНИЕ</a:t>
            </a:r>
            <a:endParaRPr lang="ru-RU" sz="3200" b="1" dirty="0">
              <a:solidFill>
                <a:srgbClr val="FF0000"/>
              </a:solidFill>
              <a:latin typeface="Times New Roman" panose="02020603050405020304" pitchFamily="18" charset="0"/>
              <a:cs typeface="Times New Roman" panose="02020603050405020304" pitchFamily="18" charset="0"/>
            </a:endParaRPr>
          </a:p>
        </p:txBody>
      </p:sp>
      <p:sp>
        <p:nvSpPr>
          <p:cNvPr id="4" name="Не равно 3"/>
          <p:cNvSpPr/>
          <p:nvPr/>
        </p:nvSpPr>
        <p:spPr>
          <a:xfrm>
            <a:off x="6555346" y="2966132"/>
            <a:ext cx="631065" cy="309093"/>
          </a:xfrm>
          <a:prstGeom prst="mathNotEqual">
            <a:avLst>
              <a:gd name="adj1" fmla="val 9727"/>
              <a:gd name="adj2" fmla="val 6408471"/>
              <a:gd name="adj3" fmla="val 1865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750960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35641"/>
          </a:xfrm>
        </p:spPr>
        <p:txBody>
          <a:bodyPr>
            <a:normAutofit/>
          </a:bodyPr>
          <a:lstStyle/>
          <a:p>
            <a:pPr algn="ctr"/>
            <a:r>
              <a:rPr lang="ru-RU" sz="2800" b="1" dirty="0"/>
              <a:t>а</a:t>
            </a:r>
            <a:r>
              <a:rPr lang="ru-RU" sz="2800" b="1" dirty="0" smtClean="0"/>
              <a:t>нализ статьи 56 323-ФЗ на соответствие действующему законодательству Российской Федерации</a:t>
            </a:r>
            <a:endParaRPr lang="ru-RU" sz="2800" b="1" dirty="0"/>
          </a:p>
        </p:txBody>
      </p:sp>
      <p:sp>
        <p:nvSpPr>
          <p:cNvPr id="3" name="Объект 2"/>
          <p:cNvSpPr>
            <a:spLocks noGrp="1"/>
          </p:cNvSpPr>
          <p:nvPr>
            <p:ph idx="1"/>
          </p:nvPr>
        </p:nvSpPr>
        <p:spPr>
          <a:xfrm>
            <a:off x="838200" y="1300766"/>
            <a:ext cx="10515600" cy="4876197"/>
          </a:xfrm>
        </p:spPr>
        <p:txBody>
          <a:bodyPr>
            <a:normAutofit lnSpcReduction="10000"/>
          </a:bodyPr>
          <a:lstStyle/>
          <a:p>
            <a:pPr marL="0" indent="0" algn="just">
              <a:buNone/>
            </a:pPr>
            <a:r>
              <a:rPr lang="ru-RU" sz="1800" i="1" dirty="0">
                <a:latin typeface="Times New Roman" panose="02020603050405020304" pitchFamily="18" charset="0"/>
                <a:cs typeface="Times New Roman" panose="02020603050405020304" pitchFamily="18" charset="0"/>
              </a:rPr>
              <a:t>«1. Каждая женщина самостоятельно решает вопрос о материнстве. Искусственное прерывание беременности проводится по желанию женщины при наличии информированного добровольного согласия</a:t>
            </a:r>
            <a:r>
              <a:rPr lang="ru-RU" sz="1800" i="1"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2 статьи 31 Семейного Кодекса</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Вопросы материнства</a:t>
            </a:r>
            <a:r>
              <a:rPr lang="ru-RU" sz="1800" i="1" dirty="0">
                <a:latin typeface="Times New Roman" panose="02020603050405020304" pitchFamily="18" charset="0"/>
                <a:cs typeface="Times New Roman" panose="02020603050405020304" pitchFamily="18" charset="0"/>
              </a:rPr>
              <a:t>, отцовства, воспитания, образования детей и другие вопросы жизни семьи </a:t>
            </a:r>
            <a:r>
              <a:rPr lang="ru-RU" sz="1800" b="1" i="1" dirty="0">
                <a:latin typeface="Times New Roman" panose="02020603050405020304" pitchFamily="18" charset="0"/>
                <a:cs typeface="Times New Roman" panose="02020603050405020304" pitchFamily="18" charset="0"/>
              </a:rPr>
              <a:t>решаются супругами </a:t>
            </a:r>
            <a:r>
              <a:rPr lang="ru-RU" sz="1800" b="1" i="1" u="sng" dirty="0">
                <a:latin typeface="Times New Roman" panose="02020603050405020304" pitchFamily="18" charset="0"/>
                <a:cs typeface="Times New Roman" panose="02020603050405020304" pitchFamily="18" charset="0"/>
              </a:rPr>
              <a:t>совместно</a:t>
            </a:r>
            <a:r>
              <a:rPr lang="ru-RU" sz="1800" b="1" i="1"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исходя из принципа равенства супругов</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2 статьи 38 Конституции РФ</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Забота о детях, их воспитание </a:t>
            </a:r>
            <a:r>
              <a:rPr lang="ru-RU" sz="1800" i="1" dirty="0" smtClean="0">
                <a:latin typeface="Times New Roman" panose="02020603050405020304" pitchFamily="18" charset="0"/>
                <a:cs typeface="Times New Roman" panose="02020603050405020304" pitchFamily="18" charset="0"/>
              </a:rPr>
              <a:t>- </a:t>
            </a:r>
            <a:r>
              <a:rPr lang="ru-RU" sz="1800" b="1" i="1" u="sng" dirty="0" smtClean="0">
                <a:latin typeface="Times New Roman" panose="02020603050405020304" pitchFamily="18" charset="0"/>
                <a:cs typeface="Times New Roman" panose="02020603050405020304" pitchFamily="18" charset="0"/>
              </a:rPr>
              <a:t>равное</a:t>
            </a:r>
            <a:r>
              <a:rPr lang="ru-RU" sz="1800" b="1" i="1" dirty="0" smtClean="0">
                <a:latin typeface="Times New Roman" panose="02020603050405020304" pitchFamily="18" charset="0"/>
                <a:cs typeface="Times New Roman" panose="02020603050405020304" pitchFamily="18" charset="0"/>
              </a:rPr>
              <a:t> право и обязанность родителей</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a:t>
            </a:r>
            <a:r>
              <a:rPr lang="ru-RU" sz="1800" dirty="0">
                <a:latin typeface="Times New Roman" panose="02020603050405020304" pitchFamily="18" charset="0"/>
                <a:cs typeface="Times New Roman" panose="02020603050405020304" pitchFamily="18" charset="0"/>
              </a:rPr>
              <a:t>61 Семейного Кодекса: «</a:t>
            </a:r>
            <a:r>
              <a:rPr lang="ru-RU" sz="1800" b="1" i="1" dirty="0">
                <a:latin typeface="Times New Roman" panose="02020603050405020304" pitchFamily="18" charset="0"/>
                <a:cs typeface="Times New Roman" panose="02020603050405020304" pitchFamily="18" charset="0"/>
              </a:rPr>
              <a:t>Родители имеют </a:t>
            </a:r>
            <a:r>
              <a:rPr lang="ru-RU" sz="1800" b="1" i="1" u="sng" dirty="0">
                <a:latin typeface="Times New Roman" panose="02020603050405020304" pitchFamily="18" charset="0"/>
                <a:cs typeface="Times New Roman" panose="02020603050405020304" pitchFamily="18" charset="0"/>
              </a:rPr>
              <a:t>равные</a:t>
            </a:r>
            <a:r>
              <a:rPr lang="ru-RU" sz="1800" b="1" i="1" dirty="0">
                <a:latin typeface="Times New Roman" panose="02020603050405020304" pitchFamily="18" charset="0"/>
                <a:cs typeface="Times New Roman" panose="02020603050405020304" pitchFamily="18" charset="0"/>
              </a:rPr>
              <a:t> права</a:t>
            </a:r>
            <a:r>
              <a:rPr lang="ru-RU" sz="1800" i="1" dirty="0">
                <a:latin typeface="Times New Roman" panose="02020603050405020304" pitchFamily="18" charset="0"/>
                <a:cs typeface="Times New Roman" panose="02020603050405020304" pitchFamily="18" charset="0"/>
              </a:rPr>
              <a:t> и несут равные обязанности в отношении своих детей (родительские права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 (ст. 47 СК РФ)</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38 Конституции РФ</a:t>
            </a:r>
            <a:r>
              <a:rPr lang="ru-RU" sz="1800" dirty="0">
                <a:latin typeface="Times New Roman" panose="02020603050405020304" pitchFamily="18" charset="0"/>
                <a:cs typeface="Times New Roman" panose="02020603050405020304" pitchFamily="18" charset="0"/>
              </a:rPr>
              <a:t>: «</a:t>
            </a:r>
            <a:r>
              <a:rPr lang="ru-RU" sz="1800" i="1" dirty="0" smtClean="0">
                <a:latin typeface="Times New Roman" panose="02020603050405020304" pitchFamily="18" charset="0"/>
                <a:cs typeface="Times New Roman" panose="02020603050405020304" pitchFamily="18" charset="0"/>
              </a:rPr>
              <a:t>Материнство </a:t>
            </a:r>
            <a:r>
              <a:rPr lang="ru-RU" sz="1800" dirty="0" smtClean="0">
                <a:latin typeface="Times New Roman" panose="02020603050405020304" pitchFamily="18" charset="0"/>
                <a:cs typeface="Times New Roman" panose="02020603050405020304" pitchFamily="18" charset="0"/>
              </a:rPr>
              <a:t>(происхождение ребенка от матери)</a:t>
            </a:r>
            <a:r>
              <a:rPr lang="ru-RU" sz="1800" i="1" dirty="0" smtClean="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и детство, семья находятся </a:t>
            </a:r>
            <a:r>
              <a:rPr lang="ru-RU" sz="1800" b="1" i="1" dirty="0">
                <a:latin typeface="Times New Roman" panose="02020603050405020304" pitchFamily="18" charset="0"/>
                <a:cs typeface="Times New Roman" panose="02020603050405020304" pitchFamily="18" charset="0"/>
              </a:rPr>
              <a:t>под защитой государства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65 Семейного Кодекса</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При осуществлении родительских </a:t>
            </a:r>
            <a:r>
              <a:rPr lang="ru-RU" sz="1800" i="1" dirty="0" smtClean="0">
                <a:latin typeface="Times New Roman" panose="02020603050405020304" pitchFamily="18" charset="0"/>
                <a:cs typeface="Times New Roman" panose="02020603050405020304" pitchFamily="18" charset="0"/>
              </a:rPr>
              <a:t>прав </a:t>
            </a:r>
            <a:r>
              <a:rPr lang="ru-RU" sz="1800" dirty="0" smtClean="0">
                <a:latin typeface="Times New Roman" panose="02020603050405020304" pitchFamily="18" charset="0"/>
                <a:cs typeface="Times New Roman" panose="02020603050405020304" pitchFamily="18" charset="0"/>
              </a:rPr>
              <a:t>(с момента происхождения детей ст. 47 СК РФ)</a:t>
            </a:r>
            <a:r>
              <a:rPr lang="ru-RU" sz="1800" i="1" dirty="0" smtClean="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родители </a:t>
            </a:r>
            <a:r>
              <a:rPr lang="ru-RU" sz="1800" b="1" i="1" dirty="0">
                <a:latin typeface="Times New Roman" panose="02020603050405020304" pitchFamily="18" charset="0"/>
                <a:cs typeface="Times New Roman" panose="02020603050405020304" pitchFamily="18" charset="0"/>
              </a:rPr>
              <a:t>не вправе причинять вред </a:t>
            </a:r>
            <a:r>
              <a:rPr lang="ru-RU" sz="1800" i="1" dirty="0">
                <a:latin typeface="Times New Roman" panose="02020603050405020304" pitchFamily="18" charset="0"/>
                <a:cs typeface="Times New Roman" panose="02020603050405020304" pitchFamily="18" charset="0"/>
              </a:rPr>
              <a:t>физическому и психическому здоровью </a:t>
            </a:r>
            <a:r>
              <a:rPr lang="ru-RU" sz="1800" i="1" dirty="0" smtClean="0">
                <a:latin typeface="Times New Roman" panose="02020603050405020304" pitchFamily="18" charset="0"/>
                <a:cs typeface="Times New Roman" panose="02020603050405020304" pitchFamily="18" charset="0"/>
              </a:rPr>
              <a:t>детей…</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2 статьи 9 Гражданского Кодекса</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Отказ граждан </a:t>
            </a:r>
            <a:r>
              <a:rPr lang="ru-RU" sz="1800" i="1" dirty="0" smtClean="0">
                <a:latin typeface="Times New Roman" panose="02020603050405020304" pitchFamily="18" charset="0"/>
                <a:cs typeface="Times New Roman" panose="02020603050405020304" pitchFamily="18" charset="0"/>
              </a:rPr>
              <a:t>… от </a:t>
            </a:r>
            <a:r>
              <a:rPr lang="ru-RU" sz="1800" i="1" dirty="0">
                <a:latin typeface="Times New Roman" panose="02020603050405020304" pitchFamily="18" charset="0"/>
                <a:cs typeface="Times New Roman" panose="02020603050405020304" pitchFamily="18" charset="0"/>
              </a:rPr>
              <a:t>осуществления принадлежащих им прав </a:t>
            </a:r>
            <a:r>
              <a:rPr lang="ru-RU" sz="1800" b="1" i="1" dirty="0">
                <a:latin typeface="Times New Roman" panose="02020603050405020304" pitchFamily="18" charset="0"/>
                <a:cs typeface="Times New Roman" panose="02020603050405020304" pitchFamily="18" charset="0"/>
              </a:rPr>
              <a:t>не влечет прекращения этих прав</a:t>
            </a:r>
            <a:r>
              <a:rPr lang="ru-RU" sz="1800" i="1" dirty="0">
                <a:latin typeface="Times New Roman" panose="02020603050405020304" pitchFamily="18" charset="0"/>
                <a:cs typeface="Times New Roman" panose="02020603050405020304" pitchFamily="18" charset="0"/>
              </a:rPr>
              <a:t>, за исключением случаев, предусмотренных законом</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8078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73487"/>
            <a:ext cx="10515600" cy="5803476"/>
          </a:xfrm>
        </p:spPr>
        <p:txBody>
          <a:bodyPr>
            <a:normAutofit/>
          </a:bodyPr>
          <a:lstStyle/>
          <a:p>
            <a:pPr marL="0" indent="0" algn="just">
              <a:buNone/>
            </a:pPr>
            <a:r>
              <a:rPr lang="ru-RU" sz="1800" dirty="0" smtClean="0">
                <a:latin typeface="Times New Roman" panose="02020603050405020304" pitchFamily="18" charset="0"/>
                <a:cs typeface="Times New Roman" panose="02020603050405020304" pitchFamily="18" charset="0"/>
              </a:rPr>
              <a:t>Часть 1 статьи </a:t>
            </a:r>
            <a:r>
              <a:rPr lang="ru-RU" sz="1800" dirty="0">
                <a:latin typeface="Times New Roman" panose="02020603050405020304" pitchFamily="18" charset="0"/>
                <a:cs typeface="Times New Roman" panose="02020603050405020304" pitchFamily="18" charset="0"/>
              </a:rPr>
              <a:t>10 Гражданского Кодекса: «</a:t>
            </a:r>
            <a:r>
              <a:rPr lang="ru-RU" sz="1800" b="1" i="1" dirty="0">
                <a:latin typeface="Times New Roman" panose="02020603050405020304" pitchFamily="18" charset="0"/>
                <a:cs typeface="Times New Roman" panose="02020603050405020304" pitchFamily="18" charset="0"/>
              </a:rPr>
              <a:t>Не допускаются </a:t>
            </a:r>
            <a:r>
              <a:rPr lang="ru-RU" sz="1800" i="1" dirty="0">
                <a:latin typeface="Times New Roman" panose="02020603050405020304" pitchFamily="18" charset="0"/>
                <a:cs typeface="Times New Roman" panose="02020603050405020304" pitchFamily="18" charset="0"/>
              </a:rPr>
              <a:t>осуществление гражданских прав исключительно </a:t>
            </a:r>
            <a:r>
              <a:rPr lang="ru-RU" sz="1800" b="1" i="1" dirty="0">
                <a:latin typeface="Times New Roman" panose="02020603050405020304" pitchFamily="18" charset="0"/>
                <a:cs typeface="Times New Roman" panose="02020603050405020304" pitchFamily="18" charset="0"/>
              </a:rPr>
              <a:t>с намерением причинить вред другому </a:t>
            </a:r>
            <a:r>
              <a:rPr lang="ru-RU" sz="1800" b="1" i="1" dirty="0" smtClean="0">
                <a:latin typeface="Times New Roman" panose="02020603050405020304" pitchFamily="18" charset="0"/>
                <a:cs typeface="Times New Roman" panose="02020603050405020304" pitchFamily="18" charset="0"/>
              </a:rPr>
              <a:t>лицу</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3 статьи </a:t>
            </a:r>
            <a:r>
              <a:rPr lang="ru-RU" sz="1800" dirty="0">
                <a:latin typeface="Times New Roman" panose="02020603050405020304" pitchFamily="18" charset="0"/>
                <a:cs typeface="Times New Roman" panose="02020603050405020304" pitchFamily="18" charset="0"/>
              </a:rPr>
              <a:t>22 Гражданского Кодекса: «</a:t>
            </a:r>
            <a:r>
              <a:rPr lang="ru-RU" sz="1800" i="1" dirty="0">
                <a:latin typeface="Times New Roman" panose="02020603050405020304" pitchFamily="18" charset="0"/>
                <a:cs typeface="Times New Roman" panose="02020603050405020304" pitchFamily="18" charset="0"/>
              </a:rPr>
              <a:t>Полный или частичный </a:t>
            </a:r>
            <a:r>
              <a:rPr lang="ru-RU" sz="1800" b="1" i="1" dirty="0">
                <a:latin typeface="Times New Roman" panose="02020603050405020304" pitchFamily="18" charset="0"/>
                <a:cs typeface="Times New Roman" panose="02020603050405020304" pitchFamily="18" charset="0"/>
              </a:rPr>
              <a:t>отказ гражданина от правоспособности </a:t>
            </a:r>
            <a:r>
              <a:rPr lang="ru-RU" sz="1800" i="1" dirty="0">
                <a:latin typeface="Times New Roman" panose="02020603050405020304" pitchFamily="18" charset="0"/>
                <a:cs typeface="Times New Roman" panose="02020603050405020304" pitchFamily="18" charset="0"/>
              </a:rPr>
              <a:t>или дееспособности и другие сделки, направленные на ограничение правоспособности или дееспособности, </a:t>
            </a:r>
            <a:r>
              <a:rPr lang="ru-RU" sz="1800" b="1" i="1" dirty="0">
                <a:latin typeface="Times New Roman" panose="02020603050405020304" pitchFamily="18" charset="0"/>
                <a:cs typeface="Times New Roman" panose="02020603050405020304" pitchFamily="18" charset="0"/>
              </a:rPr>
              <a:t>ничтожны</a:t>
            </a:r>
            <a:r>
              <a:rPr lang="ru-RU" sz="1800" i="1" dirty="0">
                <a:latin typeface="Times New Roman" panose="02020603050405020304" pitchFamily="18" charset="0"/>
                <a:cs typeface="Times New Roman" panose="02020603050405020304" pitchFamily="18" charset="0"/>
              </a:rPr>
              <a:t>, за исключением случаев, когда такие сделки допускаются законом</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a:t>
            </a:r>
            <a:r>
              <a:rPr lang="ru-RU" sz="1800" dirty="0">
                <a:latin typeface="Times New Roman" panose="02020603050405020304" pitchFamily="18" charset="0"/>
                <a:cs typeface="Times New Roman" panose="02020603050405020304" pitchFamily="18" charset="0"/>
              </a:rPr>
              <a:t>70 Семейного Кодекса: </a:t>
            </a:r>
            <a:r>
              <a:rPr lang="ru-RU" sz="1800" dirty="0" smtClean="0">
                <a:latin typeface="Times New Roman" panose="02020603050405020304" pitchFamily="18" charset="0"/>
                <a:cs typeface="Times New Roman" panose="02020603050405020304" pitchFamily="18" charset="0"/>
              </a:rPr>
              <a:t>«</a:t>
            </a:r>
            <a:r>
              <a:rPr lang="ru-RU" sz="1800" b="1" i="1" dirty="0" smtClean="0">
                <a:latin typeface="Times New Roman" panose="02020603050405020304" pitchFamily="18" charset="0"/>
                <a:cs typeface="Times New Roman" panose="02020603050405020304" pitchFamily="18" charset="0"/>
              </a:rPr>
              <a:t>Лишение </a:t>
            </a:r>
            <a:r>
              <a:rPr lang="ru-RU" sz="1800" b="1" i="1" dirty="0">
                <a:latin typeface="Times New Roman" panose="02020603050405020304" pitchFamily="18" charset="0"/>
                <a:cs typeface="Times New Roman" panose="02020603050405020304" pitchFamily="18" charset="0"/>
              </a:rPr>
              <a:t>родительских прав производится в судебном </a:t>
            </a:r>
            <a:r>
              <a:rPr lang="ru-RU" sz="1800" b="1" i="1" dirty="0" smtClean="0">
                <a:latin typeface="Times New Roman" panose="02020603050405020304" pitchFamily="18" charset="0"/>
                <a:cs typeface="Times New Roman" panose="02020603050405020304" pitchFamily="18" charset="0"/>
              </a:rPr>
              <a:t>порядке</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2 статьи </a:t>
            </a:r>
            <a:r>
              <a:rPr lang="ru-RU" sz="1800" dirty="0">
                <a:latin typeface="Times New Roman" panose="02020603050405020304" pitchFamily="18" charset="0"/>
                <a:cs typeface="Times New Roman" panose="02020603050405020304" pitchFamily="18" charset="0"/>
              </a:rPr>
              <a:t>71 Семейного Кодекса: «</a:t>
            </a:r>
            <a:r>
              <a:rPr lang="ru-RU" sz="1800" i="1" dirty="0">
                <a:latin typeface="Times New Roman" panose="02020603050405020304" pitchFamily="18" charset="0"/>
                <a:cs typeface="Times New Roman" panose="02020603050405020304" pitchFamily="18" charset="0"/>
              </a:rPr>
              <a:t>Лишение родительских прав не освобождает родителей от обязанности содержать своего </a:t>
            </a:r>
            <a:r>
              <a:rPr lang="ru-RU" sz="1800" i="1" dirty="0" smtClean="0">
                <a:latin typeface="Times New Roman" panose="02020603050405020304" pitchFamily="18" charset="0"/>
                <a:cs typeface="Times New Roman" panose="02020603050405020304" pitchFamily="18" charset="0"/>
              </a:rPr>
              <a:t>ребенка.</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4 статьи </a:t>
            </a:r>
            <a:r>
              <a:rPr lang="ru-RU" sz="1800" dirty="0">
                <a:latin typeface="Times New Roman" panose="02020603050405020304" pitchFamily="18" charset="0"/>
                <a:cs typeface="Times New Roman" panose="02020603050405020304" pitchFamily="18" charset="0"/>
              </a:rPr>
              <a:t>71 Семейного Кодекса: «</a:t>
            </a:r>
            <a:r>
              <a:rPr lang="ru-RU" sz="1800" i="1" dirty="0">
                <a:latin typeface="Times New Roman" panose="02020603050405020304" pitchFamily="18" charset="0"/>
                <a:cs typeface="Times New Roman" panose="02020603050405020304" pitchFamily="18" charset="0"/>
              </a:rPr>
              <a:t>Ребенок, в отношении которого родители (один из них) лишены родительских прав, сохраняет право собственности на жилое помещение или право пользования жилым помещением, а также сохраняет имущественные права, основанные на факте родства с родителями и другими родственниками, в том числе право на получение наследства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1116 Гражданского Кодекса</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К наследованию могут призываться </a:t>
            </a:r>
            <a:r>
              <a:rPr lang="ru-RU" sz="1800" i="1" dirty="0">
                <a:latin typeface="Times New Roman" panose="02020603050405020304" pitchFamily="18" charset="0"/>
                <a:cs typeface="Times New Roman" panose="02020603050405020304" pitchFamily="18" charset="0"/>
              </a:rPr>
              <a:t>граждане, находящиеся в живых в день открытия наследства, а </a:t>
            </a:r>
            <a:r>
              <a:rPr lang="ru-RU" sz="1800" b="1" i="1" dirty="0">
                <a:latin typeface="Times New Roman" panose="02020603050405020304" pitchFamily="18" charset="0"/>
                <a:cs typeface="Times New Roman" panose="02020603050405020304" pitchFamily="18" charset="0"/>
              </a:rPr>
              <a:t>также зачатые </a:t>
            </a:r>
            <a:r>
              <a:rPr lang="ru-RU" sz="1800" i="1" dirty="0">
                <a:latin typeface="Times New Roman" panose="02020603050405020304" pitchFamily="18" charset="0"/>
                <a:cs typeface="Times New Roman" panose="02020603050405020304" pitchFamily="18" charset="0"/>
              </a:rPr>
              <a:t>при жизни наследодателя и родившиеся живыми после открытия наследства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a:t>
            </a:r>
            <a:r>
              <a:rPr lang="ru-RU" sz="1800" dirty="0">
                <a:latin typeface="Times New Roman" panose="02020603050405020304" pitchFamily="18" charset="0"/>
                <a:cs typeface="Times New Roman" panose="02020603050405020304" pitchFamily="18" charset="0"/>
              </a:rPr>
              <a:t>1166 Гражданского Кодекса</a:t>
            </a:r>
            <a:r>
              <a:rPr lang="ru-RU" sz="1800" dirty="0" smtClean="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При наличии </a:t>
            </a:r>
            <a:r>
              <a:rPr lang="ru-RU" sz="1800" b="1" i="1" dirty="0">
                <a:latin typeface="Times New Roman" panose="02020603050405020304" pitchFamily="18" charset="0"/>
                <a:cs typeface="Times New Roman" panose="02020603050405020304" pitchFamily="18" charset="0"/>
              </a:rPr>
              <a:t>зачатого</a:t>
            </a:r>
            <a:r>
              <a:rPr lang="ru-RU" sz="1800" i="1" dirty="0">
                <a:latin typeface="Times New Roman" panose="02020603050405020304" pitchFamily="18" charset="0"/>
                <a:cs typeface="Times New Roman" panose="02020603050405020304" pitchFamily="18" charset="0"/>
              </a:rPr>
              <a:t>, но еще не родившегося наследника раздел наследства может быть осуществлен </a:t>
            </a:r>
            <a:r>
              <a:rPr lang="ru-RU" sz="1800" b="1" i="1" dirty="0">
                <a:latin typeface="Times New Roman" panose="02020603050405020304" pitchFamily="18" charset="0"/>
                <a:cs typeface="Times New Roman" panose="02020603050405020304" pitchFamily="18" charset="0"/>
              </a:rPr>
              <a:t>только после рождения </a:t>
            </a:r>
            <a:r>
              <a:rPr lang="ru-RU" sz="1800" b="1" i="1" u="sng" dirty="0">
                <a:latin typeface="Times New Roman" panose="02020603050405020304" pitchFamily="18" charset="0"/>
                <a:cs typeface="Times New Roman" panose="02020603050405020304" pitchFamily="18" charset="0"/>
              </a:rPr>
              <a:t>такого наследника</a:t>
            </a:r>
            <a:r>
              <a:rPr lang="ru-RU" sz="1800" i="1" dirty="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5154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12124"/>
            <a:ext cx="10515600" cy="5764839"/>
          </a:xfrm>
        </p:spPr>
        <p:txBody>
          <a:bodyPr>
            <a:normAutofit/>
          </a:bodyPr>
          <a:lstStyle/>
          <a:p>
            <a:pPr marL="0" indent="0" algn="just">
              <a:buNone/>
            </a:pPr>
            <a:r>
              <a:rPr lang="ru-RU" sz="1800" dirty="0" smtClean="0">
                <a:latin typeface="Times New Roman" panose="02020603050405020304" pitchFamily="18" charset="0"/>
                <a:cs typeface="Times New Roman" panose="02020603050405020304" pitchFamily="18" charset="0"/>
              </a:rPr>
              <a:t>Часть 1 статьи 52 323-ФЗ</a:t>
            </a:r>
            <a:r>
              <a:rPr lang="ru-RU" sz="1800" dirty="0">
                <a:latin typeface="Times New Roman" panose="02020603050405020304" pitchFamily="18" charset="0"/>
                <a:cs typeface="Times New Roman" panose="02020603050405020304" pitchFamily="18" charset="0"/>
              </a:rPr>
              <a:t>: «</a:t>
            </a:r>
            <a:r>
              <a:rPr lang="ru-RU" sz="1800" i="1" dirty="0" smtClean="0">
                <a:latin typeface="Times New Roman" panose="02020603050405020304" pitchFamily="18" charset="0"/>
                <a:cs typeface="Times New Roman" panose="02020603050405020304" pitchFamily="18" charset="0"/>
              </a:rPr>
              <a:t>Материнство </a:t>
            </a:r>
            <a:r>
              <a:rPr lang="ru-RU" sz="1800" dirty="0" smtClean="0">
                <a:latin typeface="Times New Roman" panose="02020603050405020304" pitchFamily="18" charset="0"/>
                <a:cs typeface="Times New Roman" panose="02020603050405020304" pitchFamily="18" charset="0"/>
              </a:rPr>
              <a:t>(происхождение ребенка от матери ст.48 СК РФ)</a:t>
            </a:r>
            <a:r>
              <a:rPr lang="ru-RU" sz="1800" i="1" dirty="0" smtClean="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в Российской Федерации </a:t>
            </a:r>
            <a:r>
              <a:rPr lang="ru-RU" sz="1800" b="1" i="1" dirty="0">
                <a:latin typeface="Times New Roman" panose="02020603050405020304" pitchFamily="18" charset="0"/>
                <a:cs typeface="Times New Roman" panose="02020603050405020304" pitchFamily="18" charset="0"/>
              </a:rPr>
              <a:t>охраняется</a:t>
            </a:r>
            <a:r>
              <a:rPr lang="ru-RU" sz="1800" i="1" dirty="0">
                <a:latin typeface="Times New Roman" panose="02020603050405020304" pitchFamily="18" charset="0"/>
                <a:cs typeface="Times New Roman" panose="02020603050405020304" pitchFamily="18" charset="0"/>
              </a:rPr>
              <a:t> и поощряется </a:t>
            </a:r>
            <a:r>
              <a:rPr lang="ru-RU" sz="1800" b="1" i="1" dirty="0">
                <a:latin typeface="Times New Roman" panose="02020603050405020304" pitchFamily="18" charset="0"/>
                <a:cs typeface="Times New Roman" panose="02020603050405020304" pitchFamily="18" charset="0"/>
              </a:rPr>
              <a:t>государством</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15 Конституции РФ</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Законы и иные правовые акты, принимаемые в Российской Федерации, не должны противоречить Конституции Российской Федерации</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3 статьи </a:t>
            </a:r>
            <a:r>
              <a:rPr lang="ru-RU" sz="1800" dirty="0">
                <a:latin typeface="Times New Roman" panose="02020603050405020304" pitchFamily="18" charset="0"/>
                <a:cs typeface="Times New Roman" panose="02020603050405020304" pitchFamily="18" charset="0"/>
              </a:rPr>
              <a:t>76 Конституции РФ: «</a:t>
            </a:r>
            <a:r>
              <a:rPr lang="ru-RU" sz="1800" i="1" dirty="0">
                <a:latin typeface="Times New Roman" panose="02020603050405020304" pitchFamily="18" charset="0"/>
                <a:cs typeface="Times New Roman" panose="02020603050405020304" pitchFamily="18" charset="0"/>
              </a:rPr>
              <a:t>Федеральные законы не могут противоречить федеральным конституционным законам</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3 323-ФЗ</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Законодательство в сфере охраны здоровья основывается на Конституции Российской </a:t>
            </a:r>
            <a:r>
              <a:rPr lang="ru-RU" sz="1800" i="1" dirty="0" smtClean="0">
                <a:latin typeface="Times New Roman" panose="02020603050405020304" pitchFamily="18" charset="0"/>
                <a:cs typeface="Times New Roman" panose="02020603050405020304" pitchFamily="18" charset="0"/>
              </a:rPr>
              <a:t>Федерации…</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2 статьи 3 Семейного Кодекса</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Семейное законодательство состоит из настоящего Кодекса и принимаемых </a:t>
            </a:r>
            <a:r>
              <a:rPr lang="ru-RU" sz="1800" b="1" i="1" dirty="0">
                <a:latin typeface="Times New Roman" panose="02020603050405020304" pitchFamily="18" charset="0"/>
                <a:cs typeface="Times New Roman" panose="02020603050405020304" pitchFamily="18" charset="0"/>
              </a:rPr>
              <a:t>в соответствии с ним </a:t>
            </a:r>
            <a:r>
              <a:rPr lang="ru-RU" sz="1800" i="1" dirty="0">
                <a:latin typeface="Times New Roman" panose="02020603050405020304" pitchFamily="18" charset="0"/>
                <a:cs typeface="Times New Roman" panose="02020603050405020304" pitchFamily="18" charset="0"/>
              </a:rPr>
              <a:t>других федеральных </a:t>
            </a:r>
            <a:r>
              <a:rPr lang="ru-RU" sz="1800" i="1" dirty="0" smtClean="0">
                <a:latin typeface="Times New Roman" panose="02020603050405020304" pitchFamily="18" charset="0"/>
                <a:cs typeface="Times New Roman" panose="02020603050405020304" pitchFamily="18" charset="0"/>
              </a:rPr>
              <a:t>законов</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2 статьи 3 Гражданского Кодекса</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Нормы гражданского права, содержащиеся в других законах, </a:t>
            </a:r>
            <a:r>
              <a:rPr lang="ru-RU" sz="1800" b="1" i="1" dirty="0">
                <a:latin typeface="Times New Roman" panose="02020603050405020304" pitchFamily="18" charset="0"/>
                <a:cs typeface="Times New Roman" panose="02020603050405020304" pitchFamily="18" charset="0"/>
              </a:rPr>
              <a:t>должны соответствовать </a:t>
            </a:r>
            <a:r>
              <a:rPr lang="ru-RU" sz="1800" i="1" dirty="0">
                <a:latin typeface="Times New Roman" panose="02020603050405020304" pitchFamily="18" charset="0"/>
                <a:cs typeface="Times New Roman" panose="02020603050405020304" pitchFamily="18" charset="0"/>
              </a:rPr>
              <a:t>настоящему </a:t>
            </a:r>
            <a:r>
              <a:rPr lang="ru-RU" sz="1800" i="1" dirty="0" smtClean="0">
                <a:latin typeface="Times New Roman" panose="02020603050405020304" pitchFamily="18" charset="0"/>
                <a:cs typeface="Times New Roman" panose="02020603050405020304" pitchFamily="18" charset="0"/>
              </a:rPr>
              <a:t>Кодексу </a:t>
            </a:r>
            <a:r>
              <a:rPr lang="ru-RU" sz="1800" dirty="0" smtClean="0">
                <a:latin typeface="Times New Roman" panose="02020603050405020304" pitchFamily="18" charset="0"/>
                <a:cs typeface="Times New Roman" panose="02020603050405020304" pitchFamily="18" charset="0"/>
              </a:rPr>
              <a:t>(ГК РФ)»</a:t>
            </a:r>
          </a:p>
          <a:p>
            <a:pPr marL="0" indent="0" algn="just">
              <a:buNone/>
            </a:pPr>
            <a:endParaRPr lang="ru-RU" sz="1800" i="1" dirty="0">
              <a:latin typeface="Times New Roman" panose="02020603050405020304" pitchFamily="18" charset="0"/>
              <a:cs typeface="Times New Roman" panose="02020603050405020304" pitchFamily="18" charset="0"/>
            </a:endParaRPr>
          </a:p>
          <a:p>
            <a:pPr marL="0" indent="0" algn="just">
              <a:buNone/>
            </a:pPr>
            <a:r>
              <a:rPr lang="ru-RU" sz="1800" b="1" dirty="0" smtClean="0">
                <a:solidFill>
                  <a:srgbClr val="FF0000"/>
                </a:solidFill>
                <a:latin typeface="Times New Roman" panose="02020603050405020304" pitchFamily="18" charset="0"/>
                <a:cs typeface="Times New Roman" panose="02020603050405020304" pitchFamily="18" charset="0"/>
              </a:rPr>
              <a:t>ВЫВОД</a:t>
            </a:r>
            <a:r>
              <a:rPr lang="ru-RU" sz="1800" b="1" dirty="0" smtClean="0">
                <a:latin typeface="Times New Roman" panose="02020603050405020304" pitchFamily="18" charset="0"/>
                <a:cs typeface="Times New Roman" panose="02020603050405020304" pitchFamily="18" charset="0"/>
              </a:rPr>
              <a:t>: п.1 </a:t>
            </a:r>
            <a:r>
              <a:rPr lang="ru-RU" sz="1800" b="1" dirty="0" err="1" smtClean="0">
                <a:latin typeface="Times New Roman" panose="02020603050405020304" pitchFamily="18" charset="0"/>
                <a:cs typeface="Times New Roman" panose="02020603050405020304" pitchFamily="18" charset="0"/>
              </a:rPr>
              <a:t>ст</a:t>
            </a:r>
            <a:r>
              <a:rPr lang="ru-RU" sz="1800" b="1" dirty="0" smtClean="0">
                <a:latin typeface="Times New Roman" panose="02020603050405020304" pitchFamily="18" charset="0"/>
                <a:cs typeface="Times New Roman" panose="02020603050405020304" pitchFamily="18" charset="0"/>
              </a:rPr>
              <a:t> 56 323-ФЗ не соответствует нормам </a:t>
            </a:r>
            <a:r>
              <a:rPr lang="ru-RU" sz="1800" b="1" dirty="0" smtClean="0">
                <a:latin typeface="Times New Roman" panose="02020603050405020304" pitchFamily="18" charset="0"/>
                <a:cs typeface="Times New Roman" panose="02020603050405020304" pitchFamily="18" charset="0"/>
              </a:rPr>
              <a:t>предусмотренными </a:t>
            </a:r>
            <a:r>
              <a:rPr lang="ru-RU" sz="1800" b="1" dirty="0" smtClean="0">
                <a:latin typeface="Times New Roman" panose="02020603050405020304" pitchFamily="18" charset="0"/>
                <a:cs typeface="Times New Roman" panose="02020603050405020304" pitchFamily="18" charset="0"/>
              </a:rPr>
              <a:t>статьями 15, 38, 76 Конституции РФ, статьями 3, 9, 10, 22, 1116, 1166 Гражданского Кодекса, статьями 3, 31, 61, 65, 70, 71 Семейного Кодекса, статьями 3, 52 323-ФЗ; нарушает основы конституционного строя Российской Федерации и основы правового статуса личности в Российской Федерации</a:t>
            </a:r>
            <a:endParaRPr lang="ru-RU" sz="1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3444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37882"/>
            <a:ext cx="10515600" cy="5739081"/>
          </a:xfrm>
        </p:spPr>
        <p:txBody>
          <a:bodyPr>
            <a:normAutofit lnSpcReduction="10000"/>
          </a:bodyPr>
          <a:lstStyle/>
          <a:p>
            <a:pPr marL="0" indent="0" algn="just">
              <a:buNone/>
            </a:pPr>
            <a:r>
              <a:rPr lang="ru-RU" sz="1800" dirty="0">
                <a:latin typeface="Times New Roman" panose="02020603050405020304" pitchFamily="18" charset="0"/>
                <a:cs typeface="Times New Roman" panose="02020603050405020304" pitchFamily="18" charset="0"/>
              </a:rPr>
              <a:t>«</a:t>
            </a:r>
            <a:r>
              <a:rPr lang="ru-RU" sz="1800" i="1" dirty="0">
                <a:latin typeface="Times New Roman" panose="02020603050405020304" pitchFamily="18" charset="0"/>
                <a:cs typeface="Times New Roman" panose="02020603050405020304" pitchFamily="18" charset="0"/>
              </a:rPr>
              <a:t>2. Искусственное прерывание беременности по желанию женщины проводится при сроке беременности до двенадцати </a:t>
            </a:r>
            <a:r>
              <a:rPr lang="ru-RU" sz="1800" i="1" dirty="0" smtClean="0">
                <a:latin typeface="Times New Roman" panose="02020603050405020304" pitchFamily="18" charset="0"/>
                <a:cs typeface="Times New Roman" panose="02020603050405020304" pitchFamily="18" charset="0"/>
              </a:rPr>
              <a:t>недель.</a:t>
            </a:r>
          </a:p>
          <a:p>
            <a:pPr marL="0" indent="0" algn="just">
              <a:buNone/>
            </a:pPr>
            <a:r>
              <a:rPr lang="ru-RU" sz="1800" i="1" dirty="0" smtClean="0">
                <a:latin typeface="Times New Roman" panose="02020603050405020304" pitchFamily="18" charset="0"/>
                <a:cs typeface="Times New Roman" panose="02020603050405020304" pitchFamily="18" charset="0"/>
              </a:rPr>
              <a:t>3</a:t>
            </a:r>
            <a:r>
              <a:rPr lang="ru-RU" sz="1800" i="1" dirty="0">
                <a:latin typeface="Times New Roman" panose="02020603050405020304" pitchFamily="18" charset="0"/>
                <a:cs typeface="Times New Roman" panose="02020603050405020304" pitchFamily="18" charset="0"/>
              </a:rPr>
              <a:t>. Искусственное прерывание беременности </a:t>
            </a:r>
            <a:r>
              <a:rPr lang="ru-RU" sz="1800" i="1" dirty="0" smtClean="0">
                <a:latin typeface="Times New Roman" panose="02020603050405020304" pitchFamily="18" charset="0"/>
                <a:cs typeface="Times New Roman" panose="02020603050405020304" pitchFamily="18" charset="0"/>
              </a:rPr>
              <a:t>проводится: 1</a:t>
            </a:r>
            <a:r>
              <a:rPr lang="ru-RU" sz="1800" i="1" dirty="0">
                <a:latin typeface="Times New Roman" panose="02020603050405020304" pitchFamily="18" charset="0"/>
                <a:cs typeface="Times New Roman" panose="02020603050405020304" pitchFamily="18" charset="0"/>
              </a:rPr>
              <a:t>) не ранее 48 часов с момента обращения женщины в медицинскую организацию для искусственного прерывания беременности</a:t>
            </a:r>
            <a:r>
              <a:rPr lang="ru-RU" sz="1800" i="1" dirty="0" smtClean="0">
                <a:latin typeface="Times New Roman" panose="02020603050405020304" pitchFamily="18" charset="0"/>
                <a:cs typeface="Times New Roman" panose="02020603050405020304" pitchFamily="18" charset="0"/>
              </a:rPr>
              <a:t>: а</a:t>
            </a:r>
            <a:r>
              <a:rPr lang="ru-RU" sz="1800" i="1" dirty="0">
                <a:latin typeface="Times New Roman" panose="02020603050405020304" pitchFamily="18" charset="0"/>
                <a:cs typeface="Times New Roman" panose="02020603050405020304" pitchFamily="18" charset="0"/>
              </a:rPr>
              <a:t>) при сроке беременности четвертая - седьмая недели</a:t>
            </a:r>
            <a:r>
              <a:rPr lang="ru-RU" sz="1800" i="1" dirty="0" smtClean="0">
                <a:latin typeface="Times New Roman" panose="02020603050405020304" pitchFamily="18" charset="0"/>
                <a:cs typeface="Times New Roman" panose="02020603050405020304" pitchFamily="18" charset="0"/>
              </a:rPr>
              <a:t>; б</a:t>
            </a:r>
            <a:r>
              <a:rPr lang="ru-RU" sz="1800" i="1" dirty="0">
                <a:latin typeface="Times New Roman" panose="02020603050405020304" pitchFamily="18" charset="0"/>
                <a:cs typeface="Times New Roman" panose="02020603050405020304" pitchFamily="18" charset="0"/>
              </a:rPr>
              <a:t>) при сроке беременности одиннадцатая - двенадцатая недели, но не позднее окончания двенадцатой недели беременности</a:t>
            </a:r>
            <a:r>
              <a:rPr lang="ru-RU" sz="1800" i="1" dirty="0" smtClean="0">
                <a:latin typeface="Times New Roman" panose="02020603050405020304" pitchFamily="18" charset="0"/>
                <a:cs typeface="Times New Roman" panose="02020603050405020304" pitchFamily="18" charset="0"/>
              </a:rPr>
              <a:t>; 2</a:t>
            </a:r>
            <a:r>
              <a:rPr lang="ru-RU" sz="1800" i="1" dirty="0">
                <a:latin typeface="Times New Roman" panose="02020603050405020304" pitchFamily="18" charset="0"/>
                <a:cs typeface="Times New Roman" panose="02020603050405020304" pitchFamily="18" charset="0"/>
              </a:rPr>
              <a:t>) не ранее семи дней с момента обращения женщины в медицинскую организацию для искусственного прерывания беременности при сроке беременности восьмая - десятая недели беременности</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2 конвенции о правах человека</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Право каждого лица на жизнь охраняется законом. </a:t>
            </a:r>
            <a:r>
              <a:rPr lang="ru-RU" sz="1800" b="1" i="1" dirty="0">
                <a:latin typeface="Times New Roman" panose="02020603050405020304" pitchFamily="18" charset="0"/>
                <a:cs typeface="Times New Roman" panose="02020603050405020304" pitchFamily="18" charset="0"/>
              </a:rPr>
              <a:t>Никто не может быть умышленно лишен жизни иначе как во исполнение смертного приговора, вынесенного судом за совершение преступления</a:t>
            </a:r>
            <a:r>
              <a:rPr lang="ru-RU" sz="1800" i="1" dirty="0">
                <a:latin typeface="Times New Roman" panose="02020603050405020304" pitchFamily="18" charset="0"/>
                <a:cs typeface="Times New Roman" panose="02020603050405020304" pitchFamily="18" charset="0"/>
              </a:rPr>
              <a:t>, в отношении которого законом предусмотрено такое наказание</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14 конвенции о </a:t>
            </a:r>
            <a:r>
              <a:rPr lang="ru-RU" sz="1800" dirty="0">
                <a:latin typeface="Times New Roman" panose="02020603050405020304" pitchFamily="18" charset="0"/>
                <a:cs typeface="Times New Roman" panose="02020603050405020304" pitchFamily="18" charset="0"/>
              </a:rPr>
              <a:t>правах человека: «</a:t>
            </a:r>
            <a:r>
              <a:rPr lang="ru-RU" sz="1800" b="1" i="1" dirty="0">
                <a:latin typeface="Times New Roman" panose="02020603050405020304" pitchFamily="18" charset="0"/>
                <a:cs typeface="Times New Roman" panose="02020603050405020304" pitchFamily="18" charset="0"/>
              </a:rPr>
              <a:t>Пользование правами и свободами, признанными в настоящей Конвенции, должно быть обеспечено без какой бы то ни было дискриминации по признаку </a:t>
            </a:r>
            <a:r>
              <a:rPr lang="ru-RU" sz="1800" i="1" dirty="0">
                <a:latin typeface="Times New Roman" panose="02020603050405020304" pitchFamily="18" charset="0"/>
                <a:cs typeface="Times New Roman" panose="02020603050405020304" pitchFamily="18" charset="0"/>
              </a:rPr>
              <a:t>пола, расы, цвета кожи, языка, религии, политических или иных убеждений, национального или социального происхождения, принадлежности к национальным меньшинствам, имущественного положения, </a:t>
            </a:r>
            <a:r>
              <a:rPr lang="ru-RU" sz="1800" b="1" i="1" dirty="0">
                <a:latin typeface="Times New Roman" panose="02020603050405020304" pitchFamily="18" charset="0"/>
                <a:cs typeface="Times New Roman" panose="02020603050405020304" pitchFamily="18" charset="0"/>
              </a:rPr>
              <a:t>рождения </a:t>
            </a:r>
            <a:r>
              <a:rPr lang="ru-RU" sz="1800" i="1" dirty="0">
                <a:latin typeface="Times New Roman" panose="02020603050405020304" pitchFamily="18" charset="0"/>
                <a:cs typeface="Times New Roman" panose="02020603050405020304" pitchFamily="18" charset="0"/>
              </a:rPr>
              <a:t>или по любым иным </a:t>
            </a:r>
            <a:r>
              <a:rPr lang="ru-RU" sz="1800" i="1" dirty="0" smtClean="0">
                <a:latin typeface="Times New Roman" panose="02020603050405020304" pitchFamily="18" charset="0"/>
                <a:cs typeface="Times New Roman" panose="02020603050405020304" pitchFamily="18" charset="0"/>
              </a:rPr>
              <a:t>признакам.</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2 конвенции о правах ребенка</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Государства - участники уважают и </a:t>
            </a:r>
            <a:r>
              <a:rPr lang="ru-RU" sz="1800" b="1" i="1" dirty="0">
                <a:latin typeface="Times New Roman" panose="02020603050405020304" pitchFamily="18" charset="0"/>
                <a:cs typeface="Times New Roman" panose="02020603050405020304" pitchFamily="18" charset="0"/>
              </a:rPr>
              <a:t>обеспечивают все права, предусмотренные настоящей Конвенцией, за каждым ребенком</a:t>
            </a:r>
            <a:r>
              <a:rPr lang="ru-RU" sz="1800" i="1" dirty="0">
                <a:latin typeface="Times New Roman" panose="02020603050405020304" pitchFamily="18" charset="0"/>
                <a:cs typeface="Times New Roman" panose="02020603050405020304" pitchFamily="18" charset="0"/>
              </a:rPr>
              <a:t>, находящимся в пределах их юрисдикции, </a:t>
            </a:r>
            <a:r>
              <a:rPr lang="ru-RU" sz="1800" b="1" i="1" dirty="0">
                <a:latin typeface="Times New Roman" panose="02020603050405020304" pitchFamily="18" charset="0"/>
                <a:cs typeface="Times New Roman" panose="02020603050405020304" pitchFamily="18" charset="0"/>
              </a:rPr>
              <a:t>без какой-либо дискриминации, независимо от </a:t>
            </a:r>
            <a:r>
              <a:rPr lang="ru-RU" sz="1800" i="1" dirty="0">
                <a:latin typeface="Times New Roman" panose="02020603050405020304" pitchFamily="18" charset="0"/>
                <a:cs typeface="Times New Roman" panose="02020603050405020304" pitchFamily="18" charset="0"/>
              </a:rPr>
              <a:t>расы, цвета кожи, пола, языка, религии, политических или иных убеждений, национального, этнического или социального происхождения, имущественного положения, состояния здоровья и </a:t>
            </a:r>
            <a:r>
              <a:rPr lang="ru-RU" sz="1800" b="1" i="1" dirty="0">
                <a:latin typeface="Times New Roman" panose="02020603050405020304" pitchFamily="18" charset="0"/>
                <a:cs typeface="Times New Roman" panose="02020603050405020304" pitchFamily="18" charset="0"/>
              </a:rPr>
              <a:t>рождения ребенка</a:t>
            </a:r>
            <a:r>
              <a:rPr lang="ru-RU" sz="1800" i="1" dirty="0">
                <a:latin typeface="Times New Roman" panose="02020603050405020304" pitchFamily="18" charset="0"/>
                <a:cs typeface="Times New Roman" panose="02020603050405020304" pitchFamily="18" charset="0"/>
              </a:rPr>
              <a:t>, его родителей или законных опекунов или каких-либо иных обстоятельств</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6093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89397"/>
            <a:ext cx="10515600" cy="5687566"/>
          </a:xfrm>
        </p:spPr>
        <p:txBody>
          <a:bodyPr>
            <a:normAutofit/>
          </a:bodyPr>
          <a:lstStyle/>
          <a:p>
            <a:pPr marL="0" indent="0" algn="just">
              <a:buNone/>
            </a:pPr>
            <a:r>
              <a:rPr lang="ru-RU" sz="1800" dirty="0" smtClean="0">
                <a:latin typeface="Times New Roman" panose="02020603050405020304" pitchFamily="18" charset="0"/>
                <a:cs typeface="Times New Roman" panose="02020603050405020304" pitchFamily="18" charset="0"/>
              </a:rPr>
              <a:t>Статья 6 конвенции о </a:t>
            </a:r>
            <a:r>
              <a:rPr lang="ru-RU" sz="1800" dirty="0">
                <a:latin typeface="Times New Roman" panose="02020603050405020304" pitchFamily="18" charset="0"/>
                <a:cs typeface="Times New Roman" panose="02020603050405020304" pitchFamily="18" charset="0"/>
              </a:rPr>
              <a:t>правах ребенка: «</a:t>
            </a:r>
            <a:r>
              <a:rPr lang="ru-RU" sz="1800" i="1" dirty="0">
                <a:latin typeface="Times New Roman" panose="02020603050405020304" pitchFamily="18" charset="0"/>
                <a:cs typeface="Times New Roman" panose="02020603050405020304" pitchFamily="18" charset="0"/>
              </a:rPr>
              <a:t>Государства - участники признают, что </a:t>
            </a:r>
            <a:r>
              <a:rPr lang="ru-RU" sz="1800" b="1" i="1" dirty="0">
                <a:latin typeface="Times New Roman" panose="02020603050405020304" pitchFamily="18" charset="0"/>
                <a:cs typeface="Times New Roman" panose="02020603050405020304" pitchFamily="18" charset="0"/>
              </a:rPr>
              <a:t>каждый ребенок имеет неотъемлемое право на жизнь</a:t>
            </a:r>
            <a:r>
              <a:rPr lang="ru-RU" sz="1800" i="1" dirty="0" smtClean="0">
                <a:latin typeface="Times New Roman" panose="02020603050405020304" pitchFamily="18" charset="0"/>
                <a:cs typeface="Times New Roman" panose="02020603050405020304" pitchFamily="18" charset="0"/>
              </a:rPr>
              <a:t>. </a:t>
            </a:r>
            <a:r>
              <a:rPr lang="ru-RU" sz="1800" b="1" i="1" dirty="0" smtClean="0">
                <a:latin typeface="Times New Roman" panose="02020603050405020304" pitchFamily="18" charset="0"/>
                <a:cs typeface="Times New Roman" panose="02020603050405020304" pitchFamily="18" charset="0"/>
              </a:rPr>
              <a:t>Государства </a:t>
            </a:r>
            <a:r>
              <a:rPr lang="ru-RU" sz="1800" b="1" i="1" dirty="0">
                <a:latin typeface="Times New Roman" panose="02020603050405020304" pitchFamily="18" charset="0"/>
                <a:cs typeface="Times New Roman" panose="02020603050405020304" pitchFamily="18" charset="0"/>
              </a:rPr>
              <a:t>- участники обеспечивают в максимально возможной степени выживание </a:t>
            </a:r>
            <a:r>
              <a:rPr lang="ru-RU" sz="1800" i="1" dirty="0">
                <a:latin typeface="Times New Roman" panose="02020603050405020304" pitchFamily="18" charset="0"/>
                <a:cs typeface="Times New Roman" panose="02020603050405020304" pitchFamily="18" charset="0"/>
              </a:rPr>
              <a:t>и здоровое развитие </a:t>
            </a:r>
            <a:r>
              <a:rPr lang="ru-RU" sz="1800" b="1" i="1" dirty="0">
                <a:latin typeface="Times New Roman" panose="02020603050405020304" pitchFamily="18" charset="0"/>
                <a:cs typeface="Times New Roman" panose="02020603050405020304" pitchFamily="18" charset="0"/>
              </a:rPr>
              <a:t>ребенка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16 конвенции о </a:t>
            </a:r>
            <a:r>
              <a:rPr lang="ru-RU" sz="1800" dirty="0">
                <a:latin typeface="Times New Roman" panose="02020603050405020304" pitchFamily="18" charset="0"/>
                <a:cs typeface="Times New Roman" panose="02020603050405020304" pitchFamily="18" charset="0"/>
              </a:rPr>
              <a:t>правах ребенка: «</a:t>
            </a:r>
            <a:r>
              <a:rPr lang="ru-RU" sz="1800" b="1" i="1" dirty="0">
                <a:latin typeface="Times New Roman" panose="02020603050405020304" pitchFamily="18" charset="0"/>
                <a:cs typeface="Times New Roman" panose="02020603050405020304" pitchFamily="18" charset="0"/>
              </a:rPr>
              <a:t>Ни один ребенок не может быть объектом произвольного или незаконного вмешательства в осуществление его права на личную жизнь</a:t>
            </a:r>
            <a:r>
              <a:rPr lang="ru-RU" sz="1800" i="1" dirty="0">
                <a:latin typeface="Times New Roman" panose="02020603050405020304" pitchFamily="18" charset="0"/>
                <a:cs typeface="Times New Roman" panose="02020603050405020304" pitchFamily="18" charset="0"/>
              </a:rPr>
              <a:t>, семейную жизнь, неприкосновенность жилища или тайну корреспонденции или незаконного посягательства на его честь и </a:t>
            </a:r>
            <a:r>
              <a:rPr lang="ru-RU" sz="1800" i="1" dirty="0" smtClean="0">
                <a:latin typeface="Times New Roman" panose="02020603050405020304" pitchFamily="18" charset="0"/>
                <a:cs typeface="Times New Roman" panose="02020603050405020304" pitchFamily="18" charset="0"/>
              </a:rPr>
              <a:t>репутацию. </a:t>
            </a:r>
            <a:r>
              <a:rPr lang="ru-RU" sz="1800" b="1" i="1" dirty="0">
                <a:latin typeface="Times New Roman" panose="02020603050405020304" pitchFamily="18" charset="0"/>
                <a:cs typeface="Times New Roman" panose="02020603050405020304" pitchFamily="18" charset="0"/>
              </a:rPr>
              <a:t>Ребенок имеет право на защиту закона от такого вмешательства </a:t>
            </a:r>
            <a:r>
              <a:rPr lang="ru-RU" sz="1800" i="1" dirty="0">
                <a:latin typeface="Times New Roman" panose="02020603050405020304" pitchFamily="18" charset="0"/>
                <a:cs typeface="Times New Roman" panose="02020603050405020304" pitchFamily="18" charset="0"/>
              </a:rPr>
              <a:t>или посягательства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19 конвенции о правах ребенка</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Государства - участники принимают все необходимые законодательные</a:t>
            </a:r>
            <a:r>
              <a:rPr lang="ru-RU" sz="1800" i="1" dirty="0">
                <a:latin typeface="Times New Roman" panose="02020603050405020304" pitchFamily="18" charset="0"/>
                <a:cs typeface="Times New Roman" panose="02020603050405020304" pitchFamily="18" charset="0"/>
              </a:rPr>
              <a:t>, административные, социальные и просветительные </a:t>
            </a:r>
            <a:r>
              <a:rPr lang="ru-RU" sz="1800" b="1" i="1" dirty="0">
                <a:latin typeface="Times New Roman" panose="02020603050405020304" pitchFamily="18" charset="0"/>
                <a:cs typeface="Times New Roman" panose="02020603050405020304" pitchFamily="18" charset="0"/>
              </a:rPr>
              <a:t>меры с целью защиты ребенка от всех форм физического </a:t>
            </a:r>
            <a:r>
              <a:rPr lang="ru-RU" sz="1800" i="1" dirty="0">
                <a:latin typeface="Times New Roman" panose="02020603050405020304" pitchFamily="18" charset="0"/>
                <a:cs typeface="Times New Roman" panose="02020603050405020304" pitchFamily="18" charset="0"/>
              </a:rPr>
              <a:t>или психологического </a:t>
            </a:r>
            <a:r>
              <a:rPr lang="ru-RU" sz="1800" b="1" i="1" dirty="0">
                <a:latin typeface="Times New Roman" panose="02020603050405020304" pitchFamily="18" charset="0"/>
                <a:cs typeface="Times New Roman" panose="02020603050405020304" pitchFamily="18" charset="0"/>
              </a:rPr>
              <a:t>насилия</a:t>
            </a:r>
            <a:r>
              <a:rPr lang="ru-RU" sz="1800" i="1" dirty="0">
                <a:latin typeface="Times New Roman" panose="02020603050405020304" pitchFamily="18" charset="0"/>
                <a:cs typeface="Times New Roman" panose="02020603050405020304" pitchFamily="18" charset="0"/>
              </a:rPr>
              <a:t>, оскорбления или злоупотребления, отсутствия заботы или небрежного обращения, грубого обращения или эксплуатации, включая сексуальное злоупотребление, со стороны родителей, законных опекунов или любого другого лица, заботящегося о ребенке</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a:t>
            </a:r>
            <a:r>
              <a:rPr lang="ru-RU" sz="1800" dirty="0">
                <a:latin typeface="Times New Roman" panose="02020603050405020304" pitchFamily="18" charset="0"/>
                <a:cs typeface="Times New Roman" panose="02020603050405020304" pitchFamily="18" charset="0"/>
              </a:rPr>
              <a:t>20 Конституции РФ: «</a:t>
            </a:r>
            <a:r>
              <a:rPr lang="ru-RU" sz="1800" b="1" i="1" dirty="0">
                <a:latin typeface="Times New Roman" panose="02020603050405020304" pitchFamily="18" charset="0"/>
                <a:cs typeface="Times New Roman" panose="02020603050405020304" pitchFamily="18" charset="0"/>
              </a:rPr>
              <a:t>Каждый имеет право на жизнь</a:t>
            </a:r>
            <a:r>
              <a:rPr lang="ru-RU" sz="1800" i="1" dirty="0" smtClean="0">
                <a:latin typeface="Times New Roman" panose="02020603050405020304" pitchFamily="18" charset="0"/>
                <a:cs typeface="Times New Roman" panose="02020603050405020304" pitchFamily="18" charset="0"/>
              </a:rPr>
              <a:t>. </a:t>
            </a:r>
            <a:r>
              <a:rPr lang="ru-RU" sz="1800" b="1" i="1" dirty="0" smtClean="0">
                <a:latin typeface="Times New Roman" panose="02020603050405020304" pitchFamily="18" charset="0"/>
                <a:cs typeface="Times New Roman" panose="02020603050405020304" pitchFamily="18" charset="0"/>
              </a:rPr>
              <a:t>Смертная </a:t>
            </a:r>
            <a:r>
              <a:rPr lang="ru-RU" sz="1800" b="1" i="1" dirty="0">
                <a:latin typeface="Times New Roman" panose="02020603050405020304" pitchFamily="18" charset="0"/>
                <a:cs typeface="Times New Roman" panose="02020603050405020304" pitchFamily="18" charset="0"/>
              </a:rPr>
              <a:t>казнь </a:t>
            </a:r>
            <a:r>
              <a:rPr lang="ru-RU" sz="1800" i="1" dirty="0">
                <a:latin typeface="Times New Roman" panose="02020603050405020304" pitchFamily="18" charset="0"/>
                <a:cs typeface="Times New Roman" panose="02020603050405020304" pitchFamily="18" charset="0"/>
              </a:rPr>
              <a:t>впредь до ее отмены </a:t>
            </a:r>
            <a:r>
              <a:rPr lang="ru-RU" sz="1800" b="1" i="1" dirty="0">
                <a:latin typeface="Times New Roman" panose="02020603050405020304" pitchFamily="18" charset="0"/>
                <a:cs typeface="Times New Roman" panose="02020603050405020304" pitchFamily="18" charset="0"/>
              </a:rPr>
              <a:t>может устанавливаться федеральным законом в качестве исключительной меры наказания за особо тяжкие преступления </a:t>
            </a:r>
            <a:r>
              <a:rPr lang="ru-RU" sz="1800" i="1" dirty="0">
                <a:latin typeface="Times New Roman" panose="02020603050405020304" pitchFamily="18" charset="0"/>
                <a:cs typeface="Times New Roman" panose="02020603050405020304" pitchFamily="18" charset="0"/>
              </a:rPr>
              <a:t>против жизни при предоставлении обвиняемому права на рассмотрение его дела судом с участием присяжных заседателей</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1 статьи </a:t>
            </a:r>
            <a:r>
              <a:rPr lang="ru-RU" sz="1800" dirty="0">
                <a:latin typeface="Times New Roman" panose="02020603050405020304" pitchFamily="18" charset="0"/>
                <a:cs typeface="Times New Roman" panose="02020603050405020304" pitchFamily="18" charset="0"/>
              </a:rPr>
              <a:t>38 Конституции РФ: «</a:t>
            </a:r>
            <a:r>
              <a:rPr lang="ru-RU" sz="1800" b="1" i="1" dirty="0" smtClean="0">
                <a:latin typeface="Times New Roman" panose="02020603050405020304" pitchFamily="18" charset="0"/>
                <a:cs typeface="Times New Roman" panose="02020603050405020304" pitchFamily="18" charset="0"/>
              </a:rPr>
              <a:t>Материнство </a:t>
            </a:r>
            <a:r>
              <a:rPr lang="ru-RU" sz="1800" dirty="0" smtClean="0">
                <a:latin typeface="Times New Roman" panose="02020603050405020304" pitchFamily="18" charset="0"/>
                <a:cs typeface="Times New Roman" panose="02020603050405020304" pitchFamily="18" charset="0"/>
              </a:rPr>
              <a:t>(происхождение ребенка от матери)</a:t>
            </a:r>
            <a:r>
              <a:rPr lang="ru-RU" sz="1800" i="1" dirty="0" smtClean="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и детство, семья </a:t>
            </a:r>
            <a:r>
              <a:rPr lang="ru-RU" sz="1800" b="1" i="1" dirty="0">
                <a:latin typeface="Times New Roman" panose="02020603050405020304" pitchFamily="18" charset="0"/>
                <a:cs typeface="Times New Roman" panose="02020603050405020304" pitchFamily="18" charset="0"/>
              </a:rPr>
              <a:t>находятся под защитой </a:t>
            </a:r>
            <a:r>
              <a:rPr lang="ru-RU" sz="1800" b="1" i="1" dirty="0" smtClean="0">
                <a:latin typeface="Times New Roman" panose="02020603050405020304" pitchFamily="18" charset="0"/>
                <a:cs typeface="Times New Roman" panose="02020603050405020304" pitchFamily="18" charset="0"/>
              </a:rPr>
              <a:t>государства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4732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50761"/>
            <a:ext cx="10515600" cy="5726202"/>
          </a:xfrm>
        </p:spPr>
        <p:txBody>
          <a:bodyPr>
            <a:normAutofit lnSpcReduction="10000"/>
          </a:bodyPr>
          <a:lstStyle/>
          <a:p>
            <a:pPr marL="0" indent="0" algn="just">
              <a:buNone/>
            </a:pPr>
            <a:r>
              <a:rPr lang="ru-RU" sz="1800" dirty="0" smtClean="0">
                <a:latin typeface="Times New Roman" panose="02020603050405020304" pitchFamily="18" charset="0"/>
                <a:cs typeface="Times New Roman" panose="02020603050405020304" pitchFamily="18" charset="0"/>
              </a:rPr>
              <a:t>Часть 2 статьи </a:t>
            </a:r>
            <a:r>
              <a:rPr lang="ru-RU" sz="1800" dirty="0">
                <a:latin typeface="Times New Roman" panose="02020603050405020304" pitchFamily="18" charset="0"/>
                <a:cs typeface="Times New Roman" panose="02020603050405020304" pitchFamily="18" charset="0"/>
              </a:rPr>
              <a:t>55 Конституции РФ: «</a:t>
            </a:r>
            <a:r>
              <a:rPr lang="ru-RU" sz="1800" i="1" dirty="0">
                <a:latin typeface="Times New Roman" panose="02020603050405020304" pitchFamily="18" charset="0"/>
                <a:cs typeface="Times New Roman" panose="02020603050405020304" pitchFamily="18" charset="0"/>
              </a:rPr>
              <a:t>В Российской Федерации </a:t>
            </a:r>
            <a:r>
              <a:rPr lang="ru-RU" sz="1800" b="1" i="1" dirty="0">
                <a:latin typeface="Times New Roman" panose="02020603050405020304" pitchFamily="18" charset="0"/>
                <a:cs typeface="Times New Roman" panose="02020603050405020304" pitchFamily="18" charset="0"/>
              </a:rPr>
              <a:t>не должны издаваться законы, отменяющие </a:t>
            </a:r>
            <a:r>
              <a:rPr lang="ru-RU" sz="1800" b="1" i="1" dirty="0" smtClean="0">
                <a:latin typeface="Times New Roman" panose="02020603050405020304" pitchFamily="18" charset="0"/>
                <a:cs typeface="Times New Roman" panose="02020603050405020304" pitchFamily="18" charset="0"/>
              </a:rPr>
              <a:t>или </a:t>
            </a:r>
            <a:r>
              <a:rPr lang="ru-RU" sz="1800" b="1" i="1" dirty="0">
                <a:latin typeface="Times New Roman" panose="02020603050405020304" pitchFamily="18" charset="0"/>
                <a:cs typeface="Times New Roman" panose="02020603050405020304" pitchFamily="18" charset="0"/>
              </a:rPr>
              <a:t>умаляющие права и свободы человека </a:t>
            </a:r>
            <a:r>
              <a:rPr lang="ru-RU" sz="1800" i="1" dirty="0">
                <a:latin typeface="Times New Roman" panose="02020603050405020304" pitchFamily="18" charset="0"/>
                <a:cs typeface="Times New Roman" panose="02020603050405020304" pitchFamily="18" charset="0"/>
              </a:rPr>
              <a:t>и </a:t>
            </a:r>
            <a:r>
              <a:rPr lang="ru-RU" sz="1800" i="1" dirty="0" smtClean="0">
                <a:latin typeface="Times New Roman" panose="02020603050405020304" pitchFamily="18" charset="0"/>
                <a:cs typeface="Times New Roman" panose="02020603050405020304" pitchFamily="18" charset="0"/>
              </a:rPr>
              <a:t>гражданина.</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56 Семейного Кодекса</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Ребенок имеет право на защиту своих прав </a:t>
            </a:r>
            <a:r>
              <a:rPr lang="ru-RU" sz="1800" i="1" dirty="0">
                <a:latin typeface="Times New Roman" panose="02020603050405020304" pitchFamily="18" charset="0"/>
                <a:cs typeface="Times New Roman" panose="02020603050405020304" pitchFamily="18" charset="0"/>
              </a:rPr>
              <a:t>и законных интересов. </a:t>
            </a:r>
            <a:r>
              <a:rPr lang="ru-RU" sz="1800" b="1" i="1" dirty="0">
                <a:latin typeface="Times New Roman" panose="02020603050405020304" pitchFamily="18" charset="0"/>
                <a:cs typeface="Times New Roman" panose="02020603050405020304" pitchFamily="18" charset="0"/>
              </a:rPr>
              <a:t>Ребенок имеет право на защиту от злоупотреблений со стороны </a:t>
            </a:r>
            <a:r>
              <a:rPr lang="ru-RU" sz="1800" b="1" i="1" dirty="0" smtClean="0">
                <a:latin typeface="Times New Roman" panose="02020603050405020304" pitchFamily="18" charset="0"/>
                <a:cs typeface="Times New Roman" panose="02020603050405020304" pitchFamily="18" charset="0"/>
              </a:rPr>
              <a:t>родителей</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60 Семейного Кодекса</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Ребенок имеет право на получение содержания от своих родителей и других членов семьи </a:t>
            </a:r>
            <a:r>
              <a:rPr lang="ru-RU" sz="1800" i="1" dirty="0">
                <a:latin typeface="Times New Roman" panose="02020603050405020304" pitchFamily="18" charset="0"/>
                <a:cs typeface="Times New Roman" panose="02020603050405020304" pitchFamily="18" charset="0"/>
              </a:rPr>
              <a:t>в порядке и в размерах, которые установлены Семейным Кодексом</a:t>
            </a:r>
            <a:r>
              <a:rPr lang="ru-RU" sz="1800" i="1" dirty="0" smtClean="0">
                <a:latin typeface="Times New Roman" panose="02020603050405020304" pitchFamily="18" charset="0"/>
                <a:cs typeface="Times New Roman" panose="02020603050405020304" pitchFamily="18" charset="0"/>
              </a:rPr>
              <a:t>. </a:t>
            </a:r>
            <a:r>
              <a:rPr lang="ru-RU" sz="1800" b="1" i="1" dirty="0" smtClean="0">
                <a:latin typeface="Times New Roman" panose="02020603050405020304" pitchFamily="18" charset="0"/>
                <a:cs typeface="Times New Roman" panose="02020603050405020304" pitchFamily="18" charset="0"/>
              </a:rPr>
              <a:t>Ребенок </a:t>
            </a:r>
            <a:r>
              <a:rPr lang="ru-RU" sz="1800" b="1" i="1" dirty="0">
                <a:latin typeface="Times New Roman" panose="02020603050405020304" pitchFamily="18" charset="0"/>
                <a:cs typeface="Times New Roman" panose="02020603050405020304" pitchFamily="18" charset="0"/>
              </a:rPr>
              <a:t>имеет право собственности на </a:t>
            </a:r>
            <a:r>
              <a:rPr lang="ru-RU" sz="1800" i="1" dirty="0">
                <a:latin typeface="Times New Roman" panose="02020603050405020304" pitchFamily="18" charset="0"/>
                <a:cs typeface="Times New Roman" panose="02020603050405020304" pitchFamily="18" charset="0"/>
              </a:rPr>
              <a:t>доходы, полученные им, </a:t>
            </a:r>
            <a:r>
              <a:rPr lang="ru-RU" sz="1800" b="1" i="1" dirty="0">
                <a:latin typeface="Times New Roman" panose="02020603050405020304" pitchFamily="18" charset="0"/>
                <a:cs typeface="Times New Roman" panose="02020603050405020304" pitchFamily="18" charset="0"/>
              </a:rPr>
              <a:t>имущество, полученное им </a:t>
            </a:r>
            <a:r>
              <a:rPr lang="ru-RU" sz="1800" i="1" dirty="0">
                <a:latin typeface="Times New Roman" panose="02020603050405020304" pitchFamily="18" charset="0"/>
                <a:cs typeface="Times New Roman" panose="02020603050405020304" pitchFamily="18" charset="0"/>
              </a:rPr>
              <a:t>в дар или </a:t>
            </a:r>
            <a:r>
              <a:rPr lang="ru-RU" sz="1800" b="1" i="1" dirty="0">
                <a:latin typeface="Times New Roman" panose="02020603050405020304" pitchFamily="18" charset="0"/>
                <a:cs typeface="Times New Roman" panose="02020603050405020304" pitchFamily="18" charset="0"/>
              </a:rPr>
              <a:t>в порядке </a:t>
            </a:r>
            <a:r>
              <a:rPr lang="ru-RU" sz="1800" b="1" i="1" dirty="0" smtClean="0">
                <a:latin typeface="Times New Roman" panose="02020603050405020304" pitchFamily="18" charset="0"/>
                <a:cs typeface="Times New Roman" panose="02020603050405020304" pitchFamily="18" charset="0"/>
              </a:rPr>
              <a:t>наследования</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1 статьи 10 Гражданского Кодекса: «</a:t>
            </a:r>
            <a:r>
              <a:rPr lang="ru-RU" sz="1800" b="1" i="1" dirty="0">
                <a:latin typeface="Times New Roman" panose="02020603050405020304" pitchFamily="18" charset="0"/>
                <a:cs typeface="Times New Roman" panose="02020603050405020304" pitchFamily="18" charset="0"/>
              </a:rPr>
              <a:t>Не допускаются осуществление гражданских прав исключительно с намерением причинить вред другому лицу</a:t>
            </a:r>
            <a:r>
              <a:rPr lang="ru-RU" sz="1800" b="1"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1116 Гражданского Кодекса: «</a:t>
            </a:r>
            <a:r>
              <a:rPr lang="ru-RU" sz="1800" b="1" i="1" dirty="0">
                <a:latin typeface="Times New Roman" panose="02020603050405020304" pitchFamily="18" charset="0"/>
                <a:cs typeface="Times New Roman" panose="02020603050405020304" pitchFamily="18" charset="0"/>
              </a:rPr>
              <a:t>К наследованию могут призываться граждане</a:t>
            </a:r>
            <a:r>
              <a:rPr lang="ru-RU" sz="1800" i="1" dirty="0">
                <a:latin typeface="Times New Roman" panose="02020603050405020304" pitchFamily="18" charset="0"/>
                <a:cs typeface="Times New Roman" panose="02020603050405020304" pitchFamily="18" charset="0"/>
              </a:rPr>
              <a:t>, находящиеся в живых в день открытия наследства, а также </a:t>
            </a:r>
            <a:r>
              <a:rPr lang="ru-RU" sz="1800" b="1" i="1" dirty="0">
                <a:latin typeface="Times New Roman" panose="02020603050405020304" pitchFamily="18" charset="0"/>
                <a:cs typeface="Times New Roman" panose="02020603050405020304" pitchFamily="18" charset="0"/>
              </a:rPr>
              <a:t>зачатые при жизни наследодателя </a:t>
            </a:r>
            <a:r>
              <a:rPr lang="ru-RU" sz="1800" i="1" dirty="0">
                <a:latin typeface="Times New Roman" panose="02020603050405020304" pitchFamily="18" charset="0"/>
                <a:cs typeface="Times New Roman" panose="02020603050405020304" pitchFamily="18" charset="0"/>
              </a:rPr>
              <a:t>и родившиеся живыми после открытия наследства.</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1166 Гражданского Кодекса: «</a:t>
            </a:r>
            <a:r>
              <a:rPr lang="ru-RU" sz="1800" b="1" i="1" dirty="0">
                <a:latin typeface="Times New Roman" panose="02020603050405020304" pitchFamily="18" charset="0"/>
                <a:cs typeface="Times New Roman" panose="02020603050405020304" pitchFamily="18" charset="0"/>
              </a:rPr>
              <a:t>При наличии зачатого, но еще не родившегося наследника раздел наследства может быть осуществлен только после рождения такого наследника.</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1 статьи 52 323-ФЗ: «</a:t>
            </a:r>
            <a:r>
              <a:rPr lang="ru-RU" sz="1800" b="1" i="1" dirty="0">
                <a:latin typeface="Times New Roman" panose="02020603050405020304" pitchFamily="18" charset="0"/>
                <a:cs typeface="Times New Roman" panose="02020603050405020304" pitchFamily="18" charset="0"/>
              </a:rPr>
              <a:t>Материнство </a:t>
            </a:r>
            <a:r>
              <a:rPr lang="ru-RU" sz="1800" dirty="0">
                <a:latin typeface="Times New Roman" panose="02020603050405020304" pitchFamily="18" charset="0"/>
                <a:cs typeface="Times New Roman" panose="02020603050405020304" pitchFamily="18" charset="0"/>
              </a:rPr>
              <a:t>(происхождение ребенка от матери ст.48 СК РФ)</a:t>
            </a:r>
            <a:r>
              <a:rPr lang="ru-RU" sz="1800" i="1" dirty="0">
                <a:latin typeface="Times New Roman" panose="02020603050405020304" pitchFamily="18" charset="0"/>
                <a:cs typeface="Times New Roman" panose="02020603050405020304" pitchFamily="18" charset="0"/>
              </a:rPr>
              <a:t> в Российской Федерации </a:t>
            </a:r>
            <a:r>
              <a:rPr lang="ru-RU" sz="1800" b="1" i="1" dirty="0">
                <a:latin typeface="Times New Roman" panose="02020603050405020304" pitchFamily="18" charset="0"/>
                <a:cs typeface="Times New Roman" panose="02020603050405020304" pitchFamily="18" charset="0"/>
              </a:rPr>
              <a:t>охраняется </a:t>
            </a:r>
            <a:r>
              <a:rPr lang="ru-RU" sz="1800" i="1" dirty="0">
                <a:latin typeface="Times New Roman" panose="02020603050405020304" pitchFamily="18" charset="0"/>
                <a:cs typeface="Times New Roman" panose="02020603050405020304" pitchFamily="18" charset="0"/>
              </a:rPr>
              <a:t>и поощряется </a:t>
            </a:r>
            <a:r>
              <a:rPr lang="ru-RU" sz="1800" b="1" i="1" dirty="0">
                <a:latin typeface="Times New Roman" panose="02020603050405020304" pitchFamily="18" charset="0"/>
                <a:cs typeface="Times New Roman" panose="02020603050405020304" pitchFamily="18" charset="0"/>
              </a:rPr>
              <a:t>государством</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45 323-ФЗ: «</a:t>
            </a:r>
            <a:r>
              <a:rPr lang="ru-RU" sz="1800" i="1" dirty="0">
                <a:latin typeface="Times New Roman" panose="02020603050405020304" pitchFamily="18" charset="0"/>
                <a:cs typeface="Times New Roman" panose="02020603050405020304" pitchFamily="18" charset="0"/>
              </a:rPr>
              <a:t>Медицинским работникам </a:t>
            </a:r>
            <a:r>
              <a:rPr lang="ru-RU" sz="1800" b="1" i="1" dirty="0">
                <a:latin typeface="Times New Roman" panose="02020603050405020304" pitchFamily="18" charset="0"/>
                <a:cs typeface="Times New Roman" panose="02020603050405020304" pitchFamily="18" charset="0"/>
              </a:rPr>
              <a:t>запрещается осуществление эвтаназии</a:t>
            </a:r>
            <a:r>
              <a:rPr lang="ru-RU" sz="1800" i="1" dirty="0">
                <a:latin typeface="Times New Roman" panose="02020603050405020304" pitchFamily="18" charset="0"/>
                <a:cs typeface="Times New Roman" panose="02020603050405020304" pitchFamily="18" charset="0"/>
              </a:rPr>
              <a:t>, то есть ускорение по просьбе </a:t>
            </a:r>
            <a:r>
              <a:rPr lang="ru-RU" sz="1800" i="1" dirty="0" smtClean="0">
                <a:latin typeface="Times New Roman" panose="02020603050405020304" pitchFamily="18" charset="0"/>
                <a:cs typeface="Times New Roman" panose="02020603050405020304" pitchFamily="18" charset="0"/>
              </a:rPr>
              <a:t>пациента </a:t>
            </a:r>
            <a:r>
              <a:rPr lang="ru-RU" sz="1800" dirty="0" smtClean="0">
                <a:latin typeface="Times New Roman" panose="02020603050405020304" pitchFamily="18" charset="0"/>
                <a:cs typeface="Times New Roman" panose="02020603050405020304" pitchFamily="18" charset="0"/>
              </a:rPr>
              <a:t>(родители являются законными представителями своих детей ч. 1 ст. 64 СК РФ)</a:t>
            </a:r>
            <a:r>
              <a:rPr lang="ru-RU" sz="1800" i="1" dirty="0" smtClean="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его смерти какими-либо действиями (бездействием) или средствами, в том числе прекращение искусственных мероприятий по поддержанию жизни пациента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5614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37882"/>
            <a:ext cx="10515600" cy="5739081"/>
          </a:xfrm>
        </p:spPr>
        <p:txBody>
          <a:bodyPr>
            <a:normAutofit lnSpcReduction="10000"/>
          </a:bodyPr>
          <a:lstStyle/>
          <a:p>
            <a:pPr marL="0" indent="0" algn="just">
              <a:buNone/>
            </a:pPr>
            <a:r>
              <a:rPr lang="ru-RU" sz="1800" dirty="0">
                <a:latin typeface="Times New Roman" panose="02020603050405020304" pitchFamily="18" charset="0"/>
                <a:cs typeface="Times New Roman" panose="02020603050405020304" pitchFamily="18" charset="0"/>
              </a:rPr>
              <a:t>Часть 1 статьи 15 Конституции РФ: «</a:t>
            </a:r>
            <a:r>
              <a:rPr lang="ru-RU" sz="1800" i="1" dirty="0">
                <a:latin typeface="Times New Roman" panose="02020603050405020304" pitchFamily="18" charset="0"/>
                <a:cs typeface="Times New Roman" panose="02020603050405020304" pitchFamily="18" charset="0"/>
              </a:rPr>
              <a:t>Законы и иные правовые акты, принимаемые в Российской Федерации, </a:t>
            </a:r>
            <a:r>
              <a:rPr lang="ru-RU" sz="1800" b="1" i="1" dirty="0">
                <a:latin typeface="Times New Roman" panose="02020603050405020304" pitchFamily="18" charset="0"/>
                <a:cs typeface="Times New Roman" panose="02020603050405020304" pitchFamily="18" charset="0"/>
              </a:rPr>
              <a:t>не должны противоречить Конституции Российской Федерации</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4 статьи 15 Конституции РФ</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Если международным договором Российской Федерации установлены иные правила, чем предусмотренные законом, то применяются правила международного договора</a:t>
            </a:r>
            <a:r>
              <a:rPr lang="ru-RU" sz="1800" b="1"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marL="0" indent="0" algn="just">
              <a:buNone/>
            </a:pPr>
            <a:r>
              <a:rPr lang="ru-RU" sz="1800" dirty="0">
                <a:latin typeface="Times New Roman" panose="02020603050405020304" pitchFamily="18" charset="0"/>
                <a:cs typeface="Times New Roman" panose="02020603050405020304" pitchFamily="18" charset="0"/>
              </a:rPr>
              <a:t>Часть 3 статьи 76 Конституции РФ: «</a:t>
            </a:r>
            <a:r>
              <a:rPr lang="ru-RU" sz="1800" b="1" i="1" dirty="0">
                <a:latin typeface="Times New Roman" panose="02020603050405020304" pitchFamily="18" charset="0"/>
                <a:cs typeface="Times New Roman" panose="02020603050405020304" pitchFamily="18" charset="0"/>
              </a:rPr>
              <a:t>Федеральные законы не могут противоречить федеральным конституционным законам</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1 статьи 3 323-ФЗ: «</a:t>
            </a:r>
            <a:r>
              <a:rPr lang="ru-RU" sz="1800" b="1" i="1" dirty="0">
                <a:latin typeface="Times New Roman" panose="02020603050405020304" pitchFamily="18" charset="0"/>
                <a:cs typeface="Times New Roman" panose="02020603050405020304" pitchFamily="18" charset="0"/>
              </a:rPr>
              <a:t>Законодательство в сфере охраны здоровья основывается на Конституции Российской Федерации</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5 статьи 3 323-ФЗ</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В случае, если международным договором Российской Федерации установлены иные правила, чем предусмотренные настоящим Федеральным законом правила в сфере охраны здоровья, </a:t>
            </a:r>
            <a:r>
              <a:rPr lang="ru-RU" sz="1800" b="1" i="1" dirty="0">
                <a:latin typeface="Times New Roman" panose="02020603050405020304" pitchFamily="18" charset="0"/>
                <a:cs typeface="Times New Roman" panose="02020603050405020304" pitchFamily="18" charset="0"/>
              </a:rPr>
              <a:t>применяются правила международного договора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marL="0" indent="0" algn="just">
              <a:buNone/>
            </a:pPr>
            <a:r>
              <a:rPr lang="ru-RU" sz="1800" dirty="0">
                <a:latin typeface="Times New Roman" panose="02020603050405020304" pitchFamily="18" charset="0"/>
                <a:cs typeface="Times New Roman" panose="02020603050405020304" pitchFamily="18" charset="0"/>
              </a:rPr>
              <a:t>Часть 2 статьи 3 Семейного Кодекса: «</a:t>
            </a:r>
            <a:r>
              <a:rPr lang="ru-RU" sz="1800" i="1" dirty="0">
                <a:latin typeface="Times New Roman" panose="02020603050405020304" pitchFamily="18" charset="0"/>
                <a:cs typeface="Times New Roman" panose="02020603050405020304" pitchFamily="18" charset="0"/>
              </a:rPr>
              <a:t>Семейное законодательство состоит из настоящего Кодекса и принимаемых </a:t>
            </a:r>
            <a:r>
              <a:rPr lang="ru-RU" sz="1800" b="1" i="1" dirty="0">
                <a:latin typeface="Times New Roman" panose="02020603050405020304" pitchFamily="18" charset="0"/>
                <a:cs typeface="Times New Roman" panose="02020603050405020304" pitchFamily="18" charset="0"/>
              </a:rPr>
              <a:t>в соответствии с ним </a:t>
            </a:r>
            <a:r>
              <a:rPr lang="ru-RU" sz="1800" i="1" dirty="0">
                <a:latin typeface="Times New Roman" panose="02020603050405020304" pitchFamily="18" charset="0"/>
                <a:cs typeface="Times New Roman" panose="02020603050405020304" pitchFamily="18" charset="0"/>
              </a:rPr>
              <a:t>других федеральных законов</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2 статьи 3 Гражданского Кодекса: «</a:t>
            </a:r>
            <a:r>
              <a:rPr lang="ru-RU" sz="1800" i="1" dirty="0">
                <a:latin typeface="Times New Roman" panose="02020603050405020304" pitchFamily="18" charset="0"/>
                <a:cs typeface="Times New Roman" panose="02020603050405020304" pitchFamily="18" charset="0"/>
              </a:rPr>
              <a:t>Нормы гражданского права, содержащиеся в других законах, </a:t>
            </a:r>
            <a:r>
              <a:rPr lang="ru-RU" sz="1800" b="1" i="1" dirty="0">
                <a:latin typeface="Times New Roman" panose="02020603050405020304" pitchFamily="18" charset="0"/>
                <a:cs typeface="Times New Roman" panose="02020603050405020304" pitchFamily="18" charset="0"/>
              </a:rPr>
              <a:t>должны соответствовать </a:t>
            </a:r>
            <a:r>
              <a:rPr lang="ru-RU" sz="1800" i="1" dirty="0">
                <a:latin typeface="Times New Roman" panose="02020603050405020304" pitchFamily="18" charset="0"/>
                <a:cs typeface="Times New Roman" panose="02020603050405020304" pitchFamily="18" charset="0"/>
              </a:rPr>
              <a:t>настоящему Кодексу </a:t>
            </a:r>
            <a:r>
              <a:rPr lang="ru-RU" sz="1800" dirty="0">
                <a:latin typeface="Times New Roman" panose="02020603050405020304" pitchFamily="18" charset="0"/>
                <a:cs typeface="Times New Roman" panose="02020603050405020304" pitchFamily="18" charset="0"/>
              </a:rPr>
              <a:t>(ГК РФ)»</a:t>
            </a:r>
          </a:p>
          <a:p>
            <a:pPr marL="0" indent="0" algn="just">
              <a:buNone/>
            </a:pPr>
            <a:r>
              <a:rPr lang="ru-RU" sz="1800" b="1" dirty="0" smtClean="0">
                <a:solidFill>
                  <a:srgbClr val="FF0000"/>
                </a:solidFill>
                <a:latin typeface="Times New Roman" panose="02020603050405020304" pitchFamily="18" charset="0"/>
                <a:cs typeface="Times New Roman" panose="02020603050405020304" pitchFamily="18" charset="0"/>
              </a:rPr>
              <a:t>ВЫВОД</a:t>
            </a:r>
            <a:r>
              <a:rPr lang="ru-RU" sz="1800" b="1" dirty="0" smtClean="0">
                <a:latin typeface="Times New Roman" panose="02020603050405020304" pitchFamily="18" charset="0"/>
                <a:cs typeface="Times New Roman" panose="02020603050405020304" pitchFamily="18" charset="0"/>
              </a:rPr>
              <a:t>: п. 2, п. 3 </a:t>
            </a:r>
            <a:r>
              <a:rPr lang="ru-RU" sz="1800" b="1" dirty="0" err="1" smtClean="0">
                <a:latin typeface="Times New Roman" panose="02020603050405020304" pitchFamily="18" charset="0"/>
                <a:cs typeface="Times New Roman" panose="02020603050405020304" pitchFamily="18" charset="0"/>
              </a:rPr>
              <a:t>ст</a:t>
            </a:r>
            <a:r>
              <a:rPr lang="ru-RU" sz="1800" b="1" dirty="0" smtClean="0">
                <a:latin typeface="Times New Roman" panose="02020603050405020304" pitchFamily="18" charset="0"/>
                <a:cs typeface="Times New Roman" panose="02020603050405020304" pitchFamily="18" charset="0"/>
              </a:rPr>
              <a:t> 56 323-ФЗ не соответствуют нормам предусмотренными статьями 2, 14 Конвенции о правах человека, статьями 2, 6, 16, 19 Конвенции о правах ребенка, статьями 15, 20, 38, 55, 76 Конституции РФ, статьями 3, 10, 1116, 1166 Гражданского Кодекса, статьями 3, 56, 60 Семейного Кодекса, статьями 3, 45, 52 323-ФЗ; нарушает основы конституционного строя Российской Федерации и основы правового статуса личности в Российской Федерации</a:t>
            </a:r>
            <a:endParaRPr lang="ru-RU"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8813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99245"/>
            <a:ext cx="10515600" cy="5777718"/>
          </a:xfrm>
        </p:spPr>
        <p:txBody>
          <a:bodyPr>
            <a:normAutofit lnSpcReduction="10000"/>
          </a:bodyPr>
          <a:lstStyle/>
          <a:p>
            <a:pPr marL="0" indent="0" algn="just">
              <a:buNone/>
            </a:pPr>
            <a:r>
              <a:rPr lang="ru-RU" sz="1800" dirty="0" smtClean="0">
                <a:latin typeface="Times New Roman" panose="02020603050405020304" pitchFamily="18" charset="0"/>
                <a:cs typeface="Times New Roman" panose="02020603050405020304" pitchFamily="18" charset="0"/>
              </a:rPr>
              <a:t>«</a:t>
            </a:r>
            <a:r>
              <a:rPr lang="ru-RU" sz="1800" i="1" dirty="0" smtClean="0">
                <a:latin typeface="Times New Roman" panose="02020603050405020304" pitchFamily="18" charset="0"/>
                <a:cs typeface="Times New Roman" panose="02020603050405020304" pitchFamily="18" charset="0"/>
              </a:rPr>
              <a:t>4</a:t>
            </a:r>
            <a:r>
              <a:rPr lang="ru-RU" sz="1800" i="1" dirty="0">
                <a:latin typeface="Times New Roman" panose="02020603050405020304" pitchFamily="18" charset="0"/>
                <a:cs typeface="Times New Roman" panose="02020603050405020304" pitchFamily="18" charset="0"/>
              </a:rPr>
              <a:t>. Искусственное прерывание беременности по социальным показаниям проводится при сроке беременности до двадцати двух недель, а при наличии медицинских показаний - независимо от срока беременности.</a:t>
            </a:r>
          </a:p>
          <a:p>
            <a:pPr marL="0" indent="0" algn="just">
              <a:buNone/>
            </a:pPr>
            <a:r>
              <a:rPr lang="ru-RU" sz="1800" i="1" dirty="0">
                <a:latin typeface="Times New Roman" panose="02020603050405020304" pitchFamily="18" charset="0"/>
                <a:cs typeface="Times New Roman" panose="02020603050405020304" pitchFamily="18" charset="0"/>
              </a:rPr>
              <a:t>5. Социальные показания для искусственного прерывания беременности определяются Правительством Российской Федерации.</a:t>
            </a:r>
          </a:p>
          <a:p>
            <a:pPr marL="0" indent="0" algn="just">
              <a:buNone/>
            </a:pPr>
            <a:r>
              <a:rPr lang="ru-RU" sz="1800" i="1" dirty="0">
                <a:latin typeface="Times New Roman" panose="02020603050405020304" pitchFamily="18" charset="0"/>
                <a:cs typeface="Times New Roman" panose="02020603050405020304" pitchFamily="18" charset="0"/>
              </a:rPr>
              <a:t>6. Перечень медицинских показаний для искусственного прерывания беременности определяется уполномоченным федеральным органом исполнительной власти</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2 конвенции о правах человека: «</a:t>
            </a:r>
            <a:r>
              <a:rPr lang="ru-RU" sz="1800" i="1" dirty="0">
                <a:latin typeface="Times New Roman" panose="02020603050405020304" pitchFamily="18" charset="0"/>
                <a:cs typeface="Times New Roman" panose="02020603050405020304" pitchFamily="18" charset="0"/>
              </a:rPr>
              <a:t>Право каждого лица на жизнь охраняется законом. </a:t>
            </a:r>
            <a:r>
              <a:rPr lang="ru-RU" sz="1800" b="1" i="1" dirty="0">
                <a:latin typeface="Times New Roman" panose="02020603050405020304" pitchFamily="18" charset="0"/>
                <a:cs typeface="Times New Roman" panose="02020603050405020304" pitchFamily="18" charset="0"/>
              </a:rPr>
              <a:t>Никто не может быть умышленно лишен жизни иначе как во исполнение смертного приговора, вынесенного судом за совершение преступления</a:t>
            </a:r>
            <a:r>
              <a:rPr lang="ru-RU" sz="1800" i="1" dirty="0">
                <a:latin typeface="Times New Roman" panose="02020603050405020304" pitchFamily="18" charset="0"/>
                <a:cs typeface="Times New Roman" panose="02020603050405020304" pitchFamily="18" charset="0"/>
              </a:rPr>
              <a:t>, в отношении которого законом предусмотрено такое наказание.</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14 конвенции о правах человека: «</a:t>
            </a:r>
            <a:r>
              <a:rPr lang="ru-RU" sz="1800" b="1" i="1" dirty="0">
                <a:latin typeface="Times New Roman" panose="02020603050405020304" pitchFamily="18" charset="0"/>
                <a:cs typeface="Times New Roman" panose="02020603050405020304" pitchFamily="18" charset="0"/>
              </a:rPr>
              <a:t>Пользование правами и свободами, признанными в настоящей Конвенции, должно быть обеспечено без какой бы то ни было дискриминации по признаку </a:t>
            </a:r>
            <a:r>
              <a:rPr lang="ru-RU" sz="1800" i="1" dirty="0">
                <a:latin typeface="Times New Roman" panose="02020603050405020304" pitchFamily="18" charset="0"/>
                <a:cs typeface="Times New Roman" panose="02020603050405020304" pitchFamily="18" charset="0"/>
              </a:rPr>
              <a:t>пола, расы, цвета кожи, языка, религии, политических или иных убеждений, национального или социального </a:t>
            </a:r>
            <a:r>
              <a:rPr lang="ru-RU" sz="1800" b="1" i="1" dirty="0">
                <a:latin typeface="Times New Roman" panose="02020603050405020304" pitchFamily="18" charset="0"/>
                <a:cs typeface="Times New Roman" panose="02020603050405020304" pitchFamily="18" charset="0"/>
              </a:rPr>
              <a:t>происхождения</a:t>
            </a:r>
            <a:r>
              <a:rPr lang="ru-RU" sz="1800" i="1" dirty="0">
                <a:latin typeface="Times New Roman" panose="02020603050405020304" pitchFamily="18" charset="0"/>
                <a:cs typeface="Times New Roman" panose="02020603050405020304" pitchFamily="18" charset="0"/>
              </a:rPr>
              <a:t>, принадлежности к национальным меньшинствам, имущественного положения, рождения </a:t>
            </a:r>
            <a:r>
              <a:rPr lang="ru-RU" sz="1800" b="1" i="1" dirty="0">
                <a:latin typeface="Times New Roman" panose="02020603050405020304" pitchFamily="18" charset="0"/>
                <a:cs typeface="Times New Roman" panose="02020603050405020304" pitchFamily="18" charset="0"/>
              </a:rPr>
              <a:t>или по любым иным признакам</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2 конвенции о правах ребенка: «</a:t>
            </a:r>
            <a:r>
              <a:rPr lang="ru-RU" sz="1800" b="1" i="1" dirty="0">
                <a:latin typeface="Times New Roman" panose="02020603050405020304" pitchFamily="18" charset="0"/>
                <a:cs typeface="Times New Roman" panose="02020603050405020304" pitchFamily="18" charset="0"/>
              </a:rPr>
              <a:t>Государства - участники уважают и обеспечивают все права, предусмотренные настоящей Конвенцией, за каждым ребенком</a:t>
            </a:r>
            <a:r>
              <a:rPr lang="ru-RU" sz="1800" i="1" dirty="0">
                <a:latin typeface="Times New Roman" panose="02020603050405020304" pitchFamily="18" charset="0"/>
                <a:cs typeface="Times New Roman" panose="02020603050405020304" pitchFamily="18" charset="0"/>
              </a:rPr>
              <a:t>, находящимся в пределах их юрисдикции, </a:t>
            </a:r>
            <a:r>
              <a:rPr lang="ru-RU" sz="1800" b="1" i="1" dirty="0">
                <a:latin typeface="Times New Roman" panose="02020603050405020304" pitchFamily="18" charset="0"/>
                <a:cs typeface="Times New Roman" panose="02020603050405020304" pitchFamily="18" charset="0"/>
              </a:rPr>
              <a:t>без какой-либо дискриминации, независимо от </a:t>
            </a:r>
            <a:r>
              <a:rPr lang="ru-RU" sz="1800" i="1" dirty="0">
                <a:latin typeface="Times New Roman" panose="02020603050405020304" pitchFamily="18" charset="0"/>
                <a:cs typeface="Times New Roman" panose="02020603050405020304" pitchFamily="18" charset="0"/>
              </a:rPr>
              <a:t>расы, цвета кожи, пола, языка, религии, политических или иных убеждений, национального, этнического или социального </a:t>
            </a:r>
            <a:r>
              <a:rPr lang="ru-RU" sz="1800" b="1" i="1" dirty="0">
                <a:latin typeface="Times New Roman" panose="02020603050405020304" pitchFamily="18" charset="0"/>
                <a:cs typeface="Times New Roman" panose="02020603050405020304" pitchFamily="18" charset="0"/>
              </a:rPr>
              <a:t>происхождения</a:t>
            </a:r>
            <a:r>
              <a:rPr lang="ru-RU" sz="1800" i="1" dirty="0">
                <a:latin typeface="Times New Roman" panose="02020603050405020304" pitchFamily="18" charset="0"/>
                <a:cs typeface="Times New Roman" panose="02020603050405020304" pitchFamily="18" charset="0"/>
              </a:rPr>
              <a:t>, имущественного положения, </a:t>
            </a:r>
            <a:r>
              <a:rPr lang="ru-RU" sz="1800" b="1" i="1" dirty="0">
                <a:latin typeface="Times New Roman" panose="02020603050405020304" pitchFamily="18" charset="0"/>
                <a:cs typeface="Times New Roman" panose="02020603050405020304" pitchFamily="18" charset="0"/>
              </a:rPr>
              <a:t>состояния здоровья </a:t>
            </a:r>
            <a:r>
              <a:rPr lang="ru-RU" sz="1800" i="1" dirty="0">
                <a:latin typeface="Times New Roman" panose="02020603050405020304" pitchFamily="18" charset="0"/>
                <a:cs typeface="Times New Roman" panose="02020603050405020304" pitchFamily="18" charset="0"/>
              </a:rPr>
              <a:t>и рождения ребенка, его родителей или законных опекунов или каких-либо иных обстоятельств.</a:t>
            </a:r>
            <a:r>
              <a:rPr lang="ru-RU"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57309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25003"/>
            <a:ext cx="10515600" cy="5751960"/>
          </a:xfrm>
        </p:spPr>
        <p:txBody>
          <a:bodyPr>
            <a:normAutofit fontScale="92500"/>
          </a:bodyPr>
          <a:lstStyle/>
          <a:p>
            <a:pPr marL="0" indent="0" algn="just">
              <a:buNone/>
            </a:pPr>
            <a:r>
              <a:rPr lang="ru-RU" sz="1800" dirty="0">
                <a:latin typeface="Times New Roman" panose="02020603050405020304" pitchFamily="18" charset="0"/>
                <a:cs typeface="Times New Roman" panose="02020603050405020304" pitchFamily="18" charset="0"/>
              </a:rPr>
              <a:t>Статья 6 конвенции о правах ребенка: «</a:t>
            </a:r>
            <a:r>
              <a:rPr lang="ru-RU" sz="1800" i="1" dirty="0">
                <a:latin typeface="Times New Roman" panose="02020603050405020304" pitchFamily="18" charset="0"/>
                <a:cs typeface="Times New Roman" panose="02020603050405020304" pitchFamily="18" charset="0"/>
              </a:rPr>
              <a:t>Государства - участники признают, что </a:t>
            </a:r>
            <a:r>
              <a:rPr lang="ru-RU" sz="1800" b="1" i="1" dirty="0">
                <a:latin typeface="Times New Roman" panose="02020603050405020304" pitchFamily="18" charset="0"/>
                <a:cs typeface="Times New Roman" panose="02020603050405020304" pitchFamily="18" charset="0"/>
              </a:rPr>
              <a:t>каждый ребенок имеет неотъемлемое право на жизнь</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Государства - участники обеспечивают в максимально возможной степени выживание </a:t>
            </a:r>
            <a:r>
              <a:rPr lang="ru-RU" sz="1800" i="1" dirty="0">
                <a:latin typeface="Times New Roman" panose="02020603050405020304" pitchFamily="18" charset="0"/>
                <a:cs typeface="Times New Roman" panose="02020603050405020304" pitchFamily="18" charset="0"/>
              </a:rPr>
              <a:t>и здоровое развитие </a:t>
            </a:r>
            <a:r>
              <a:rPr lang="ru-RU" sz="1800" b="1" i="1" dirty="0">
                <a:latin typeface="Times New Roman" panose="02020603050405020304" pitchFamily="18" charset="0"/>
                <a:cs typeface="Times New Roman" panose="02020603050405020304" pitchFamily="18" charset="0"/>
              </a:rPr>
              <a:t>ребенка</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16 конвенции о правах ребенка: «</a:t>
            </a:r>
            <a:r>
              <a:rPr lang="ru-RU" sz="1800" b="1" i="1" dirty="0">
                <a:latin typeface="Times New Roman" panose="02020603050405020304" pitchFamily="18" charset="0"/>
                <a:cs typeface="Times New Roman" panose="02020603050405020304" pitchFamily="18" charset="0"/>
              </a:rPr>
              <a:t>Ни один ребенок не может быть объектом произвольного или незаконного вмешательства в осуществление его права на личную жизнь</a:t>
            </a:r>
            <a:r>
              <a:rPr lang="ru-RU" sz="1800" i="1" dirty="0">
                <a:latin typeface="Times New Roman" panose="02020603050405020304" pitchFamily="18" charset="0"/>
                <a:cs typeface="Times New Roman" panose="02020603050405020304" pitchFamily="18" charset="0"/>
              </a:rPr>
              <a:t>, семейную жизнь, неприкосновенность жилища или тайну корреспонденции или незаконного посягательства на его честь и репутацию. </a:t>
            </a:r>
            <a:r>
              <a:rPr lang="ru-RU" sz="1800" b="1" i="1" dirty="0">
                <a:latin typeface="Times New Roman" panose="02020603050405020304" pitchFamily="18" charset="0"/>
                <a:cs typeface="Times New Roman" panose="02020603050405020304" pitchFamily="18" charset="0"/>
              </a:rPr>
              <a:t>Ребенок имеет право на защиту закона от такого вмешательства </a:t>
            </a:r>
            <a:r>
              <a:rPr lang="ru-RU" sz="1800" i="1" dirty="0">
                <a:latin typeface="Times New Roman" panose="02020603050405020304" pitchFamily="18" charset="0"/>
                <a:cs typeface="Times New Roman" panose="02020603050405020304" pitchFamily="18" charset="0"/>
              </a:rPr>
              <a:t>или посягательства</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1 статьи 19 конвенции о правах ребенка: «</a:t>
            </a:r>
            <a:r>
              <a:rPr lang="ru-RU" sz="1800" i="1" dirty="0">
                <a:latin typeface="Times New Roman" panose="02020603050405020304" pitchFamily="18" charset="0"/>
                <a:cs typeface="Times New Roman" panose="02020603050405020304" pitchFamily="18" charset="0"/>
              </a:rPr>
              <a:t>Государства - участники принимают все необходимые законодательные, административные, социальные и просветительные меры с целью защиты ребенка от всех форм физического или психологического насилия, оскорбления или злоупотребления, отсутствия заботы или небрежного обращения, грубого обращения или эксплуатации, включая сексуальное злоупотребление, со стороны родителей, законных опекунов или любого другого лица, заботящегося о ребенке</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2 статьи 23 конвенции о </a:t>
            </a:r>
            <a:r>
              <a:rPr lang="ru-RU" sz="1800" dirty="0">
                <a:latin typeface="Times New Roman" panose="02020603050405020304" pitchFamily="18" charset="0"/>
                <a:cs typeface="Times New Roman" panose="02020603050405020304" pitchFamily="18" charset="0"/>
              </a:rPr>
              <a:t>правах ребенка: «</a:t>
            </a:r>
            <a:r>
              <a:rPr lang="ru-RU" sz="1800" i="1" dirty="0">
                <a:latin typeface="Times New Roman" panose="02020603050405020304" pitchFamily="18" charset="0"/>
                <a:cs typeface="Times New Roman" panose="02020603050405020304" pitchFamily="18" charset="0"/>
              </a:rPr>
              <a:t>Государства - участники признают право неполноценного ребенка </a:t>
            </a:r>
            <a:r>
              <a:rPr lang="ru-RU" sz="1800" b="1" i="1" dirty="0">
                <a:latin typeface="Times New Roman" panose="02020603050405020304" pitchFamily="18" charset="0"/>
                <a:cs typeface="Times New Roman" panose="02020603050405020304" pitchFamily="18" charset="0"/>
              </a:rPr>
              <a:t>на особую </a:t>
            </a:r>
            <a:r>
              <a:rPr lang="ru-RU" sz="1800" b="1" i="1" dirty="0" smtClean="0">
                <a:latin typeface="Times New Roman" panose="02020603050405020304" pitchFamily="18" charset="0"/>
                <a:cs typeface="Times New Roman" panose="02020603050405020304" pitchFamily="18" charset="0"/>
              </a:rPr>
              <a:t>заботу</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24 конвенции о </a:t>
            </a:r>
            <a:r>
              <a:rPr lang="ru-RU" sz="1800" dirty="0">
                <a:latin typeface="Times New Roman" panose="02020603050405020304" pitchFamily="18" charset="0"/>
                <a:cs typeface="Times New Roman" panose="02020603050405020304" pitchFamily="18" charset="0"/>
              </a:rPr>
              <a:t>правах ребенка: «</a:t>
            </a:r>
            <a:r>
              <a:rPr lang="ru-RU" sz="1800" i="1" dirty="0">
                <a:latin typeface="Times New Roman" panose="02020603050405020304" pitchFamily="18" charset="0"/>
                <a:cs typeface="Times New Roman" panose="02020603050405020304" pitchFamily="18" charset="0"/>
              </a:rPr>
              <a:t>1. Государства - участники признают право ребенка на пользование наиболее совершенными услугами системы здравоохранения и средствами лечения болезней и восстановления здоровья. Государства - участники стремятся обеспечить, чтобы ни один ребенок не был лишен своего права на доступ к подобным услугам системы здравоохранения</a:t>
            </a:r>
            <a:r>
              <a:rPr lang="ru-RU" sz="1800" i="1" dirty="0" smtClean="0">
                <a:latin typeface="Times New Roman" panose="02020603050405020304" pitchFamily="18" charset="0"/>
                <a:cs typeface="Times New Roman" panose="02020603050405020304" pitchFamily="18" charset="0"/>
              </a:rPr>
              <a:t>. 2</a:t>
            </a:r>
            <a:r>
              <a:rPr lang="ru-RU" sz="1800" i="1" dirty="0">
                <a:latin typeface="Times New Roman" panose="02020603050405020304" pitchFamily="18" charset="0"/>
                <a:cs typeface="Times New Roman" panose="02020603050405020304" pitchFamily="18" charset="0"/>
              </a:rPr>
              <a:t>. Государства - участники добиваются полного осуществления данного права и, в частности, принимают необходимые меры для</a:t>
            </a:r>
            <a:r>
              <a:rPr lang="ru-RU" sz="1800" i="1" dirty="0" smtClean="0">
                <a:latin typeface="Times New Roman" panose="02020603050405020304" pitchFamily="18" charset="0"/>
                <a:cs typeface="Times New Roman" panose="02020603050405020304" pitchFamily="18" charset="0"/>
              </a:rPr>
              <a:t>: d</a:t>
            </a:r>
            <a:r>
              <a:rPr lang="ru-RU" sz="1800" i="1" dirty="0">
                <a:latin typeface="Times New Roman" panose="02020603050405020304" pitchFamily="18" charset="0"/>
                <a:cs typeface="Times New Roman" panose="02020603050405020304" pitchFamily="18" charset="0"/>
              </a:rPr>
              <a:t>) предоставления матерям надлежащих услуг по охране здоровья в дородовой и послеродовой периоды</a:t>
            </a:r>
            <a:r>
              <a:rPr lang="ru-RU" sz="1800" i="1" dirty="0" smtClean="0">
                <a:latin typeface="Times New Roman" panose="02020603050405020304" pitchFamily="18" charset="0"/>
                <a:cs typeface="Times New Roman" panose="02020603050405020304" pitchFamily="18" charset="0"/>
              </a:rPr>
              <a:t>; 3</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Государства - участники принимают любые эффективные и необходимые меры с целью упразднения традиционной практики, отрицательно влияющей на здоровье детей</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marL="0" indent="0" algn="just">
              <a:buNone/>
            </a:pP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4473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99245"/>
            <a:ext cx="10515600" cy="5777718"/>
          </a:xfrm>
        </p:spPr>
        <p:txBody>
          <a:bodyPr>
            <a:normAutofit/>
          </a:bodyPr>
          <a:lstStyle/>
          <a:p>
            <a:pPr marL="0" indent="0" algn="just">
              <a:buNone/>
            </a:pPr>
            <a:r>
              <a:rPr lang="ru-RU" sz="1800" dirty="0" smtClean="0">
                <a:latin typeface="Times New Roman" panose="02020603050405020304" pitchFamily="18" charset="0"/>
                <a:cs typeface="Times New Roman" panose="02020603050405020304" pitchFamily="18" charset="0"/>
              </a:rPr>
              <a:t>Статья 2 Конституции РФ: «</a:t>
            </a:r>
            <a:r>
              <a:rPr lang="ru-RU" sz="1800" b="1" i="1" dirty="0" smtClean="0">
                <a:latin typeface="Times New Roman" panose="02020603050405020304" pitchFamily="18" charset="0"/>
                <a:cs typeface="Times New Roman" panose="02020603050405020304" pitchFamily="18" charset="0"/>
              </a:rPr>
              <a:t>Человек</a:t>
            </a:r>
            <a:r>
              <a:rPr lang="ru-RU" sz="1800" b="1" i="1" dirty="0">
                <a:latin typeface="Times New Roman" panose="02020603050405020304" pitchFamily="18" charset="0"/>
                <a:cs typeface="Times New Roman" panose="02020603050405020304" pitchFamily="18" charset="0"/>
              </a:rPr>
              <a:t>, его права и свободы являются высшей ценностью. Признание, соблюдение и защита прав и свобод человека и гражданина - обязанность государства</a:t>
            </a:r>
            <a:r>
              <a:rPr lang="ru-RU" sz="1800" b="1"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marL="0" indent="0" algn="just">
              <a:buNone/>
            </a:pPr>
            <a:r>
              <a:rPr lang="ru-RU" sz="1800" dirty="0" smtClean="0">
                <a:latin typeface="Times New Roman" panose="02020603050405020304" pitchFamily="18" charset="0"/>
                <a:cs typeface="Times New Roman" panose="02020603050405020304" pitchFamily="18" charset="0"/>
              </a:rPr>
              <a:t>Часть 2 статьи 19 Конституции РФ: «</a:t>
            </a:r>
            <a:r>
              <a:rPr lang="ru-RU" sz="1800" b="1" i="1" dirty="0" smtClean="0">
                <a:latin typeface="Times New Roman" panose="02020603050405020304" pitchFamily="18" charset="0"/>
                <a:cs typeface="Times New Roman" panose="02020603050405020304" pitchFamily="18" charset="0"/>
              </a:rPr>
              <a:t>Государство </a:t>
            </a:r>
            <a:r>
              <a:rPr lang="ru-RU" sz="1800" b="1" i="1" dirty="0">
                <a:latin typeface="Times New Roman" panose="02020603050405020304" pitchFamily="18" charset="0"/>
                <a:cs typeface="Times New Roman" panose="02020603050405020304" pitchFamily="18" charset="0"/>
              </a:rPr>
              <a:t>гарантирует равенство прав и свобод человека и гражданина независимо от </a:t>
            </a:r>
            <a:r>
              <a:rPr lang="ru-RU" sz="1800" i="1" dirty="0">
                <a:latin typeface="Times New Roman" panose="02020603050405020304" pitchFamily="18" charset="0"/>
                <a:cs typeface="Times New Roman" panose="02020603050405020304" pitchFamily="18" charset="0"/>
              </a:rPr>
              <a:t>пола, расы, национальности, языка, </a:t>
            </a:r>
            <a:r>
              <a:rPr lang="ru-RU" sz="1800" b="1" i="1" dirty="0">
                <a:latin typeface="Times New Roman" panose="02020603050405020304" pitchFamily="18" charset="0"/>
                <a:cs typeface="Times New Roman" panose="02020603050405020304" pitchFamily="18" charset="0"/>
              </a:rPr>
              <a:t>происхождения</a:t>
            </a:r>
            <a:r>
              <a:rPr lang="ru-RU" sz="1800" i="1" dirty="0">
                <a:latin typeface="Times New Roman" panose="02020603050405020304" pitchFamily="18" charset="0"/>
                <a:cs typeface="Times New Roman" panose="02020603050405020304" pitchFamily="18" charset="0"/>
              </a:rPr>
              <a:t>, имущественного и должностного положения, места жительства, отношения к религии, убеждений, принадлежности к общественным объединениям, </a:t>
            </a:r>
            <a:r>
              <a:rPr lang="ru-RU" sz="1800" b="1" i="1" dirty="0">
                <a:latin typeface="Times New Roman" panose="02020603050405020304" pitchFamily="18" charset="0"/>
                <a:cs typeface="Times New Roman" panose="02020603050405020304" pitchFamily="18" charset="0"/>
              </a:rPr>
              <a:t>а также других обстоятельств</a:t>
            </a:r>
            <a:r>
              <a:rPr lang="ru-RU" sz="1800" i="1" dirty="0">
                <a:latin typeface="Times New Roman" panose="02020603050405020304" pitchFamily="18" charset="0"/>
                <a:cs typeface="Times New Roman" panose="02020603050405020304" pitchFamily="18" charset="0"/>
              </a:rPr>
              <a:t>. Запрещаются любые формы ограничения прав граждан по признакам социальной, расовой, национальной, языковой или религиозной принадлежности</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20 Конституции РФ: «</a:t>
            </a:r>
            <a:r>
              <a:rPr lang="ru-RU" sz="1800" i="1" dirty="0">
                <a:latin typeface="Times New Roman" panose="02020603050405020304" pitchFamily="18" charset="0"/>
                <a:cs typeface="Times New Roman" panose="02020603050405020304" pitchFamily="18" charset="0"/>
              </a:rPr>
              <a:t>Каждый имеет право на жизнь. </a:t>
            </a:r>
            <a:r>
              <a:rPr lang="ru-RU" sz="1800" b="1" i="1" dirty="0">
                <a:latin typeface="Times New Roman" panose="02020603050405020304" pitchFamily="18" charset="0"/>
                <a:cs typeface="Times New Roman" panose="02020603050405020304" pitchFamily="18" charset="0"/>
              </a:rPr>
              <a:t>Смертная казнь </a:t>
            </a:r>
            <a:r>
              <a:rPr lang="ru-RU" sz="1800" i="1" dirty="0">
                <a:latin typeface="Times New Roman" panose="02020603050405020304" pitchFamily="18" charset="0"/>
                <a:cs typeface="Times New Roman" panose="02020603050405020304" pitchFamily="18" charset="0"/>
              </a:rPr>
              <a:t>впредь до ее отмены </a:t>
            </a:r>
            <a:r>
              <a:rPr lang="ru-RU" sz="1800" b="1" i="1" dirty="0">
                <a:latin typeface="Times New Roman" panose="02020603050405020304" pitchFamily="18" charset="0"/>
                <a:cs typeface="Times New Roman" panose="02020603050405020304" pitchFamily="18" charset="0"/>
              </a:rPr>
              <a:t>может устанавливаться федеральным законом в качестве исключительной меры наказания за особо тяжкие преступления </a:t>
            </a:r>
            <a:r>
              <a:rPr lang="ru-RU" sz="1800" i="1" dirty="0">
                <a:latin typeface="Times New Roman" panose="02020603050405020304" pitchFamily="18" charset="0"/>
                <a:cs typeface="Times New Roman" panose="02020603050405020304" pitchFamily="18" charset="0"/>
              </a:rPr>
              <a:t>против жизни при предоставлении обвиняемому права на рассмотрение его дела судом с участием присяжных заседателей</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1 статьи 38 Конституции РФ: «</a:t>
            </a:r>
            <a:r>
              <a:rPr lang="ru-RU" sz="1800" b="1" i="1" dirty="0">
                <a:latin typeface="Times New Roman" panose="02020603050405020304" pitchFamily="18" charset="0"/>
                <a:cs typeface="Times New Roman" panose="02020603050405020304" pitchFamily="18" charset="0"/>
              </a:rPr>
              <a:t>Материнство </a:t>
            </a:r>
            <a:r>
              <a:rPr lang="ru-RU" sz="1800" dirty="0">
                <a:latin typeface="Times New Roman" panose="02020603050405020304" pitchFamily="18" charset="0"/>
                <a:cs typeface="Times New Roman" panose="02020603050405020304" pitchFamily="18" charset="0"/>
              </a:rPr>
              <a:t>(происхождение ребенка от матери) </a:t>
            </a:r>
            <a:r>
              <a:rPr lang="ru-RU" sz="1800" i="1" dirty="0">
                <a:latin typeface="Times New Roman" panose="02020603050405020304" pitchFamily="18" charset="0"/>
                <a:cs typeface="Times New Roman" panose="02020603050405020304" pitchFamily="18" charset="0"/>
              </a:rPr>
              <a:t>и детство, семья </a:t>
            </a:r>
            <a:r>
              <a:rPr lang="ru-RU" sz="1800" b="1" i="1" dirty="0">
                <a:latin typeface="Times New Roman" panose="02020603050405020304" pitchFamily="18" charset="0"/>
                <a:cs typeface="Times New Roman" panose="02020603050405020304" pitchFamily="18" charset="0"/>
              </a:rPr>
              <a:t>находятся под защитой государства</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2 статьи 55 Конституции РФ: «</a:t>
            </a:r>
            <a:r>
              <a:rPr lang="ru-RU" sz="1800" b="1" i="1" dirty="0">
                <a:latin typeface="Times New Roman" panose="02020603050405020304" pitchFamily="18" charset="0"/>
                <a:cs typeface="Times New Roman" panose="02020603050405020304" pitchFamily="18" charset="0"/>
              </a:rPr>
              <a:t>В Российской Федерации не должны издаваться законы, отменяющие или умаляющие права и свободы человека и гражданина</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4 323-ФЗ: «</a:t>
            </a:r>
            <a:r>
              <a:rPr lang="ru-RU" sz="1800" i="1" dirty="0">
                <a:latin typeface="Times New Roman" panose="02020603050405020304" pitchFamily="18" charset="0"/>
                <a:cs typeface="Times New Roman" panose="02020603050405020304" pitchFamily="18" charset="0"/>
              </a:rPr>
              <a:t>Основными принципами охраны здоровья являются</a:t>
            </a:r>
            <a:r>
              <a:rPr lang="ru-RU" sz="1800" i="1" dirty="0" smtClean="0">
                <a:latin typeface="Times New Roman" panose="02020603050405020304" pitchFamily="18" charset="0"/>
                <a:cs typeface="Times New Roman" panose="02020603050405020304" pitchFamily="18" charset="0"/>
              </a:rPr>
              <a:t>: 1</a:t>
            </a:r>
            <a:r>
              <a:rPr lang="ru-RU" sz="1800" i="1" dirty="0">
                <a:latin typeface="Times New Roman" panose="02020603050405020304" pitchFamily="18" charset="0"/>
                <a:cs typeface="Times New Roman" panose="02020603050405020304" pitchFamily="18" charset="0"/>
              </a:rPr>
              <a:t>) соблюдение прав граждан в сфере охраны здоровья и обеспечение связанных с этими правами государственных гарантий</a:t>
            </a:r>
            <a:r>
              <a:rPr lang="ru-RU" sz="1800" i="1" dirty="0" smtClean="0">
                <a:latin typeface="Times New Roman" panose="02020603050405020304" pitchFamily="18" charset="0"/>
                <a:cs typeface="Times New Roman" panose="02020603050405020304" pitchFamily="18" charset="0"/>
              </a:rPr>
              <a:t>; 3</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приоритет охраны здоровья детей</a:t>
            </a:r>
            <a:r>
              <a:rPr lang="ru-RU" sz="1800" i="1" dirty="0" smtClean="0">
                <a:latin typeface="Times New Roman" panose="02020603050405020304" pitchFamily="18" charset="0"/>
                <a:cs typeface="Times New Roman" panose="02020603050405020304" pitchFamily="18" charset="0"/>
              </a:rPr>
              <a:t>; 7</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недопустимость отказа в оказании медицинской </a:t>
            </a:r>
            <a:r>
              <a:rPr lang="ru-RU" sz="1800" b="1" i="1" dirty="0" smtClean="0">
                <a:latin typeface="Times New Roman" panose="02020603050405020304" pitchFamily="18" charset="0"/>
                <a:cs typeface="Times New Roman" panose="02020603050405020304" pitchFamily="18" charset="0"/>
              </a:rPr>
              <a:t>помощи</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0877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50761"/>
            <a:ext cx="10515600" cy="5726202"/>
          </a:xfrm>
        </p:spPr>
        <p:txBody>
          <a:bodyPr>
            <a:normAutofit/>
          </a:bodyPr>
          <a:lstStyle/>
          <a:p>
            <a:pPr marL="0" indent="0" algn="just">
              <a:buNone/>
            </a:pPr>
            <a:r>
              <a:rPr lang="ru-RU" sz="1800" dirty="0">
                <a:latin typeface="Times New Roman" panose="02020603050405020304" pitchFamily="18" charset="0"/>
                <a:cs typeface="Times New Roman" panose="02020603050405020304" pitchFamily="18" charset="0"/>
              </a:rPr>
              <a:t>Статья 5 323-ФЗ: «</a:t>
            </a:r>
            <a:r>
              <a:rPr lang="ru-RU" sz="1800" i="1" dirty="0">
                <a:latin typeface="Times New Roman" panose="02020603050405020304" pitchFamily="18" charset="0"/>
                <a:cs typeface="Times New Roman" panose="02020603050405020304" pitchFamily="18" charset="0"/>
              </a:rPr>
              <a:t>1. Мероприятия по охране здоровья должны проводиться на основе </a:t>
            </a:r>
            <a:r>
              <a:rPr lang="ru-RU" sz="1800" b="1" i="1" dirty="0">
                <a:latin typeface="Times New Roman" panose="02020603050405020304" pitchFamily="18" charset="0"/>
                <a:cs typeface="Times New Roman" panose="02020603050405020304" pitchFamily="18" charset="0"/>
              </a:rPr>
              <a:t>признания, соблюдения и защиты прав граждан и в соответствии с общепризнанными принципами и нормами международного права</a:t>
            </a:r>
            <a:r>
              <a:rPr lang="ru-RU" sz="1800" i="1" dirty="0" smtClean="0">
                <a:latin typeface="Times New Roman" panose="02020603050405020304" pitchFamily="18" charset="0"/>
                <a:cs typeface="Times New Roman" panose="02020603050405020304" pitchFamily="18" charset="0"/>
              </a:rPr>
              <a:t>. 2</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Государство обеспечивает гражданам охрану здоровья независимо от </a:t>
            </a:r>
            <a:r>
              <a:rPr lang="ru-RU" sz="1800" i="1" dirty="0">
                <a:latin typeface="Times New Roman" panose="02020603050405020304" pitchFamily="18" charset="0"/>
                <a:cs typeface="Times New Roman" panose="02020603050405020304" pitchFamily="18" charset="0"/>
              </a:rPr>
              <a:t>пола, расы, возраста, национальности, языка, </a:t>
            </a:r>
            <a:r>
              <a:rPr lang="ru-RU" sz="1800" b="1" i="1" dirty="0">
                <a:latin typeface="Times New Roman" panose="02020603050405020304" pitchFamily="18" charset="0"/>
                <a:cs typeface="Times New Roman" panose="02020603050405020304" pitchFamily="18" charset="0"/>
              </a:rPr>
              <a:t>наличия заболеваний</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состояний</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происхождения</a:t>
            </a:r>
            <a:r>
              <a:rPr lang="ru-RU" sz="1800" i="1" dirty="0">
                <a:latin typeface="Times New Roman" panose="02020603050405020304" pitchFamily="18" charset="0"/>
                <a:cs typeface="Times New Roman" panose="02020603050405020304" pitchFamily="18" charset="0"/>
              </a:rPr>
              <a:t>, имущественного и должностного положения, места жительства, отношения к религии, убеждений, принадлежности к общественным объединениям </a:t>
            </a:r>
            <a:r>
              <a:rPr lang="ru-RU" sz="1800" b="1" i="1" dirty="0">
                <a:latin typeface="Times New Roman" panose="02020603050405020304" pitchFamily="18" charset="0"/>
                <a:cs typeface="Times New Roman" panose="02020603050405020304" pitchFamily="18" charset="0"/>
              </a:rPr>
              <a:t>и от других обстоятельств</a:t>
            </a:r>
            <a:r>
              <a:rPr lang="ru-RU" sz="1800" i="1" dirty="0" smtClean="0">
                <a:latin typeface="Times New Roman" panose="02020603050405020304" pitchFamily="18" charset="0"/>
                <a:cs typeface="Times New Roman" panose="02020603050405020304" pitchFamily="18" charset="0"/>
              </a:rPr>
              <a:t>. 3</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Государство гарантирует гражданам защиту от любых форм дискриминации, обусловленной наличием у них каких-либо заболеваний</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Статья 7 323-ФЗ</a:t>
            </a:r>
            <a:r>
              <a:rPr lang="ru-RU" sz="1800" dirty="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1. </a:t>
            </a:r>
            <a:r>
              <a:rPr lang="ru-RU" sz="1800" b="1" i="1" dirty="0">
                <a:latin typeface="Times New Roman" panose="02020603050405020304" pitchFamily="18" charset="0"/>
                <a:cs typeface="Times New Roman" panose="02020603050405020304" pitchFamily="18" charset="0"/>
              </a:rPr>
              <a:t>Государство признает охрану здоровья детей как одно из важнейших и необходимых условий физического и психического развития детей</a:t>
            </a:r>
            <a:r>
              <a:rPr lang="ru-RU" sz="1800" i="1" dirty="0" smtClean="0">
                <a:latin typeface="Times New Roman" panose="02020603050405020304" pitchFamily="18" charset="0"/>
                <a:cs typeface="Times New Roman" panose="02020603050405020304" pitchFamily="18" charset="0"/>
              </a:rPr>
              <a:t>. 2</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Дети </a:t>
            </a:r>
            <a:r>
              <a:rPr lang="ru-RU" sz="1800" i="1" dirty="0">
                <a:latin typeface="Times New Roman" panose="02020603050405020304" pitchFamily="18" charset="0"/>
                <a:cs typeface="Times New Roman" panose="02020603050405020304" pitchFamily="18" charset="0"/>
              </a:rPr>
              <a:t>независимо от их семейного и социального благополучия </a:t>
            </a:r>
            <a:r>
              <a:rPr lang="ru-RU" sz="1800" b="1" i="1" dirty="0">
                <a:latin typeface="Times New Roman" panose="02020603050405020304" pitchFamily="18" charset="0"/>
                <a:cs typeface="Times New Roman" panose="02020603050405020304" pitchFamily="18" charset="0"/>
              </a:rPr>
              <a:t>подлежат особой охране, включая заботу об их здоровье и надлежащую правовую защиту в сфере охраны здоровья, и имеют приоритетные права при оказании медицинской помощи</a:t>
            </a:r>
            <a:r>
              <a:rPr lang="ru-RU" sz="1800" i="1" dirty="0" smtClean="0">
                <a:latin typeface="Times New Roman" panose="02020603050405020304" pitchFamily="18" charset="0"/>
                <a:cs typeface="Times New Roman" panose="02020603050405020304" pitchFamily="18" charset="0"/>
              </a:rPr>
              <a:t>. 3</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Медицинские организации, общественные объединения и иные организации обязаны признавать и соблюдать права детей в сфере охраны здоровья</a:t>
            </a:r>
            <a:r>
              <a:rPr lang="ru-RU" sz="1800" i="1" dirty="0" smtClean="0">
                <a:latin typeface="Times New Roman" panose="02020603050405020304" pitchFamily="18" charset="0"/>
                <a:cs typeface="Times New Roman" panose="02020603050405020304" pitchFamily="18" charset="0"/>
              </a:rPr>
              <a:t>. 4</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Органы государственной власти Российской Федерации</a:t>
            </a:r>
            <a:r>
              <a:rPr lang="ru-RU" sz="1800" i="1" dirty="0">
                <a:latin typeface="Times New Roman" panose="02020603050405020304" pitchFamily="18" charset="0"/>
                <a:cs typeface="Times New Roman" panose="02020603050405020304" pitchFamily="18" charset="0"/>
              </a:rPr>
              <a:t>, органы государственной власти субъектов Российской Федерации и органы местного самоуправления в соответствии со своими полномочиями </a:t>
            </a:r>
            <a:r>
              <a:rPr lang="ru-RU" sz="1800" b="1" i="1" dirty="0">
                <a:latin typeface="Times New Roman" panose="02020603050405020304" pitchFamily="18" charset="0"/>
                <a:cs typeface="Times New Roman" panose="02020603050405020304" pitchFamily="18" charset="0"/>
              </a:rPr>
              <a:t>разрабатывают и реализуют программы, направленные на </a:t>
            </a:r>
            <a:r>
              <a:rPr lang="ru-RU" sz="1800" i="1" dirty="0">
                <a:latin typeface="Times New Roman" panose="02020603050405020304" pitchFamily="18" charset="0"/>
                <a:cs typeface="Times New Roman" panose="02020603050405020304" pitchFamily="18" charset="0"/>
              </a:rPr>
              <a:t>профилактику, раннее выявление и лечение заболеваний, </a:t>
            </a:r>
            <a:r>
              <a:rPr lang="ru-RU" sz="1800" b="1" i="1" dirty="0">
                <a:latin typeface="Times New Roman" panose="02020603050405020304" pitchFamily="18" charset="0"/>
                <a:cs typeface="Times New Roman" panose="02020603050405020304" pitchFamily="18" charset="0"/>
              </a:rPr>
              <a:t>снижение материнской и младенческой смертности</a:t>
            </a:r>
            <a:r>
              <a:rPr lang="ru-RU" sz="1800" i="1" dirty="0">
                <a:latin typeface="Times New Roman" panose="02020603050405020304" pitchFamily="18" charset="0"/>
                <a:cs typeface="Times New Roman" panose="02020603050405020304" pitchFamily="18" charset="0"/>
              </a:rPr>
              <a:t>, формирование у детей и их родителей мотивации к здоровому образу жизни, и принимают соответствующие меры по организации обеспечения детей лекарственными препаратами, специализированными продуктами лечебного питания, медицинскими изделиями</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9104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12124"/>
            <a:ext cx="10515600" cy="5764839"/>
          </a:xfrm>
        </p:spPr>
        <p:txBody>
          <a:bodyPr>
            <a:normAutofit lnSpcReduction="10000"/>
          </a:bodyPr>
          <a:lstStyle/>
          <a:p>
            <a:pPr marL="0" indent="0" algn="just">
              <a:buNone/>
            </a:pPr>
            <a:r>
              <a:rPr lang="ru-RU" sz="1800" dirty="0" smtClean="0">
                <a:latin typeface="Times New Roman" panose="02020603050405020304" pitchFamily="18" charset="0"/>
                <a:cs typeface="Times New Roman" panose="02020603050405020304" pitchFamily="18" charset="0"/>
              </a:rPr>
              <a:t>Часть 1 статьи 18 323-ФЗ</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Каждый имеет право на охрану </a:t>
            </a:r>
            <a:r>
              <a:rPr lang="ru-RU" sz="1800" b="1" i="1" dirty="0" smtClean="0">
                <a:latin typeface="Times New Roman" panose="02020603050405020304" pitchFamily="18" charset="0"/>
                <a:cs typeface="Times New Roman" panose="02020603050405020304" pitchFamily="18" charset="0"/>
              </a:rPr>
              <a:t>здоровья.</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45 323-ФЗ: «</a:t>
            </a:r>
            <a:r>
              <a:rPr lang="ru-RU" sz="1800" i="1" dirty="0">
                <a:latin typeface="Times New Roman" panose="02020603050405020304" pitchFamily="18" charset="0"/>
                <a:cs typeface="Times New Roman" panose="02020603050405020304" pitchFamily="18" charset="0"/>
              </a:rPr>
              <a:t>Медицинским работникам </a:t>
            </a:r>
            <a:r>
              <a:rPr lang="ru-RU" sz="1800" b="1" i="1" dirty="0">
                <a:latin typeface="Times New Roman" panose="02020603050405020304" pitchFamily="18" charset="0"/>
                <a:cs typeface="Times New Roman" panose="02020603050405020304" pitchFamily="18" charset="0"/>
              </a:rPr>
              <a:t>запрещается осуществление эвтаназии</a:t>
            </a:r>
            <a:r>
              <a:rPr lang="ru-RU" sz="1800" i="1" dirty="0">
                <a:latin typeface="Times New Roman" panose="02020603050405020304" pitchFamily="18" charset="0"/>
                <a:cs typeface="Times New Roman" panose="02020603050405020304" pitchFamily="18" charset="0"/>
              </a:rPr>
              <a:t>, то есть ускорение по просьбе пациента (родители являются законными представителями своих детей ч. 1 ст. 64 СК РФ) его смерти какими-либо действиями (бездействием) или средствами, в том числе прекращение искусственных мероприятий по поддержанию жизни пациента</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1 статьи 15 Конституции РФ: «</a:t>
            </a:r>
            <a:r>
              <a:rPr lang="ru-RU" sz="1800" b="1" i="1" dirty="0">
                <a:latin typeface="Times New Roman" panose="02020603050405020304" pitchFamily="18" charset="0"/>
                <a:cs typeface="Times New Roman" panose="02020603050405020304" pitchFamily="18" charset="0"/>
              </a:rPr>
              <a:t>Законы и иные правовые акты, принимаемые в Российской Федерации, не должны противоречить Конституции Российской Федерации</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4 статьи 15 Конституции РФ: «</a:t>
            </a:r>
            <a:r>
              <a:rPr lang="ru-RU" sz="1800" b="1" i="1" dirty="0">
                <a:latin typeface="Times New Roman" panose="02020603050405020304" pitchFamily="18" charset="0"/>
                <a:cs typeface="Times New Roman" panose="02020603050405020304" pitchFamily="18" charset="0"/>
              </a:rPr>
              <a:t>Если международным договором Российской Федерации установлены иные правила, чем предусмотренные законом, то применяются правила международного договора</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1 статьи 3 323-ФЗ: «</a:t>
            </a:r>
            <a:r>
              <a:rPr lang="ru-RU" sz="1800" b="1" i="1" dirty="0">
                <a:latin typeface="Times New Roman" panose="02020603050405020304" pitchFamily="18" charset="0"/>
                <a:cs typeface="Times New Roman" panose="02020603050405020304" pitchFamily="18" charset="0"/>
              </a:rPr>
              <a:t>Законодательство в сфере охраны здоровья основывается на Конституции Российской Федерации</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Часть </a:t>
            </a:r>
            <a:r>
              <a:rPr lang="ru-RU" sz="1800" dirty="0">
                <a:latin typeface="Times New Roman" panose="02020603050405020304" pitchFamily="18" charset="0"/>
                <a:cs typeface="Times New Roman" panose="02020603050405020304" pitchFamily="18" charset="0"/>
              </a:rPr>
              <a:t>5 статьи 3 323-ФЗ: «</a:t>
            </a:r>
            <a:r>
              <a:rPr lang="ru-RU" sz="1800" i="1" dirty="0">
                <a:latin typeface="Times New Roman" panose="02020603050405020304" pitchFamily="18" charset="0"/>
                <a:cs typeface="Times New Roman" panose="02020603050405020304" pitchFamily="18" charset="0"/>
              </a:rPr>
              <a:t>В случае, если международным договором Российской Федерации установлены иные правила, чем предусмотренные настоящим Федеральным законом правила в сфере охраны здоровья, </a:t>
            </a:r>
            <a:r>
              <a:rPr lang="ru-RU" sz="1800" b="1" i="1" dirty="0">
                <a:latin typeface="Times New Roman" panose="02020603050405020304" pitchFamily="18" charset="0"/>
                <a:cs typeface="Times New Roman" panose="02020603050405020304" pitchFamily="18" charset="0"/>
              </a:rPr>
              <a:t>применяются правила международного договора</a:t>
            </a:r>
            <a:r>
              <a:rPr lang="ru-RU" sz="1800" i="1"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b="1" dirty="0">
                <a:solidFill>
                  <a:srgbClr val="FF0000"/>
                </a:solidFill>
                <a:latin typeface="Times New Roman" panose="02020603050405020304" pitchFamily="18" charset="0"/>
                <a:cs typeface="Times New Roman" panose="02020603050405020304" pitchFamily="18" charset="0"/>
              </a:rPr>
              <a:t>ВЫВОД</a:t>
            </a:r>
            <a:r>
              <a:rPr lang="ru-RU" sz="1800" b="1" dirty="0">
                <a:latin typeface="Times New Roman" panose="02020603050405020304" pitchFamily="18" charset="0"/>
                <a:cs typeface="Times New Roman" panose="02020603050405020304" pitchFamily="18" charset="0"/>
              </a:rPr>
              <a:t>: п. </a:t>
            </a:r>
            <a:r>
              <a:rPr lang="ru-RU" sz="1800" b="1" dirty="0" smtClean="0">
                <a:latin typeface="Times New Roman" panose="02020603050405020304" pitchFamily="18" charset="0"/>
                <a:cs typeface="Times New Roman" panose="02020603050405020304" pitchFamily="18" charset="0"/>
              </a:rPr>
              <a:t>4, </a:t>
            </a:r>
            <a:r>
              <a:rPr lang="ru-RU" sz="1800" b="1" dirty="0">
                <a:latin typeface="Times New Roman" panose="02020603050405020304" pitchFamily="18" charset="0"/>
                <a:cs typeface="Times New Roman" panose="02020603050405020304" pitchFamily="18" charset="0"/>
              </a:rPr>
              <a:t>п. </a:t>
            </a:r>
            <a:r>
              <a:rPr lang="ru-RU" sz="1800" b="1" dirty="0" smtClean="0">
                <a:latin typeface="Times New Roman" panose="02020603050405020304" pitchFamily="18" charset="0"/>
                <a:cs typeface="Times New Roman" panose="02020603050405020304" pitchFamily="18" charset="0"/>
              </a:rPr>
              <a:t>5, п. 6 </a:t>
            </a:r>
            <a:r>
              <a:rPr lang="ru-RU" sz="1800" b="1" dirty="0" err="1">
                <a:latin typeface="Times New Roman" panose="02020603050405020304" pitchFamily="18" charset="0"/>
                <a:cs typeface="Times New Roman" panose="02020603050405020304" pitchFamily="18" charset="0"/>
              </a:rPr>
              <a:t>ст</a:t>
            </a:r>
            <a:r>
              <a:rPr lang="ru-RU" sz="1800" b="1" dirty="0">
                <a:latin typeface="Times New Roman" panose="02020603050405020304" pitchFamily="18" charset="0"/>
                <a:cs typeface="Times New Roman" panose="02020603050405020304" pitchFamily="18" charset="0"/>
              </a:rPr>
              <a:t> 56 323-ФЗ не соответствуют нормам предусмотренными статьями 2, 14 Конвенции о правах человека, статьями 2, 6, 16, </a:t>
            </a:r>
            <a:r>
              <a:rPr lang="ru-RU" sz="1800" b="1" dirty="0" smtClean="0">
                <a:latin typeface="Times New Roman" panose="02020603050405020304" pitchFamily="18" charset="0"/>
                <a:cs typeface="Times New Roman" panose="02020603050405020304" pitchFamily="18" charset="0"/>
              </a:rPr>
              <a:t>19, 23, 24 </a:t>
            </a:r>
            <a:r>
              <a:rPr lang="ru-RU" sz="1800" b="1" dirty="0">
                <a:latin typeface="Times New Roman" panose="02020603050405020304" pitchFamily="18" charset="0"/>
                <a:cs typeface="Times New Roman" panose="02020603050405020304" pitchFamily="18" charset="0"/>
              </a:rPr>
              <a:t>Конвенции о правах ребенка, статьями </a:t>
            </a:r>
            <a:r>
              <a:rPr lang="ru-RU" sz="1800" b="1" dirty="0" smtClean="0">
                <a:latin typeface="Times New Roman" panose="02020603050405020304" pitchFamily="18" charset="0"/>
                <a:cs typeface="Times New Roman" panose="02020603050405020304" pitchFamily="18" charset="0"/>
              </a:rPr>
              <a:t>2, 15, 19, </a:t>
            </a:r>
            <a:r>
              <a:rPr lang="ru-RU" sz="1800" b="1" dirty="0">
                <a:latin typeface="Times New Roman" panose="02020603050405020304" pitchFamily="18" charset="0"/>
                <a:cs typeface="Times New Roman" panose="02020603050405020304" pitchFamily="18" charset="0"/>
              </a:rPr>
              <a:t>20, 38, </a:t>
            </a:r>
            <a:r>
              <a:rPr lang="ru-RU" sz="1800" b="1" dirty="0" smtClean="0">
                <a:latin typeface="Times New Roman" panose="02020603050405020304" pitchFamily="18" charset="0"/>
                <a:cs typeface="Times New Roman" panose="02020603050405020304" pitchFamily="18" charset="0"/>
              </a:rPr>
              <a:t>55 Конституции </a:t>
            </a:r>
            <a:r>
              <a:rPr lang="ru-RU" sz="1800" b="1" dirty="0">
                <a:latin typeface="Times New Roman" panose="02020603050405020304" pitchFamily="18" charset="0"/>
                <a:cs typeface="Times New Roman" panose="02020603050405020304" pitchFamily="18" charset="0"/>
              </a:rPr>
              <a:t>РФ, </a:t>
            </a:r>
            <a:r>
              <a:rPr lang="ru-RU" sz="1800" b="1" dirty="0" smtClean="0">
                <a:latin typeface="Times New Roman" panose="02020603050405020304" pitchFamily="18" charset="0"/>
                <a:cs typeface="Times New Roman" panose="02020603050405020304" pitchFamily="18" charset="0"/>
              </a:rPr>
              <a:t>статьями </a:t>
            </a:r>
            <a:r>
              <a:rPr lang="ru-RU" sz="1800" b="1" dirty="0">
                <a:latin typeface="Times New Roman" panose="02020603050405020304" pitchFamily="18" charset="0"/>
                <a:cs typeface="Times New Roman" panose="02020603050405020304" pitchFamily="18" charset="0"/>
              </a:rPr>
              <a:t>3</a:t>
            </a:r>
            <a:r>
              <a:rPr lang="ru-RU" sz="1800" b="1" dirty="0" smtClean="0">
                <a:latin typeface="Times New Roman" panose="02020603050405020304" pitchFamily="18" charset="0"/>
                <a:cs typeface="Times New Roman" panose="02020603050405020304" pitchFamily="18" charset="0"/>
              </a:rPr>
              <a:t>, 4, 5, 7, 18, 45 </a:t>
            </a:r>
            <a:r>
              <a:rPr lang="ru-RU" sz="1800" b="1" dirty="0">
                <a:latin typeface="Times New Roman" panose="02020603050405020304" pitchFamily="18" charset="0"/>
                <a:cs typeface="Times New Roman" panose="02020603050405020304" pitchFamily="18" charset="0"/>
              </a:rPr>
              <a:t>323-ФЗ; нарушает основы конституционного строя Российской Федерации и основы правового статуса личности в Российской </a:t>
            </a:r>
            <a:r>
              <a:rPr lang="ru-RU" sz="1800" b="1" dirty="0" smtClean="0">
                <a:latin typeface="Times New Roman" panose="02020603050405020304" pitchFamily="18" charset="0"/>
                <a:cs typeface="Times New Roman" panose="02020603050405020304" pitchFamily="18" charset="0"/>
              </a:rPr>
              <a:t>Федерации</a:t>
            </a:r>
            <a:endParaRPr lang="ru-RU"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7378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99245"/>
            <a:ext cx="10515600" cy="5777718"/>
          </a:xfrm>
        </p:spPr>
        <p:txBody>
          <a:bodyPr>
            <a:normAutofit/>
          </a:bodyPr>
          <a:lstStyle/>
          <a:p>
            <a:pPr marL="0" indent="0" algn="just">
              <a:buNone/>
            </a:pPr>
            <a:r>
              <a:rPr lang="ru-RU" sz="1800" i="1" dirty="0" smtClean="0">
                <a:latin typeface="Times New Roman" panose="02020603050405020304" pitchFamily="18" charset="0"/>
                <a:cs typeface="Times New Roman" panose="02020603050405020304" pitchFamily="18" charset="0"/>
              </a:rPr>
              <a:t>«7</a:t>
            </a:r>
            <a:r>
              <a:rPr lang="ru-RU" sz="1800" i="1" dirty="0">
                <a:latin typeface="Times New Roman" panose="02020603050405020304" pitchFamily="18" charset="0"/>
                <a:cs typeface="Times New Roman" panose="02020603050405020304" pitchFamily="18" charset="0"/>
              </a:rPr>
              <a:t>. Искусственное прерывание беременности у совершеннолетней, признанной в установленном законом порядке недееспособной, если она по своему состоянию не способна выразить свою волю, возможно по решению суда, принимаемому по заявлению ее законного представителя и с участием совершеннолетней, признанной в установленном законом порядке недееспособной</a:t>
            </a:r>
            <a:r>
              <a:rPr lang="ru-RU" sz="1800" i="1" dirty="0" smtClean="0">
                <a:latin typeface="Times New Roman" panose="02020603050405020304" pitchFamily="18" charset="0"/>
                <a:cs typeface="Times New Roman" panose="02020603050405020304" pitchFamily="18" charset="0"/>
              </a:rPr>
              <a:t>.»</a:t>
            </a:r>
            <a:endParaRPr lang="ru-RU" sz="1800" dirty="0" smtClean="0">
              <a:latin typeface="Times New Roman" panose="02020603050405020304" pitchFamily="18" charset="0"/>
              <a:cs typeface="Times New Roman" panose="02020603050405020304" pitchFamily="18" charset="0"/>
            </a:endParaRPr>
          </a:p>
          <a:p>
            <a:pPr marL="0" indent="0" algn="just">
              <a:buNone/>
            </a:pPr>
            <a:r>
              <a:rPr lang="ru-RU" sz="1800" dirty="0">
                <a:latin typeface="Times New Roman" panose="02020603050405020304" pitchFamily="18" charset="0"/>
                <a:cs typeface="Times New Roman" panose="02020603050405020304" pitchFamily="18" charset="0"/>
              </a:rPr>
              <a:t>Статья 2 конвенции о правах человека: «</a:t>
            </a:r>
            <a:r>
              <a:rPr lang="ru-RU" sz="1800" i="1" dirty="0">
                <a:latin typeface="Times New Roman" panose="02020603050405020304" pitchFamily="18" charset="0"/>
                <a:cs typeface="Times New Roman" panose="02020603050405020304" pitchFamily="18" charset="0"/>
              </a:rPr>
              <a:t>Право каждого лица на жизнь охраняется законом. </a:t>
            </a:r>
            <a:r>
              <a:rPr lang="ru-RU" sz="1800" b="1" i="1" dirty="0">
                <a:latin typeface="Times New Roman" panose="02020603050405020304" pitchFamily="18" charset="0"/>
                <a:cs typeface="Times New Roman" panose="02020603050405020304" pitchFamily="18" charset="0"/>
              </a:rPr>
              <a:t>Никто не может быть умышленно лишен жизни иначе как во исполнение смертного приговора, вынесенного судом за совершение преступления</a:t>
            </a:r>
            <a:r>
              <a:rPr lang="ru-RU" sz="1800" i="1" dirty="0">
                <a:latin typeface="Times New Roman" panose="02020603050405020304" pitchFamily="18" charset="0"/>
                <a:cs typeface="Times New Roman" panose="02020603050405020304" pitchFamily="18" charset="0"/>
              </a:rPr>
              <a:t>, в отношении которого законом предусмотрено такое наказание.</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14 конвенции о правах человека: «</a:t>
            </a:r>
            <a:r>
              <a:rPr lang="ru-RU" sz="1800" b="1" i="1" dirty="0">
                <a:latin typeface="Times New Roman" panose="02020603050405020304" pitchFamily="18" charset="0"/>
                <a:cs typeface="Times New Roman" panose="02020603050405020304" pitchFamily="18" charset="0"/>
              </a:rPr>
              <a:t>Пользование правами и свободами, признанными в настоящей Конвенции, должно быть обеспечено без какой бы то ни было дискриминации по признаку </a:t>
            </a:r>
            <a:r>
              <a:rPr lang="ru-RU" sz="1800" i="1" dirty="0">
                <a:latin typeface="Times New Roman" panose="02020603050405020304" pitchFamily="18" charset="0"/>
                <a:cs typeface="Times New Roman" panose="02020603050405020304" pitchFamily="18" charset="0"/>
              </a:rPr>
              <a:t>пола, расы, цвета кожи, языка, религии, политических или иных убеждений, национального или социального </a:t>
            </a:r>
            <a:r>
              <a:rPr lang="ru-RU" sz="1800" b="1" i="1" dirty="0">
                <a:latin typeface="Times New Roman" panose="02020603050405020304" pitchFamily="18" charset="0"/>
                <a:cs typeface="Times New Roman" panose="02020603050405020304" pitchFamily="18" charset="0"/>
              </a:rPr>
              <a:t>происхождения</a:t>
            </a:r>
            <a:r>
              <a:rPr lang="ru-RU" sz="1800" i="1" dirty="0">
                <a:latin typeface="Times New Roman" panose="02020603050405020304" pitchFamily="18" charset="0"/>
                <a:cs typeface="Times New Roman" panose="02020603050405020304" pitchFamily="18" charset="0"/>
              </a:rPr>
              <a:t>, принадлежности к национальным меньшинствам, имущественного положения, </a:t>
            </a:r>
            <a:r>
              <a:rPr lang="ru-RU" sz="1800" b="1" i="1" dirty="0">
                <a:latin typeface="Times New Roman" panose="02020603050405020304" pitchFamily="18" charset="0"/>
                <a:cs typeface="Times New Roman" panose="02020603050405020304" pitchFamily="18" charset="0"/>
              </a:rPr>
              <a:t>рождения или по любым иным признакам</a:t>
            </a:r>
            <a:r>
              <a:rPr lang="ru-RU" sz="1800" i="1"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2 конвенции о правах ребенка: «</a:t>
            </a:r>
            <a:r>
              <a:rPr lang="ru-RU" sz="1800" b="1" i="1" dirty="0">
                <a:latin typeface="Times New Roman" panose="02020603050405020304" pitchFamily="18" charset="0"/>
                <a:cs typeface="Times New Roman" panose="02020603050405020304" pitchFamily="18" charset="0"/>
              </a:rPr>
              <a:t>Государства - участники уважают и обеспечивают все права, предусмотренные настоящей Конвенцией, за каждым ребенком</a:t>
            </a:r>
            <a:r>
              <a:rPr lang="ru-RU" sz="1800" i="1" dirty="0">
                <a:latin typeface="Times New Roman" panose="02020603050405020304" pitchFamily="18" charset="0"/>
                <a:cs typeface="Times New Roman" panose="02020603050405020304" pitchFamily="18" charset="0"/>
              </a:rPr>
              <a:t>, находящимся в пределах их юрисдикции, </a:t>
            </a:r>
            <a:r>
              <a:rPr lang="ru-RU" sz="1800" b="1" i="1" dirty="0">
                <a:latin typeface="Times New Roman" panose="02020603050405020304" pitchFamily="18" charset="0"/>
                <a:cs typeface="Times New Roman" panose="02020603050405020304" pitchFamily="18" charset="0"/>
              </a:rPr>
              <a:t>без какой-либо дискриминации, независимо от </a:t>
            </a:r>
            <a:r>
              <a:rPr lang="ru-RU" sz="1800" i="1" dirty="0">
                <a:latin typeface="Times New Roman" panose="02020603050405020304" pitchFamily="18" charset="0"/>
                <a:cs typeface="Times New Roman" panose="02020603050405020304" pitchFamily="18" charset="0"/>
              </a:rPr>
              <a:t>расы, цвета кожи, пола, языка, религии, политических или иных убеждений, национального, этнического или социального </a:t>
            </a:r>
            <a:r>
              <a:rPr lang="ru-RU" sz="1800" b="1" i="1" dirty="0">
                <a:latin typeface="Times New Roman" panose="02020603050405020304" pitchFamily="18" charset="0"/>
                <a:cs typeface="Times New Roman" panose="02020603050405020304" pitchFamily="18" charset="0"/>
              </a:rPr>
              <a:t>происхождения</a:t>
            </a:r>
            <a:r>
              <a:rPr lang="ru-RU" sz="1800" i="1" dirty="0">
                <a:latin typeface="Times New Roman" panose="02020603050405020304" pitchFamily="18" charset="0"/>
                <a:cs typeface="Times New Roman" panose="02020603050405020304" pitchFamily="18" charset="0"/>
              </a:rPr>
              <a:t>, имущественного положения, </a:t>
            </a:r>
            <a:r>
              <a:rPr lang="ru-RU" sz="1800" b="1" i="1" dirty="0">
                <a:latin typeface="Times New Roman" panose="02020603050405020304" pitchFamily="18" charset="0"/>
                <a:cs typeface="Times New Roman" panose="02020603050405020304" pitchFamily="18" charset="0"/>
              </a:rPr>
              <a:t>состояния здоровья и рождения ребенка, его родителей </a:t>
            </a:r>
            <a:r>
              <a:rPr lang="ru-RU" sz="1800" i="1" dirty="0">
                <a:latin typeface="Times New Roman" panose="02020603050405020304" pitchFamily="18" charset="0"/>
                <a:cs typeface="Times New Roman" panose="02020603050405020304" pitchFamily="18" charset="0"/>
              </a:rPr>
              <a:t>или законных опекунов </a:t>
            </a:r>
            <a:r>
              <a:rPr lang="ru-RU" sz="1800" b="1" i="1" dirty="0">
                <a:latin typeface="Times New Roman" panose="02020603050405020304" pitchFamily="18" charset="0"/>
                <a:cs typeface="Times New Roman" panose="02020603050405020304" pitchFamily="18" charset="0"/>
              </a:rPr>
              <a:t>или каких-либо иных обстоятельств</a:t>
            </a:r>
            <a:r>
              <a:rPr lang="ru-RU" sz="1800" i="1" dirty="0">
                <a:latin typeface="Times New Roman" panose="02020603050405020304" pitchFamily="18" charset="0"/>
                <a:cs typeface="Times New Roman" panose="02020603050405020304" pitchFamily="18" charset="0"/>
              </a:rPr>
              <a:t>.»</a:t>
            </a:r>
            <a:endParaRPr lang="ru-RU" sz="1800" i="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4748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12124"/>
            <a:ext cx="10515600" cy="5764839"/>
          </a:xfrm>
        </p:spPr>
        <p:txBody>
          <a:bodyPr>
            <a:normAutofit/>
          </a:bodyPr>
          <a:lstStyle/>
          <a:p>
            <a:pPr marL="0" indent="0" algn="just">
              <a:buNone/>
            </a:pPr>
            <a:r>
              <a:rPr lang="ru-RU" sz="1800" dirty="0">
                <a:latin typeface="Times New Roman" panose="02020603050405020304" pitchFamily="18" charset="0"/>
                <a:cs typeface="Times New Roman" panose="02020603050405020304" pitchFamily="18" charset="0"/>
              </a:rPr>
              <a:t>Статья 6 конвенции о правах ребенка: «</a:t>
            </a:r>
            <a:r>
              <a:rPr lang="ru-RU" sz="1800" i="1" dirty="0">
                <a:latin typeface="Times New Roman" panose="02020603050405020304" pitchFamily="18" charset="0"/>
                <a:cs typeface="Times New Roman" panose="02020603050405020304" pitchFamily="18" charset="0"/>
              </a:rPr>
              <a:t>Государства - участники признают, что </a:t>
            </a:r>
            <a:r>
              <a:rPr lang="ru-RU" sz="1800" b="1" i="1" dirty="0">
                <a:latin typeface="Times New Roman" panose="02020603050405020304" pitchFamily="18" charset="0"/>
                <a:cs typeface="Times New Roman" panose="02020603050405020304" pitchFamily="18" charset="0"/>
              </a:rPr>
              <a:t>каждый ребенок имеет неотъемлемое право на жизнь</a:t>
            </a:r>
            <a:r>
              <a:rPr lang="ru-RU" sz="1800" i="1" dirty="0">
                <a:latin typeface="Times New Roman" panose="02020603050405020304" pitchFamily="18" charset="0"/>
                <a:cs typeface="Times New Roman" panose="02020603050405020304" pitchFamily="18" charset="0"/>
              </a:rPr>
              <a:t>. Государства - участники обеспечивают в максимально возможной степени выживание и </a:t>
            </a:r>
            <a:r>
              <a:rPr lang="ru-RU" sz="1800" i="1" dirty="0" smtClean="0">
                <a:latin typeface="Times New Roman" panose="02020603050405020304" pitchFamily="18" charset="0"/>
                <a:cs typeface="Times New Roman" panose="02020603050405020304" pitchFamily="18" charset="0"/>
              </a:rPr>
              <a:t>здоровое </a:t>
            </a:r>
            <a:r>
              <a:rPr lang="ru-RU" sz="1800" i="1" dirty="0">
                <a:latin typeface="Times New Roman" panose="02020603050405020304" pitchFamily="18" charset="0"/>
                <a:cs typeface="Times New Roman" panose="02020603050405020304" pitchFamily="18" charset="0"/>
              </a:rPr>
              <a:t>развитие ребенка</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16 конвенции о правах ребенка: </a:t>
            </a:r>
            <a:r>
              <a:rPr lang="ru-RU" sz="1800" dirty="0" smtClean="0">
                <a:latin typeface="Times New Roman" panose="02020603050405020304" pitchFamily="18" charset="0"/>
                <a:cs typeface="Times New Roman" panose="02020603050405020304" pitchFamily="18" charset="0"/>
              </a:rPr>
              <a:t>«</a:t>
            </a:r>
            <a:r>
              <a:rPr lang="ru-RU" sz="1800" b="1" i="1" dirty="0" smtClean="0">
                <a:latin typeface="Times New Roman" panose="02020603050405020304" pitchFamily="18" charset="0"/>
                <a:cs typeface="Times New Roman" panose="02020603050405020304" pitchFamily="18" charset="0"/>
              </a:rPr>
              <a:t>Ни один ребенок не может быть объектом произвольного или незаконного вмешательства в осуществление его права на личную жизнь</a:t>
            </a:r>
            <a:r>
              <a:rPr lang="ru-RU" sz="1800" i="1" dirty="0" smtClean="0">
                <a:latin typeface="Times New Roman" panose="02020603050405020304" pitchFamily="18" charset="0"/>
                <a:cs typeface="Times New Roman" panose="02020603050405020304" pitchFamily="18" charset="0"/>
              </a:rPr>
              <a:t>, семейную жизнь, неприкосновенность жилища или тайну корреспонденции или незаконного посягательства на его честь и репутацию. Ребенок имеет право на защиту закона от такого вмешательства или посягательства</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marL="0" indent="0" algn="just">
              <a:buNone/>
            </a:pPr>
            <a:r>
              <a:rPr lang="ru-RU" sz="1800" dirty="0">
                <a:latin typeface="Times New Roman" panose="02020603050405020304" pitchFamily="18" charset="0"/>
                <a:cs typeface="Times New Roman" panose="02020603050405020304" pitchFamily="18" charset="0"/>
              </a:rPr>
              <a:t>Часть 1 статьи 19 конвенции о правах ребенка: «</a:t>
            </a:r>
            <a:r>
              <a:rPr lang="ru-RU" sz="1800" b="1" i="1" dirty="0">
                <a:latin typeface="Times New Roman" panose="02020603050405020304" pitchFamily="18" charset="0"/>
                <a:cs typeface="Times New Roman" panose="02020603050405020304" pitchFamily="18" charset="0"/>
              </a:rPr>
              <a:t>Государства - участники принимают все необходимые законодательные</a:t>
            </a:r>
            <a:r>
              <a:rPr lang="ru-RU" sz="1800" i="1" dirty="0">
                <a:latin typeface="Times New Roman" panose="02020603050405020304" pitchFamily="18" charset="0"/>
                <a:cs typeface="Times New Roman" panose="02020603050405020304" pitchFamily="18" charset="0"/>
              </a:rPr>
              <a:t>, административные, социальные и просветительные </a:t>
            </a:r>
            <a:r>
              <a:rPr lang="ru-RU" sz="1800" b="1" i="1" dirty="0">
                <a:latin typeface="Times New Roman" panose="02020603050405020304" pitchFamily="18" charset="0"/>
                <a:cs typeface="Times New Roman" panose="02020603050405020304" pitchFamily="18" charset="0"/>
              </a:rPr>
              <a:t>меры с целью защиты ребенка от всех форм физического </a:t>
            </a:r>
            <a:r>
              <a:rPr lang="ru-RU" sz="1800" i="1" dirty="0">
                <a:latin typeface="Times New Roman" panose="02020603050405020304" pitchFamily="18" charset="0"/>
                <a:cs typeface="Times New Roman" panose="02020603050405020304" pitchFamily="18" charset="0"/>
              </a:rPr>
              <a:t>или психологического </a:t>
            </a:r>
            <a:r>
              <a:rPr lang="ru-RU" sz="1800" b="1" i="1" dirty="0">
                <a:latin typeface="Times New Roman" panose="02020603050405020304" pitchFamily="18" charset="0"/>
                <a:cs typeface="Times New Roman" panose="02020603050405020304" pitchFamily="18" charset="0"/>
              </a:rPr>
              <a:t>насилия</a:t>
            </a:r>
            <a:r>
              <a:rPr lang="ru-RU" sz="1800" i="1" dirty="0">
                <a:latin typeface="Times New Roman" panose="02020603050405020304" pitchFamily="18" charset="0"/>
                <a:cs typeface="Times New Roman" panose="02020603050405020304" pitchFamily="18" charset="0"/>
              </a:rPr>
              <a:t>, оскорбления или злоупотребления, отсутствия заботы или небрежного обращения, грубого обращения или эксплуатации, включая сексуальное злоупотребление, со стороны родителей, законных опекунов или любого другого лица, заботящегося о ребенке</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Статья 20 Конституции РФ: «</a:t>
            </a:r>
            <a:r>
              <a:rPr lang="ru-RU" sz="1800" b="1" i="1" dirty="0">
                <a:latin typeface="Times New Roman" panose="02020603050405020304" pitchFamily="18" charset="0"/>
                <a:cs typeface="Times New Roman" panose="02020603050405020304" pitchFamily="18" charset="0"/>
              </a:rPr>
              <a:t>Каждый имеет право на жизнь</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Смертная казнь </a:t>
            </a:r>
            <a:r>
              <a:rPr lang="ru-RU" sz="1800" i="1" dirty="0">
                <a:latin typeface="Times New Roman" panose="02020603050405020304" pitchFamily="18" charset="0"/>
                <a:cs typeface="Times New Roman" panose="02020603050405020304" pitchFamily="18" charset="0"/>
              </a:rPr>
              <a:t>впредь до ее отмены </a:t>
            </a:r>
            <a:r>
              <a:rPr lang="ru-RU" sz="1800" b="1" i="1" dirty="0">
                <a:latin typeface="Times New Roman" panose="02020603050405020304" pitchFamily="18" charset="0"/>
                <a:cs typeface="Times New Roman" panose="02020603050405020304" pitchFamily="18" charset="0"/>
              </a:rPr>
              <a:t>может устанавливаться федеральным законом в качестве исключительной меры наказания за особо тяжкие преступления </a:t>
            </a:r>
            <a:r>
              <a:rPr lang="ru-RU" sz="1800" i="1" dirty="0">
                <a:latin typeface="Times New Roman" panose="02020603050405020304" pitchFamily="18" charset="0"/>
                <a:cs typeface="Times New Roman" panose="02020603050405020304" pitchFamily="18" charset="0"/>
              </a:rPr>
              <a:t>против жизни при предоставлении обвиняемому права на рассмотрение его дела судом с участием присяжных заседателей</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1 статьи 38 Конституции РФ: «</a:t>
            </a:r>
            <a:r>
              <a:rPr lang="ru-RU" sz="1800" b="1" i="1" dirty="0">
                <a:latin typeface="Times New Roman" panose="02020603050405020304" pitchFamily="18" charset="0"/>
                <a:cs typeface="Times New Roman" panose="02020603050405020304" pitchFamily="18" charset="0"/>
              </a:rPr>
              <a:t>Материнство </a:t>
            </a:r>
            <a:r>
              <a:rPr lang="ru-RU" sz="1800" dirty="0">
                <a:latin typeface="Times New Roman" panose="02020603050405020304" pitchFamily="18" charset="0"/>
                <a:cs typeface="Times New Roman" panose="02020603050405020304" pitchFamily="18" charset="0"/>
              </a:rPr>
              <a:t>(происхождение ребенка от матери) </a:t>
            </a:r>
            <a:r>
              <a:rPr lang="ru-RU" sz="1800" i="1" dirty="0">
                <a:latin typeface="Times New Roman" panose="02020603050405020304" pitchFamily="18" charset="0"/>
                <a:cs typeface="Times New Roman" panose="02020603050405020304" pitchFamily="18" charset="0"/>
              </a:rPr>
              <a:t>и детство, семья </a:t>
            </a:r>
            <a:r>
              <a:rPr lang="ru-RU" sz="1800" b="1" i="1" dirty="0">
                <a:latin typeface="Times New Roman" panose="02020603050405020304" pitchFamily="18" charset="0"/>
                <a:cs typeface="Times New Roman" panose="02020603050405020304" pitchFamily="18" charset="0"/>
              </a:rPr>
              <a:t>находятся под защитой государства</a:t>
            </a:r>
            <a:r>
              <a:rPr lang="ru-RU"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56652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73487"/>
            <a:ext cx="10515600" cy="5803476"/>
          </a:xfrm>
        </p:spPr>
        <p:txBody>
          <a:bodyPr>
            <a:normAutofit/>
          </a:bodyPr>
          <a:lstStyle/>
          <a:p>
            <a:pPr marL="0" indent="0" algn="just">
              <a:buNone/>
            </a:pPr>
            <a:r>
              <a:rPr lang="ru-RU" sz="1800" dirty="0">
                <a:latin typeface="Times New Roman" panose="02020603050405020304" pitchFamily="18" charset="0"/>
                <a:cs typeface="Times New Roman" panose="02020603050405020304" pitchFamily="18" charset="0"/>
              </a:rPr>
              <a:t>Часть 1 статьи 15 Конституции РФ: «</a:t>
            </a:r>
            <a:r>
              <a:rPr lang="ru-RU" sz="1800" b="1" i="1" dirty="0">
                <a:latin typeface="Times New Roman" panose="02020603050405020304" pitchFamily="18" charset="0"/>
                <a:cs typeface="Times New Roman" panose="02020603050405020304" pitchFamily="18" charset="0"/>
              </a:rPr>
              <a:t>Законы и иные правовые акты, принимаемые в Российской Федерации, не должны противоречить Конституции Российской Федерации</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4 статьи 15 Конституции РФ: «</a:t>
            </a:r>
            <a:r>
              <a:rPr lang="ru-RU" sz="1800" b="1" i="1" dirty="0">
                <a:latin typeface="Times New Roman" panose="02020603050405020304" pitchFamily="18" charset="0"/>
                <a:cs typeface="Times New Roman" panose="02020603050405020304" pitchFamily="18" charset="0"/>
              </a:rPr>
              <a:t>Если международным договором Российской Федерации установлены иные правила, чем предусмотренные законом, то применяются правила международного договора</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1 статьи 3 323-ФЗ: «</a:t>
            </a:r>
            <a:r>
              <a:rPr lang="ru-RU" sz="1800" b="1" i="1" dirty="0">
                <a:latin typeface="Times New Roman" panose="02020603050405020304" pitchFamily="18" charset="0"/>
                <a:cs typeface="Times New Roman" panose="02020603050405020304" pitchFamily="18" charset="0"/>
              </a:rPr>
              <a:t>Законодательство в сфере охраны здоровья основывается на Конституции Российской Федерации</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dirty="0">
                <a:latin typeface="Times New Roman" panose="02020603050405020304" pitchFamily="18" charset="0"/>
                <a:cs typeface="Times New Roman" panose="02020603050405020304" pitchFamily="18" charset="0"/>
              </a:rPr>
              <a:t>Часть 5 статьи 3 323-ФЗ: «</a:t>
            </a:r>
            <a:r>
              <a:rPr lang="ru-RU" sz="1800" i="1" dirty="0">
                <a:latin typeface="Times New Roman" panose="02020603050405020304" pitchFamily="18" charset="0"/>
                <a:cs typeface="Times New Roman" panose="02020603050405020304" pitchFamily="18" charset="0"/>
              </a:rPr>
              <a:t>В случае, если международным договором Российской Федерации установлены иные правила, чем предусмотренные настоящим Федеральным законом правила в сфере охраны здоровья, </a:t>
            </a:r>
            <a:r>
              <a:rPr lang="ru-RU" sz="1800" b="1" i="1" dirty="0">
                <a:latin typeface="Times New Roman" panose="02020603050405020304" pitchFamily="18" charset="0"/>
                <a:cs typeface="Times New Roman" panose="02020603050405020304" pitchFamily="18" charset="0"/>
              </a:rPr>
              <a:t>применяются правила международного договора</a:t>
            </a:r>
            <a:r>
              <a:rPr lang="ru-RU" sz="1800" dirty="0" smtClean="0">
                <a:latin typeface="Times New Roman" panose="02020603050405020304" pitchFamily="18" charset="0"/>
                <a:cs typeface="Times New Roman" panose="02020603050405020304" pitchFamily="18" charset="0"/>
              </a:rPr>
              <a:t>.»</a:t>
            </a:r>
          </a:p>
          <a:p>
            <a:pPr marL="0" indent="0" algn="just">
              <a:buNone/>
            </a:pPr>
            <a:r>
              <a:rPr lang="ru-RU" sz="1800" b="1" dirty="0">
                <a:solidFill>
                  <a:srgbClr val="FF0000"/>
                </a:solidFill>
                <a:latin typeface="Times New Roman" panose="02020603050405020304" pitchFamily="18" charset="0"/>
                <a:cs typeface="Times New Roman" panose="02020603050405020304" pitchFamily="18" charset="0"/>
              </a:rPr>
              <a:t>ВЫВОД</a:t>
            </a:r>
            <a:r>
              <a:rPr lang="ru-RU" sz="1800" b="1" dirty="0">
                <a:latin typeface="Times New Roman" panose="02020603050405020304" pitchFamily="18" charset="0"/>
                <a:cs typeface="Times New Roman" panose="02020603050405020304" pitchFamily="18" charset="0"/>
              </a:rPr>
              <a:t>: п. </a:t>
            </a:r>
            <a:r>
              <a:rPr lang="ru-RU" sz="1800" b="1" dirty="0" smtClean="0">
                <a:latin typeface="Times New Roman" panose="02020603050405020304" pitchFamily="18" charset="0"/>
                <a:cs typeface="Times New Roman" panose="02020603050405020304" pitchFamily="18" charset="0"/>
              </a:rPr>
              <a:t>7 ст. </a:t>
            </a:r>
            <a:r>
              <a:rPr lang="ru-RU" sz="1800" b="1" dirty="0">
                <a:latin typeface="Times New Roman" panose="02020603050405020304" pitchFamily="18" charset="0"/>
                <a:cs typeface="Times New Roman" panose="02020603050405020304" pitchFamily="18" charset="0"/>
              </a:rPr>
              <a:t>56 323-ФЗ не </a:t>
            </a:r>
            <a:r>
              <a:rPr lang="ru-RU" sz="1800" b="1" dirty="0" smtClean="0">
                <a:latin typeface="Times New Roman" panose="02020603050405020304" pitchFamily="18" charset="0"/>
                <a:cs typeface="Times New Roman" panose="02020603050405020304" pitchFamily="18" charset="0"/>
              </a:rPr>
              <a:t>соответствует </a:t>
            </a:r>
            <a:r>
              <a:rPr lang="ru-RU" sz="1800" b="1" dirty="0">
                <a:latin typeface="Times New Roman" panose="02020603050405020304" pitchFamily="18" charset="0"/>
                <a:cs typeface="Times New Roman" panose="02020603050405020304" pitchFamily="18" charset="0"/>
              </a:rPr>
              <a:t>нормам предусмотренными статьями 2, 14 Конвенции о правах человека, статьями 2, 6, 16, </a:t>
            </a:r>
            <a:r>
              <a:rPr lang="ru-RU" sz="1800" b="1" dirty="0" smtClean="0">
                <a:latin typeface="Times New Roman" panose="02020603050405020304" pitchFamily="18" charset="0"/>
                <a:cs typeface="Times New Roman" panose="02020603050405020304" pitchFamily="18" charset="0"/>
              </a:rPr>
              <a:t>19 </a:t>
            </a:r>
            <a:r>
              <a:rPr lang="ru-RU" sz="1800" b="1" dirty="0">
                <a:latin typeface="Times New Roman" panose="02020603050405020304" pitchFamily="18" charset="0"/>
                <a:cs typeface="Times New Roman" panose="02020603050405020304" pitchFamily="18" charset="0"/>
              </a:rPr>
              <a:t>Конвенции о правах ребенка, статьями </a:t>
            </a:r>
            <a:r>
              <a:rPr lang="ru-RU" sz="1800" b="1" dirty="0" smtClean="0">
                <a:latin typeface="Times New Roman" panose="02020603050405020304" pitchFamily="18" charset="0"/>
                <a:cs typeface="Times New Roman" panose="02020603050405020304" pitchFamily="18" charset="0"/>
              </a:rPr>
              <a:t>15</a:t>
            </a:r>
            <a:r>
              <a:rPr lang="ru-RU" sz="1800" b="1" dirty="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20</a:t>
            </a:r>
            <a:r>
              <a:rPr lang="ru-RU" sz="1800" b="1" dirty="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38 </a:t>
            </a:r>
            <a:r>
              <a:rPr lang="ru-RU" sz="1800" b="1" dirty="0">
                <a:latin typeface="Times New Roman" panose="02020603050405020304" pitchFamily="18" charset="0"/>
                <a:cs typeface="Times New Roman" panose="02020603050405020304" pitchFamily="18" charset="0"/>
              </a:rPr>
              <a:t>Конституции РФ, </a:t>
            </a:r>
            <a:r>
              <a:rPr lang="ru-RU" sz="1800" b="1" dirty="0" smtClean="0">
                <a:latin typeface="Times New Roman" panose="02020603050405020304" pitchFamily="18" charset="0"/>
                <a:cs typeface="Times New Roman" panose="02020603050405020304" pitchFamily="18" charset="0"/>
              </a:rPr>
              <a:t>статьей 3 323-ФЗ</a:t>
            </a:r>
            <a:r>
              <a:rPr lang="ru-RU" sz="1800" b="1" dirty="0">
                <a:latin typeface="Times New Roman" panose="02020603050405020304" pitchFamily="18" charset="0"/>
                <a:cs typeface="Times New Roman" panose="02020603050405020304" pitchFamily="18" charset="0"/>
              </a:rPr>
              <a:t>; нарушает основы конституционного строя Российской Федерации и основы правового статуса личности в Российской </a:t>
            </a:r>
            <a:r>
              <a:rPr lang="ru-RU" sz="1800" b="1" dirty="0" smtClean="0">
                <a:latin typeface="Times New Roman" panose="02020603050405020304" pitchFamily="18" charset="0"/>
                <a:cs typeface="Times New Roman" panose="02020603050405020304" pitchFamily="18" charset="0"/>
              </a:rPr>
              <a:t>Федерации</a:t>
            </a:r>
            <a:endParaRPr lang="ru-RU"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1117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t>ВЫВОД</a:t>
            </a:r>
            <a:endParaRPr lang="ru-RU" b="1" dirty="0"/>
          </a:p>
        </p:txBody>
      </p:sp>
      <p:sp>
        <p:nvSpPr>
          <p:cNvPr id="3" name="Объект 2"/>
          <p:cNvSpPr>
            <a:spLocks noGrp="1"/>
          </p:cNvSpPr>
          <p:nvPr>
            <p:ph idx="1"/>
          </p:nvPr>
        </p:nvSpPr>
        <p:spPr/>
        <p:txBody>
          <a:bodyPr>
            <a:normAutofit/>
          </a:bodyPr>
          <a:lstStyle/>
          <a:p>
            <a:pPr algn="just">
              <a:buFont typeface="Wingdings" panose="05000000000000000000" pitchFamily="2" charset="2"/>
              <a:buChar char="v"/>
            </a:pPr>
            <a:r>
              <a:rPr lang="ru-RU" sz="1800" dirty="0">
                <a:latin typeface="Times New Roman" panose="02020603050405020304" pitchFamily="18" charset="0"/>
                <a:cs typeface="Times New Roman" panose="02020603050405020304" pitchFamily="18" charset="0"/>
              </a:rPr>
              <a:t>В МЕЖДУНАРОДНЫХ ДОГОВОРАХ РОССИЙСКОЙ ФЕДЕРАЦИИ РЕБЕНОК НАДЕЛЕН ПРАВОСПОСОБНОСТЬЮ ДО РОЖДЕНИЯ И НЕ ДОПУСКАЕТСЯ ДИСКРИМИНАЦИЯ ЕГО ОСНОВНЫХ </a:t>
            </a:r>
            <a:r>
              <a:rPr lang="ru-RU" sz="1800" dirty="0" smtClean="0">
                <a:latin typeface="Times New Roman" panose="02020603050405020304" pitchFamily="18" charset="0"/>
                <a:cs typeface="Times New Roman" panose="02020603050405020304" pitchFamily="18" charset="0"/>
              </a:rPr>
              <a:t>ПРАВ</a:t>
            </a:r>
          </a:p>
          <a:p>
            <a:pPr algn="just">
              <a:buFont typeface="Wingdings" panose="05000000000000000000" pitchFamily="2" charset="2"/>
              <a:buChar char="v"/>
            </a:pPr>
            <a:r>
              <a:rPr lang="ru-RU" sz="1800" dirty="0" smtClean="0">
                <a:latin typeface="Times New Roman" panose="02020603050405020304" pitchFamily="18" charset="0"/>
                <a:cs typeface="Times New Roman" panose="02020603050405020304" pitchFamily="18" charset="0"/>
              </a:rPr>
              <a:t>В </a:t>
            </a:r>
            <a:r>
              <a:rPr lang="ru-RU" sz="1800" dirty="0">
                <a:latin typeface="Times New Roman" panose="02020603050405020304" pitchFamily="18" charset="0"/>
                <a:cs typeface="Times New Roman" panose="02020603050405020304" pitchFamily="18" charset="0"/>
              </a:rPr>
              <a:t>СООТВЕТСТВИИ С ДЕЙСТВУЮЩИМ ЗАКОНОДАТЕЛЬСТВОМ РОССИЙСКОЙ ФЕДЕРАЦИИ РЕБЕНОК НАДЕЛЕН ПРАВОСПОСОБНОСТЬЮ ДО </a:t>
            </a:r>
            <a:r>
              <a:rPr lang="ru-RU" sz="1800" dirty="0" smtClean="0">
                <a:latin typeface="Times New Roman" panose="02020603050405020304" pitchFamily="18" charset="0"/>
                <a:cs typeface="Times New Roman" panose="02020603050405020304" pitchFamily="18" charset="0"/>
              </a:rPr>
              <a:t>РОЖДЕНИЯ</a:t>
            </a:r>
          </a:p>
          <a:p>
            <a:pPr algn="just">
              <a:buFont typeface="Wingdings" panose="05000000000000000000" pitchFamily="2" charset="2"/>
              <a:buChar char="v"/>
            </a:pPr>
            <a:r>
              <a:rPr lang="ru-RU" sz="1800" dirty="0" smtClean="0">
                <a:latin typeface="Times New Roman" panose="02020603050405020304" pitchFamily="18" charset="0"/>
                <a:cs typeface="Times New Roman" panose="02020603050405020304" pitchFamily="18" charset="0"/>
              </a:rPr>
              <a:t>ЧАСТЬ 5 СТАТЬИ 2, ПУНКТЫ 1, 2, 3, 4, 5, 6, 7 СТАТЬИ 56 ФЕДЕРАЛЬНОГО ЗАКОНА 323-ФЗ «ОБ ОСНОВАХ ОХРАНЫ ЗДОРОВЬЯ ГРАЖДАН В РОССИЙСКОЙ ФЕДЕРАЦИИ» НЕ СООТВЕТСТВУЮТ (НАРУШАЮТ) МЕЖДУНАРОДНЫЕ ДОГОВОРА РОССИЙСКОЙ ФЕДЕРАЦИ, КОНСТИТУЦИЮ РОССИЙСКОЙ ФЕДЕРАЦИИ, ФЕДЕРАЛЬНЫЕ КОНСТИТУЦИОННЫЕ ЗАКОНЫ РОССИЙСКОЙ ФЕДЕРАЦИИ, ФЕДЕРАЛЬНЫЙ ЗАКОН РОССИЙСКОЙ ФЕДЕРАЦИИ, НАРУШАЮТ ОСНОВЫ КОНСТИТУЦИОННОГО СТРОЯ РОССИЙСКОЙ ФЕДЕРАЦИИ И ОСНОВЫ ПРАВОВОГО СТАТУСА ЛИЧНОСТИ В РОССИЙСКОЙ ФЕДЕРАЦИИ</a:t>
            </a:r>
          </a:p>
          <a:p>
            <a:pPr algn="just">
              <a:buFont typeface="Wingdings" panose="05000000000000000000" pitchFamily="2" charset="2"/>
              <a:buChar char="v"/>
            </a:pPr>
            <a:r>
              <a:rPr lang="ru-RU" sz="1800" dirty="0">
                <a:latin typeface="Times New Roman" panose="02020603050405020304" pitchFamily="18" charset="0"/>
                <a:cs typeface="Times New Roman" panose="02020603050405020304" pitchFamily="18" charset="0"/>
              </a:rPr>
              <a:t>ИСКУССТВЕННОЕ ПРЕРЫВАНИЕ БЕРЕМЕННОСТИ – ПРАКТИКА НАРУШАЮЩАЯ ДЕЙСТВУЮЩЕЕ ЗАКОНОДАТЕЛЬСТВО РОССИЙСКОЙ ФЕДЕРАЦИИ</a:t>
            </a:r>
          </a:p>
        </p:txBody>
      </p:sp>
    </p:spTree>
    <p:extLst>
      <p:ext uri="{BB962C8B-B14F-4D97-AF65-F5344CB8AC3E}">
        <p14:creationId xmlns:p14="http://schemas.microsoft.com/office/powerpoint/2010/main" val="44466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656823"/>
            <a:ext cx="10515600" cy="5520140"/>
          </a:xfrm>
        </p:spPr>
        <p:txBody>
          <a:bodyPr/>
          <a:lstStyle/>
          <a:p>
            <a:pPr marL="0" indent="0" algn="just">
              <a:buNone/>
            </a:pPr>
            <a:endParaRPr lang="ru-RU" sz="1400" b="1" dirty="0" smtClean="0">
              <a:latin typeface="Times New Roman" panose="02020603050405020304" pitchFamily="18" charset="0"/>
              <a:cs typeface="Times New Roman" panose="02020603050405020304" pitchFamily="18" charset="0"/>
            </a:endParaRPr>
          </a:p>
          <a:p>
            <a:pPr marL="0" indent="0" algn="just">
              <a:buNone/>
            </a:pPr>
            <a:endParaRPr lang="ru-RU" sz="1400" b="1" dirty="0">
              <a:latin typeface="Times New Roman" panose="02020603050405020304" pitchFamily="18" charset="0"/>
              <a:cs typeface="Times New Roman" panose="02020603050405020304" pitchFamily="18" charset="0"/>
            </a:endParaRPr>
          </a:p>
          <a:p>
            <a:pPr marL="0" indent="0" algn="just">
              <a:buNone/>
            </a:pPr>
            <a:endParaRPr lang="ru-RU" sz="1400" b="1" dirty="0" smtClean="0">
              <a:latin typeface="Times New Roman" panose="02020603050405020304" pitchFamily="18" charset="0"/>
              <a:cs typeface="Times New Roman" panose="02020603050405020304" pitchFamily="18" charset="0"/>
            </a:endParaRPr>
          </a:p>
          <a:p>
            <a:pPr marL="0" indent="0" algn="just">
              <a:buNone/>
            </a:pPr>
            <a:endParaRPr lang="ru-RU" sz="1400" b="1" dirty="0">
              <a:latin typeface="Times New Roman" panose="02020603050405020304" pitchFamily="18" charset="0"/>
              <a:cs typeface="Times New Roman" panose="02020603050405020304" pitchFamily="18" charset="0"/>
            </a:endParaRPr>
          </a:p>
          <a:p>
            <a:pPr marL="0" indent="0" algn="ctr">
              <a:buNone/>
            </a:pPr>
            <a:endParaRPr lang="ru-RU" b="1" dirty="0" smtClean="0"/>
          </a:p>
          <a:p>
            <a:pPr marL="0" indent="0" algn="ctr">
              <a:buNone/>
            </a:pPr>
            <a:endParaRPr lang="ru-RU" b="1" dirty="0"/>
          </a:p>
          <a:p>
            <a:pPr marL="0" indent="0" algn="ctr">
              <a:buNone/>
            </a:pPr>
            <a:endParaRPr lang="ru-RU" b="1" dirty="0" smtClean="0"/>
          </a:p>
          <a:p>
            <a:pPr marL="0" indent="0" algn="ctr">
              <a:buNone/>
            </a:pPr>
            <a:endParaRPr lang="ru-RU" b="1" dirty="0"/>
          </a:p>
          <a:p>
            <a:pPr marL="0" indent="0" algn="just">
              <a:buNone/>
            </a:pPr>
            <a:r>
              <a:rPr lang="ru-RU" sz="1400" dirty="0" smtClean="0">
                <a:latin typeface="Times New Roman" panose="02020603050405020304" pitchFamily="18" charset="0"/>
                <a:cs typeface="Times New Roman" panose="02020603050405020304" pitchFamily="18" charset="0"/>
              </a:rPr>
              <a:t>Работу выполнил: иерей Михаил Францев</a:t>
            </a:r>
          </a:p>
          <a:p>
            <a:pPr marL="0" indent="0" algn="just">
              <a:buNone/>
            </a:pPr>
            <a:r>
              <a:rPr lang="ru-RU" sz="1400" dirty="0" smtClean="0">
                <a:latin typeface="Times New Roman" panose="02020603050405020304" pitchFamily="18" charset="0"/>
                <a:cs typeface="Times New Roman" panose="02020603050405020304" pitchFamily="18" charset="0"/>
              </a:rPr>
              <a:t>Настоятель прихода храма Святителя Николая Чудотворца г. Инта</a:t>
            </a:r>
          </a:p>
          <a:p>
            <a:pPr marL="0" indent="0" algn="just">
              <a:buNone/>
            </a:pPr>
            <a:r>
              <a:rPr lang="ru-RU" sz="1400" dirty="0" smtClean="0">
                <a:latin typeface="Times New Roman" panose="02020603050405020304" pitchFamily="18" charset="0"/>
                <a:cs typeface="Times New Roman" panose="02020603050405020304" pitchFamily="18" charset="0"/>
              </a:rPr>
              <a:t>169848 Республика Коми Инта 8 а</a:t>
            </a:r>
            <a:r>
              <a:rPr lang="en-US" sz="1400" dirty="0" smtClean="0">
                <a:latin typeface="Times New Roman" panose="02020603050405020304" pitchFamily="18" charset="0"/>
                <a:cs typeface="Times New Roman" panose="02020603050405020304" pitchFamily="18" charset="0"/>
              </a:rPr>
              <a:t>/</a:t>
            </a:r>
            <a:r>
              <a:rPr lang="ru-RU" sz="1400" dirty="0" smtClean="0">
                <a:latin typeface="Times New Roman" panose="02020603050405020304" pitchFamily="18" charset="0"/>
                <a:cs typeface="Times New Roman" panose="02020603050405020304" pitchFamily="18" charset="0"/>
              </a:rPr>
              <a:t>я 631</a:t>
            </a:r>
          </a:p>
          <a:p>
            <a:pPr marL="0" indent="0" algn="just">
              <a:buNone/>
            </a:pPr>
            <a:r>
              <a:rPr lang="ru-RU" sz="1400" dirty="0" smtClean="0">
                <a:latin typeface="Times New Roman" panose="02020603050405020304" pitchFamily="18" charset="0"/>
                <a:cs typeface="Times New Roman" panose="02020603050405020304" pitchFamily="18" charset="0"/>
              </a:rPr>
              <a:t>+79503082128 (в Инте)</a:t>
            </a:r>
          </a:p>
          <a:p>
            <a:pPr marL="0" indent="0" algn="just">
              <a:buNone/>
            </a:pPr>
            <a:r>
              <a:rPr lang="ru-RU" sz="1400" dirty="0" smtClean="0">
                <a:latin typeface="Times New Roman" panose="02020603050405020304" pitchFamily="18" charset="0"/>
                <a:cs typeface="Times New Roman" panose="02020603050405020304" pitchFamily="18" charset="0"/>
              </a:rPr>
              <a:t>+79168627645 (в Москве)</a:t>
            </a:r>
          </a:p>
          <a:p>
            <a:pPr marL="0" indent="0" algn="just">
              <a:buNone/>
            </a:pPr>
            <a:r>
              <a:rPr lang="en-US" sz="1400" smtClean="0">
                <a:latin typeface="Times New Roman" panose="02020603050405020304" pitchFamily="18" charset="0"/>
                <a:cs typeface="Times New Roman" panose="02020603050405020304" pitchFamily="18" charset="0"/>
              </a:rPr>
              <a:t>sermiks@yandex.ru</a:t>
            </a:r>
            <a:endParaRPr lang="ru-RU"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838200" y="1854558"/>
            <a:ext cx="10515600" cy="1077218"/>
          </a:xfrm>
          <a:prstGeom prst="rect">
            <a:avLst/>
          </a:prstGeom>
          <a:noFill/>
        </p:spPr>
        <p:txBody>
          <a:bodyPr wrap="square" rtlCol="0">
            <a:spAutoFit/>
          </a:bodyPr>
          <a:lstStyle/>
          <a:p>
            <a:pPr algn="ctr"/>
            <a:r>
              <a:rPr lang="ru-RU" sz="3200" b="1" dirty="0" smtClean="0"/>
              <a:t>КОНЕЦ</a:t>
            </a:r>
          </a:p>
          <a:p>
            <a:pPr algn="ctr"/>
            <a:r>
              <a:rPr lang="ru-RU" sz="3200" b="1" dirty="0" smtClean="0"/>
              <a:t>И БОГУ НАШЕМУ СЛАВА</a:t>
            </a:r>
            <a:endParaRPr lang="ru-RU" sz="3200" b="1" dirty="0"/>
          </a:p>
        </p:txBody>
      </p:sp>
    </p:spTree>
    <p:extLst>
      <p:ext uri="{BB962C8B-B14F-4D97-AF65-F5344CB8AC3E}">
        <p14:creationId xmlns:p14="http://schemas.microsoft.com/office/powerpoint/2010/main" val="131835415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764</TotalTime>
  <Words>4762</Words>
  <Application>Microsoft Office PowerPoint</Application>
  <PresentationFormat>Широкоэкранный</PresentationFormat>
  <Paragraphs>169</Paragraphs>
  <Slides>30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30</vt:i4>
      </vt:variant>
    </vt:vector>
  </HeadingPairs>
  <TitlesOfParts>
    <vt:vector size="36" baseType="lpstr">
      <vt:lpstr>Arial</vt:lpstr>
      <vt:lpstr>Calibri</vt:lpstr>
      <vt:lpstr>Calibri Light</vt:lpstr>
      <vt:lpstr>Times New Roman</vt:lpstr>
      <vt:lpstr>Wingdings</vt:lpstr>
      <vt:lpstr>Тема Office</vt:lpstr>
      <vt:lpstr>ИСКУССТВЕННОЕ ПРЕРЫВАНИЕ БЕРЕМЕННОСТИ – ПРАКТИКА НАРУШАЮЩАЯ ДЕЙСТВУЮЩЕЕ ЗАКОНОДАТЕЛЬСТВО РОССИЙСКОЙ ФЕДЕРАЦИИ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ОСНОВНЫЕ ПОНЯТИЯ И ТЕРМИНЫ</vt:lpstr>
      <vt:lpstr>Презентация PowerPoint</vt:lpstr>
      <vt:lpstr>Презентация PowerPoint</vt:lpstr>
      <vt:lpstr>Презентация PowerPoint</vt:lpstr>
      <vt:lpstr>Презентация PowerPoint</vt:lpstr>
      <vt:lpstr>анализ статьи 56 323-ФЗ на соответствие действующему законодательству Российской Федерации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ВЫВОД</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ИСКУССТВЕННОЕ ПРЕРЫВАНИЕ БЕРЕМЕННОСТИ – ПРАКТИКА НАРУШАЮЩАЯ ДЕЙСТВУЮЩЕЕ ЗАКОНОДАТЕЛЬСТВО РОССИЙСКОЙ ФЕДЕРАЦИИ</dc:title>
  <dc:creator>Work PC</dc:creator>
  <cp:lastModifiedBy>Work PC</cp:lastModifiedBy>
  <cp:revision>66</cp:revision>
  <dcterms:created xsi:type="dcterms:W3CDTF">2013-12-14T08:07:43Z</dcterms:created>
  <dcterms:modified xsi:type="dcterms:W3CDTF">2013-12-15T10:47:04Z</dcterms:modified>
</cp:coreProperties>
</file>