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67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0DB60E-09B5-4E1A-9452-0880C7C9A57A}" type="doc">
      <dgm:prSet loTypeId="urn:microsoft.com/office/officeart/2005/8/layout/hProcess9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B662A8A7-F291-43CC-906A-BC75279FB856}">
      <dgm:prSet phldrT="[Текст]"/>
      <dgm:spPr/>
      <dgm:t>
        <a:bodyPr/>
        <a:lstStyle/>
        <a:p>
          <a:r>
            <a:rPr lang="ru-RU" b="1" dirty="0" smtClean="0">
              <a:effectLst/>
            </a:rPr>
            <a:t>1. Безразличие (отсутствие мотивации)</a:t>
          </a:r>
          <a:endParaRPr lang="ru-RU" b="1" dirty="0">
            <a:effectLst/>
          </a:endParaRPr>
        </a:p>
      </dgm:t>
    </dgm:pt>
    <dgm:pt modelId="{C29B8CB5-AC9E-4F33-B340-1073A1BFB21A}" type="parTrans" cxnId="{2C0B5163-02A9-4DCE-8CCB-9A5F126F3EEA}">
      <dgm:prSet/>
      <dgm:spPr/>
      <dgm:t>
        <a:bodyPr/>
        <a:lstStyle/>
        <a:p>
          <a:endParaRPr lang="ru-RU"/>
        </a:p>
      </dgm:t>
    </dgm:pt>
    <dgm:pt modelId="{A6809289-B84F-4A43-9E33-633ABC135B58}" type="sibTrans" cxnId="{2C0B5163-02A9-4DCE-8CCB-9A5F126F3EEA}">
      <dgm:prSet/>
      <dgm:spPr/>
      <dgm:t>
        <a:bodyPr/>
        <a:lstStyle/>
        <a:p>
          <a:endParaRPr lang="ru-RU"/>
        </a:p>
      </dgm:t>
    </dgm:pt>
    <dgm:pt modelId="{C53C8B1F-91F5-46CA-9C38-F22F70300D67}">
      <dgm:prSet phldrT="[Текст]"/>
      <dgm:spPr/>
      <dgm:t>
        <a:bodyPr/>
        <a:lstStyle/>
        <a:p>
          <a:r>
            <a:rPr lang="ru-RU" b="1" dirty="0" smtClean="0"/>
            <a:t>2. Внешняя мотивация</a:t>
          </a:r>
          <a:endParaRPr lang="ru-RU" b="1" dirty="0"/>
        </a:p>
      </dgm:t>
    </dgm:pt>
    <dgm:pt modelId="{08FD1C8E-5670-4FBA-AAED-53A1263DD0C4}" type="parTrans" cxnId="{9A01E44B-53E0-42EE-8C9E-50E69E9C39F3}">
      <dgm:prSet/>
      <dgm:spPr/>
      <dgm:t>
        <a:bodyPr/>
        <a:lstStyle/>
        <a:p>
          <a:endParaRPr lang="ru-RU"/>
        </a:p>
      </dgm:t>
    </dgm:pt>
    <dgm:pt modelId="{22F0903F-32DF-41C6-8E50-DCB188B58C44}" type="sibTrans" cxnId="{9A01E44B-53E0-42EE-8C9E-50E69E9C39F3}">
      <dgm:prSet/>
      <dgm:spPr/>
      <dgm:t>
        <a:bodyPr/>
        <a:lstStyle/>
        <a:p>
          <a:endParaRPr lang="ru-RU"/>
        </a:p>
      </dgm:t>
    </dgm:pt>
    <dgm:pt modelId="{6BDC45B2-FEAC-4EDD-A6EA-0B8B647EBC04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/>
            <a:t>3. Амбивалентная мотивация</a:t>
          </a:r>
          <a:endParaRPr lang="ru-RU" b="1" dirty="0"/>
        </a:p>
      </dgm:t>
    </dgm:pt>
    <dgm:pt modelId="{53890555-48A2-4A29-8A46-631207DD39EC}" type="parTrans" cxnId="{5208746E-05C6-4C4A-B972-8495E664DB48}">
      <dgm:prSet/>
      <dgm:spPr/>
      <dgm:t>
        <a:bodyPr/>
        <a:lstStyle/>
        <a:p>
          <a:endParaRPr lang="ru-RU"/>
        </a:p>
      </dgm:t>
    </dgm:pt>
    <dgm:pt modelId="{7C5919E2-3F3D-4335-A0EA-C800D241A67A}" type="sibTrans" cxnId="{5208746E-05C6-4C4A-B972-8495E664DB48}">
      <dgm:prSet/>
      <dgm:spPr/>
      <dgm:t>
        <a:bodyPr/>
        <a:lstStyle/>
        <a:p>
          <a:endParaRPr lang="ru-RU"/>
        </a:p>
      </dgm:t>
    </dgm:pt>
    <dgm:pt modelId="{ACC6539F-9BC0-49CB-AEBE-FC08A15E32FF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/>
            <a:t>4. Внутренняя мотивация</a:t>
          </a:r>
          <a:endParaRPr lang="ru-RU" b="1" dirty="0"/>
        </a:p>
      </dgm:t>
    </dgm:pt>
    <dgm:pt modelId="{9E5524F8-2DF1-43A1-91A5-5E844F6C56D3}" type="parTrans" cxnId="{D27C0A9F-9752-426F-A01D-5CD4D9AC4535}">
      <dgm:prSet/>
      <dgm:spPr/>
      <dgm:t>
        <a:bodyPr/>
        <a:lstStyle/>
        <a:p>
          <a:endParaRPr lang="ru-RU"/>
        </a:p>
      </dgm:t>
    </dgm:pt>
    <dgm:pt modelId="{18778D92-E44E-4D12-B095-586876B4E5EB}" type="sibTrans" cxnId="{D27C0A9F-9752-426F-A01D-5CD4D9AC4535}">
      <dgm:prSet/>
      <dgm:spPr/>
      <dgm:t>
        <a:bodyPr/>
        <a:lstStyle/>
        <a:p>
          <a:endParaRPr lang="ru-RU"/>
        </a:p>
      </dgm:t>
    </dgm:pt>
    <dgm:pt modelId="{6EA0F6C9-3CF4-4F86-BD65-B70EF563D6F2}" type="pres">
      <dgm:prSet presAssocID="{010DB60E-09B5-4E1A-9452-0880C7C9A57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C581D9-FA6A-4600-9B31-FCC1114C6EF4}" type="pres">
      <dgm:prSet presAssocID="{010DB60E-09B5-4E1A-9452-0880C7C9A57A}" presName="arrow" presStyleLbl="bgShp" presStyleIdx="0" presStyleCn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50000"/>
            </a:schemeClr>
          </a:solidFill>
        </a:ln>
      </dgm:spPr>
    </dgm:pt>
    <dgm:pt modelId="{89B2D0AF-B57A-4826-A567-09B598EDCE3E}" type="pres">
      <dgm:prSet presAssocID="{010DB60E-09B5-4E1A-9452-0880C7C9A57A}" presName="linearProcess" presStyleCnt="0"/>
      <dgm:spPr/>
    </dgm:pt>
    <dgm:pt modelId="{4961CE20-9E1F-4ED8-B678-B37E7B7E56EA}" type="pres">
      <dgm:prSet presAssocID="{B662A8A7-F291-43CC-906A-BC75279FB856}" presName="textNode" presStyleLbl="node1" presStyleIdx="0" presStyleCnt="4" custScaleX="99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7E0BAC-639F-4019-8525-B4C03F86921B}" type="pres">
      <dgm:prSet presAssocID="{A6809289-B84F-4A43-9E33-633ABC135B58}" presName="sibTrans" presStyleCnt="0"/>
      <dgm:spPr/>
    </dgm:pt>
    <dgm:pt modelId="{71BF8603-8C7A-4ACB-A66C-4553B9582BDC}" type="pres">
      <dgm:prSet presAssocID="{C53C8B1F-91F5-46CA-9C38-F22F70300D67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37BEE-FBA0-4FCD-856F-30DB56072852}" type="pres">
      <dgm:prSet presAssocID="{22F0903F-32DF-41C6-8E50-DCB188B58C44}" presName="sibTrans" presStyleCnt="0"/>
      <dgm:spPr/>
    </dgm:pt>
    <dgm:pt modelId="{C9677915-C639-4E10-A156-D5A6C31C7645}" type="pres">
      <dgm:prSet presAssocID="{6BDC45B2-FEAC-4EDD-A6EA-0B8B647EBC04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DD4DDC-D60C-4D2F-A3C9-C8A09B52B246}" type="pres">
      <dgm:prSet presAssocID="{7C5919E2-3F3D-4335-A0EA-C800D241A67A}" presName="sibTrans" presStyleCnt="0"/>
      <dgm:spPr/>
    </dgm:pt>
    <dgm:pt modelId="{3B90A3F9-0709-461B-8442-A627BA72DA60}" type="pres">
      <dgm:prSet presAssocID="{ACC6539F-9BC0-49CB-AEBE-FC08A15E32FF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411217-12CF-4738-ACA6-BDB9FB560C44}" type="presOf" srcId="{010DB60E-09B5-4E1A-9452-0880C7C9A57A}" destId="{6EA0F6C9-3CF4-4F86-BD65-B70EF563D6F2}" srcOrd="0" destOrd="0" presId="urn:microsoft.com/office/officeart/2005/8/layout/hProcess9"/>
    <dgm:cxn modelId="{69BF76C1-1AA5-4EE0-B8B4-E7832B59F98D}" type="presOf" srcId="{ACC6539F-9BC0-49CB-AEBE-FC08A15E32FF}" destId="{3B90A3F9-0709-461B-8442-A627BA72DA60}" srcOrd="0" destOrd="0" presId="urn:microsoft.com/office/officeart/2005/8/layout/hProcess9"/>
    <dgm:cxn modelId="{2C0B5163-02A9-4DCE-8CCB-9A5F126F3EEA}" srcId="{010DB60E-09B5-4E1A-9452-0880C7C9A57A}" destId="{B662A8A7-F291-43CC-906A-BC75279FB856}" srcOrd="0" destOrd="0" parTransId="{C29B8CB5-AC9E-4F33-B340-1073A1BFB21A}" sibTransId="{A6809289-B84F-4A43-9E33-633ABC135B58}"/>
    <dgm:cxn modelId="{DB7DE462-BF56-4FCD-862B-7DFD399FC7D5}" type="presOf" srcId="{C53C8B1F-91F5-46CA-9C38-F22F70300D67}" destId="{71BF8603-8C7A-4ACB-A66C-4553B9582BDC}" srcOrd="0" destOrd="0" presId="urn:microsoft.com/office/officeart/2005/8/layout/hProcess9"/>
    <dgm:cxn modelId="{9A01E44B-53E0-42EE-8C9E-50E69E9C39F3}" srcId="{010DB60E-09B5-4E1A-9452-0880C7C9A57A}" destId="{C53C8B1F-91F5-46CA-9C38-F22F70300D67}" srcOrd="1" destOrd="0" parTransId="{08FD1C8E-5670-4FBA-AAED-53A1263DD0C4}" sibTransId="{22F0903F-32DF-41C6-8E50-DCB188B58C44}"/>
    <dgm:cxn modelId="{5208746E-05C6-4C4A-B972-8495E664DB48}" srcId="{010DB60E-09B5-4E1A-9452-0880C7C9A57A}" destId="{6BDC45B2-FEAC-4EDD-A6EA-0B8B647EBC04}" srcOrd="2" destOrd="0" parTransId="{53890555-48A2-4A29-8A46-631207DD39EC}" sibTransId="{7C5919E2-3F3D-4335-A0EA-C800D241A67A}"/>
    <dgm:cxn modelId="{D27C0A9F-9752-426F-A01D-5CD4D9AC4535}" srcId="{010DB60E-09B5-4E1A-9452-0880C7C9A57A}" destId="{ACC6539F-9BC0-49CB-AEBE-FC08A15E32FF}" srcOrd="3" destOrd="0" parTransId="{9E5524F8-2DF1-43A1-91A5-5E844F6C56D3}" sibTransId="{18778D92-E44E-4D12-B095-586876B4E5EB}"/>
    <dgm:cxn modelId="{53E0A863-6777-4B9D-8328-CE22EA1DF55C}" type="presOf" srcId="{B662A8A7-F291-43CC-906A-BC75279FB856}" destId="{4961CE20-9E1F-4ED8-B678-B37E7B7E56EA}" srcOrd="0" destOrd="0" presId="urn:microsoft.com/office/officeart/2005/8/layout/hProcess9"/>
    <dgm:cxn modelId="{8DAA538C-87E6-4152-BE1C-0F164DF0192D}" type="presOf" srcId="{6BDC45B2-FEAC-4EDD-A6EA-0B8B647EBC04}" destId="{C9677915-C639-4E10-A156-D5A6C31C7645}" srcOrd="0" destOrd="0" presId="urn:microsoft.com/office/officeart/2005/8/layout/hProcess9"/>
    <dgm:cxn modelId="{DFED248B-369C-4C55-B8EA-FEE3530BABBB}" type="presParOf" srcId="{6EA0F6C9-3CF4-4F86-BD65-B70EF563D6F2}" destId="{CBC581D9-FA6A-4600-9B31-FCC1114C6EF4}" srcOrd="0" destOrd="0" presId="urn:microsoft.com/office/officeart/2005/8/layout/hProcess9"/>
    <dgm:cxn modelId="{E5067ECE-C1D9-45B9-BE05-4E986647E1B5}" type="presParOf" srcId="{6EA0F6C9-3CF4-4F86-BD65-B70EF563D6F2}" destId="{89B2D0AF-B57A-4826-A567-09B598EDCE3E}" srcOrd="1" destOrd="0" presId="urn:microsoft.com/office/officeart/2005/8/layout/hProcess9"/>
    <dgm:cxn modelId="{955DB83C-5264-4AAA-BEE4-8F750738F0ED}" type="presParOf" srcId="{89B2D0AF-B57A-4826-A567-09B598EDCE3E}" destId="{4961CE20-9E1F-4ED8-B678-B37E7B7E56EA}" srcOrd="0" destOrd="0" presId="urn:microsoft.com/office/officeart/2005/8/layout/hProcess9"/>
    <dgm:cxn modelId="{85E5F566-59B0-426E-9396-3FDD1CF2686F}" type="presParOf" srcId="{89B2D0AF-B57A-4826-A567-09B598EDCE3E}" destId="{F57E0BAC-639F-4019-8525-B4C03F86921B}" srcOrd="1" destOrd="0" presId="urn:microsoft.com/office/officeart/2005/8/layout/hProcess9"/>
    <dgm:cxn modelId="{84660FEA-E65D-4D3B-9687-2D750A663169}" type="presParOf" srcId="{89B2D0AF-B57A-4826-A567-09B598EDCE3E}" destId="{71BF8603-8C7A-4ACB-A66C-4553B9582BDC}" srcOrd="2" destOrd="0" presId="urn:microsoft.com/office/officeart/2005/8/layout/hProcess9"/>
    <dgm:cxn modelId="{330F2A5B-6EAB-4251-8502-5AB92E3DDAF1}" type="presParOf" srcId="{89B2D0AF-B57A-4826-A567-09B598EDCE3E}" destId="{FE537BEE-FBA0-4FCD-856F-30DB56072852}" srcOrd="3" destOrd="0" presId="urn:microsoft.com/office/officeart/2005/8/layout/hProcess9"/>
    <dgm:cxn modelId="{9800A011-341E-4EBD-9613-66C8538E885F}" type="presParOf" srcId="{89B2D0AF-B57A-4826-A567-09B598EDCE3E}" destId="{C9677915-C639-4E10-A156-D5A6C31C7645}" srcOrd="4" destOrd="0" presId="urn:microsoft.com/office/officeart/2005/8/layout/hProcess9"/>
    <dgm:cxn modelId="{EC55025B-1B5E-4D81-9E0C-E8AB34E51FE8}" type="presParOf" srcId="{89B2D0AF-B57A-4826-A567-09B598EDCE3E}" destId="{62DD4DDC-D60C-4D2F-A3C9-C8A09B52B246}" srcOrd="5" destOrd="0" presId="urn:microsoft.com/office/officeart/2005/8/layout/hProcess9"/>
    <dgm:cxn modelId="{E904CD86-ABFF-43AD-9C8D-97B78DFC5087}" type="presParOf" srcId="{89B2D0AF-B57A-4826-A567-09B598EDCE3E}" destId="{3B90A3F9-0709-461B-8442-A627BA72DA6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81594C-EB17-4903-85D5-DF3236C03EC5}" type="doc">
      <dgm:prSet loTypeId="urn:microsoft.com/office/officeart/2005/8/layout/arrow1" loCatId="process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5BF3887E-B321-450A-B1EF-006F8BDDC2AA}">
      <dgm:prSet phldrT="[Текст]"/>
      <dgm:spPr/>
      <dgm:t>
        <a:bodyPr/>
        <a:lstStyle/>
        <a:p>
          <a:r>
            <a:rPr lang="ru-RU" dirty="0" smtClean="0"/>
            <a:t>Правда без любви (жестокость)</a:t>
          </a:r>
          <a:endParaRPr lang="ru-RU" dirty="0"/>
        </a:p>
      </dgm:t>
    </dgm:pt>
    <dgm:pt modelId="{D1AF7CA5-BDD1-4D91-96A4-7456CD3B785C}" type="parTrans" cxnId="{28A05503-6969-412B-9415-552578D94509}">
      <dgm:prSet/>
      <dgm:spPr/>
      <dgm:t>
        <a:bodyPr/>
        <a:lstStyle/>
        <a:p>
          <a:endParaRPr lang="ru-RU"/>
        </a:p>
      </dgm:t>
    </dgm:pt>
    <dgm:pt modelId="{AD5D7E8A-EF58-45AE-8546-B0992FFCA4B6}" type="sibTrans" cxnId="{28A05503-6969-412B-9415-552578D94509}">
      <dgm:prSet/>
      <dgm:spPr/>
      <dgm:t>
        <a:bodyPr/>
        <a:lstStyle/>
        <a:p>
          <a:endParaRPr lang="ru-RU"/>
        </a:p>
      </dgm:t>
    </dgm:pt>
    <dgm:pt modelId="{DF85EAC6-3CA0-475D-A139-B4D35400F342}">
      <dgm:prSet phldrT="[Текст]"/>
      <dgm:spPr/>
      <dgm:t>
        <a:bodyPr/>
        <a:lstStyle/>
        <a:p>
          <a:r>
            <a:rPr lang="ru-RU" dirty="0" smtClean="0"/>
            <a:t>Любовь без правды (благодушие)</a:t>
          </a:r>
          <a:endParaRPr lang="ru-RU" dirty="0"/>
        </a:p>
      </dgm:t>
    </dgm:pt>
    <dgm:pt modelId="{234FECFB-B659-4A83-8D80-1039B5F2BD3F}" type="parTrans" cxnId="{3DEA81BF-2C64-459B-8101-BE393CB2B781}">
      <dgm:prSet/>
      <dgm:spPr/>
      <dgm:t>
        <a:bodyPr/>
        <a:lstStyle/>
        <a:p>
          <a:endParaRPr lang="ru-RU"/>
        </a:p>
      </dgm:t>
    </dgm:pt>
    <dgm:pt modelId="{5C071471-FAFA-491B-A8E4-EA1DE77277FB}" type="sibTrans" cxnId="{3DEA81BF-2C64-459B-8101-BE393CB2B781}">
      <dgm:prSet/>
      <dgm:spPr/>
      <dgm:t>
        <a:bodyPr/>
        <a:lstStyle/>
        <a:p>
          <a:endParaRPr lang="ru-RU"/>
        </a:p>
      </dgm:t>
    </dgm:pt>
    <dgm:pt modelId="{B7559FD9-53AD-47F6-B214-9BFE256B4DBE}" type="pres">
      <dgm:prSet presAssocID="{6F81594C-EB17-4903-85D5-DF3236C03EC5}" presName="cycle" presStyleCnt="0">
        <dgm:presLayoutVars>
          <dgm:dir/>
          <dgm:resizeHandles val="exact"/>
        </dgm:presLayoutVars>
      </dgm:prSet>
      <dgm:spPr/>
    </dgm:pt>
    <dgm:pt modelId="{D89786E6-D767-4385-840D-0AECB2B90F78}" type="pres">
      <dgm:prSet presAssocID="{5BF3887E-B321-450A-B1EF-006F8BDDC2A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14657-D824-4E54-B70E-EB17933308B7}" type="pres">
      <dgm:prSet presAssocID="{DF85EAC6-3CA0-475D-A139-B4D35400F342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7E8FAB-870C-4971-AE2E-08DF5D837715}" type="presOf" srcId="{DF85EAC6-3CA0-475D-A139-B4D35400F342}" destId="{CB214657-D824-4E54-B70E-EB17933308B7}" srcOrd="0" destOrd="0" presId="urn:microsoft.com/office/officeart/2005/8/layout/arrow1"/>
    <dgm:cxn modelId="{28A05503-6969-412B-9415-552578D94509}" srcId="{6F81594C-EB17-4903-85D5-DF3236C03EC5}" destId="{5BF3887E-B321-450A-B1EF-006F8BDDC2AA}" srcOrd="0" destOrd="0" parTransId="{D1AF7CA5-BDD1-4D91-96A4-7456CD3B785C}" sibTransId="{AD5D7E8A-EF58-45AE-8546-B0992FFCA4B6}"/>
    <dgm:cxn modelId="{3DEA81BF-2C64-459B-8101-BE393CB2B781}" srcId="{6F81594C-EB17-4903-85D5-DF3236C03EC5}" destId="{DF85EAC6-3CA0-475D-A139-B4D35400F342}" srcOrd="1" destOrd="0" parTransId="{234FECFB-B659-4A83-8D80-1039B5F2BD3F}" sibTransId="{5C071471-FAFA-491B-A8E4-EA1DE77277FB}"/>
    <dgm:cxn modelId="{7090DDFD-A8AE-4697-A943-62B7D1D9B51E}" type="presOf" srcId="{6F81594C-EB17-4903-85D5-DF3236C03EC5}" destId="{B7559FD9-53AD-47F6-B214-9BFE256B4DBE}" srcOrd="0" destOrd="0" presId="urn:microsoft.com/office/officeart/2005/8/layout/arrow1"/>
    <dgm:cxn modelId="{C6F2528E-64BA-446A-B156-B91822A409FC}" type="presOf" srcId="{5BF3887E-B321-450A-B1EF-006F8BDDC2AA}" destId="{D89786E6-D767-4385-840D-0AECB2B90F78}" srcOrd="0" destOrd="0" presId="urn:microsoft.com/office/officeart/2005/8/layout/arrow1"/>
    <dgm:cxn modelId="{7279A652-8FFF-47EA-ADFF-1A426ED4DB7E}" type="presParOf" srcId="{B7559FD9-53AD-47F6-B214-9BFE256B4DBE}" destId="{D89786E6-D767-4385-840D-0AECB2B90F78}" srcOrd="0" destOrd="0" presId="urn:microsoft.com/office/officeart/2005/8/layout/arrow1"/>
    <dgm:cxn modelId="{EAD99910-B47C-4773-8F7B-12EEC60F6807}" type="presParOf" srcId="{B7559FD9-53AD-47F6-B214-9BFE256B4DBE}" destId="{CB214657-D824-4E54-B70E-EB17933308B7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581D9-FA6A-4600-9B31-FCC1114C6EF4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61CE20-9E1F-4ED8-B678-B37E7B7E56EA}">
      <dsp:nvSpPr>
        <dsp:cNvPr id="0" name=""/>
        <dsp:cNvSpPr/>
      </dsp:nvSpPr>
      <dsp:spPr>
        <a:xfrm>
          <a:off x="213" y="1357788"/>
          <a:ext cx="1969648" cy="1810385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/>
            </a:rPr>
            <a:t>1. Безразличие (отсутствие мотивации)</a:t>
          </a:r>
          <a:endParaRPr lang="ru-RU" sz="1900" b="1" kern="1200" dirty="0">
            <a:effectLst/>
          </a:endParaRPr>
        </a:p>
      </dsp:txBody>
      <dsp:txXfrm>
        <a:off x="88589" y="1446164"/>
        <a:ext cx="1792896" cy="1633633"/>
      </dsp:txXfrm>
    </dsp:sp>
    <dsp:sp modelId="{71BF8603-8C7A-4ACB-A66C-4553B9582BDC}">
      <dsp:nvSpPr>
        <dsp:cNvPr id="0" name=""/>
        <dsp:cNvSpPr/>
      </dsp:nvSpPr>
      <dsp:spPr>
        <a:xfrm>
          <a:off x="2068633" y="1357788"/>
          <a:ext cx="1987736" cy="1810385"/>
        </a:xfrm>
        <a:prstGeom prst="roundRect">
          <a:avLst/>
        </a:prstGeom>
        <a:solidFill>
          <a:schemeClr val="accent6">
            <a:shade val="50000"/>
            <a:hueOff val="-230847"/>
            <a:satOff val="15390"/>
            <a:lumOff val="200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2. Внешняя мотивация</a:t>
          </a:r>
          <a:endParaRPr lang="ru-RU" sz="1900" b="1" kern="1200" dirty="0"/>
        </a:p>
      </dsp:txBody>
      <dsp:txXfrm>
        <a:off x="2157009" y="1446164"/>
        <a:ext cx="1810984" cy="1633633"/>
      </dsp:txXfrm>
    </dsp:sp>
    <dsp:sp modelId="{C9677915-C639-4E10-A156-D5A6C31C7645}">
      <dsp:nvSpPr>
        <dsp:cNvPr id="0" name=""/>
        <dsp:cNvSpPr/>
      </dsp:nvSpPr>
      <dsp:spPr>
        <a:xfrm>
          <a:off x="4155141" y="1357788"/>
          <a:ext cx="1987736" cy="1810385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3. Амбивалентная мотивация</a:t>
          </a:r>
          <a:endParaRPr lang="ru-RU" sz="1900" b="1" kern="1200" dirty="0"/>
        </a:p>
      </dsp:txBody>
      <dsp:txXfrm>
        <a:off x="4243517" y="1446164"/>
        <a:ext cx="1810984" cy="1633633"/>
      </dsp:txXfrm>
    </dsp:sp>
    <dsp:sp modelId="{3B90A3F9-0709-461B-8442-A627BA72DA60}">
      <dsp:nvSpPr>
        <dsp:cNvPr id="0" name=""/>
        <dsp:cNvSpPr/>
      </dsp:nvSpPr>
      <dsp:spPr>
        <a:xfrm>
          <a:off x="6241650" y="1357788"/>
          <a:ext cx="1987736" cy="1810385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4. Внутренняя мотивация</a:t>
          </a:r>
          <a:endParaRPr lang="ru-RU" sz="1900" b="1" kern="1200" dirty="0"/>
        </a:p>
      </dsp:txBody>
      <dsp:txXfrm>
        <a:off x="6330026" y="1446164"/>
        <a:ext cx="1810984" cy="16336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786E6-D767-4385-840D-0AECB2B90F78}">
      <dsp:nvSpPr>
        <dsp:cNvPr id="0" name=""/>
        <dsp:cNvSpPr/>
      </dsp:nvSpPr>
      <dsp:spPr>
        <a:xfrm rot="16200000">
          <a:off x="342" y="304031"/>
          <a:ext cx="3917900" cy="3917900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Правда без любви (жестокость)</a:t>
          </a:r>
          <a:endParaRPr lang="ru-RU" sz="3400" kern="1200" dirty="0"/>
        </a:p>
      </dsp:txBody>
      <dsp:txXfrm rot="5400000">
        <a:off x="685976" y="1283506"/>
        <a:ext cx="3232267" cy="1958950"/>
      </dsp:txXfrm>
    </dsp:sp>
    <dsp:sp modelId="{CB214657-D824-4E54-B70E-EB17933308B7}">
      <dsp:nvSpPr>
        <dsp:cNvPr id="0" name=""/>
        <dsp:cNvSpPr/>
      </dsp:nvSpPr>
      <dsp:spPr>
        <a:xfrm rot="5400000">
          <a:off x="4311357" y="304031"/>
          <a:ext cx="3917900" cy="3917900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6">
                <a:shade val="50000"/>
                <a:hueOff val="-461694"/>
                <a:satOff val="30780"/>
                <a:lumOff val="40185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461694"/>
                <a:satOff val="30780"/>
                <a:lumOff val="40185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461694"/>
                <a:satOff val="30780"/>
                <a:lumOff val="4018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Любовь без правды (благодушие)</a:t>
          </a:r>
          <a:endParaRPr lang="ru-RU" sz="3400" kern="1200" dirty="0"/>
        </a:p>
      </dsp:txBody>
      <dsp:txXfrm rot="-5400000">
        <a:off x="4311358" y="1283506"/>
        <a:ext cx="3232267" cy="1958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МОТИВАЦИОННАЯ РАБОТА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наркозависимыми людьми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05767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Подготовил Роман Прищенко</a:t>
            </a:r>
          </a:p>
          <a:p>
            <a:endParaRPr lang="ru-RU" sz="17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17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Москва, 2012</a:t>
            </a:r>
            <a:endParaRPr lang="ru-RU" sz="17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350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План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Определения</a:t>
            </a:r>
          </a:p>
          <a:p>
            <a:pPr marL="0" indent="0"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Уровни мотивации у НЗ людей</a:t>
            </a:r>
          </a:p>
          <a:p>
            <a:pPr marL="0" indent="0"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Подходы</a:t>
            </a:r>
            <a:endParaRPr lang="ru-RU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Результаты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80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Определения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Мотив</a:t>
            </a: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(лат. </a:t>
            </a:r>
            <a:r>
              <a:rPr lang="en-US" sz="28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emovere</a:t>
            </a: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- толкатель) – </a:t>
            </a:r>
            <a:r>
              <a:rPr lang="ru-RU" sz="28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внутренняя устойчивая психологическая причина поведения или поступка человека, то, что побуждает человека к деятельности и придает его деятельности осмысленность.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Мотивация</a:t>
            </a: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</a:t>
            </a:r>
            <a:r>
              <a:rPr lang="ru-RU" sz="28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совокупность мотивов, направляющая деятельность и сам внутренний процесс побуждения.</a:t>
            </a:r>
            <a:endParaRPr lang="ru-RU" sz="28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727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Уровни мотивации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669676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549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Уровни мотивации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Безразличные НЗ 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данный момент по разным причинам не собираются отказываться от употребления ПАВ;</a:t>
            </a:r>
            <a:endParaRPr lang="ru-RU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НЗ с внешней мотивацией 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проявляют вынужденное согласие на отказ от ПАВ под воздействием внешних причин (давление родственников или правоохранительных органов, невозможность употреблять и т.д.)</a:t>
            </a:r>
            <a:endParaRPr lang="ru-RU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НЗ с амбивалентной мотивацией 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осознают как «+», так и «-», размышляют, но решения не приняли;</a:t>
            </a:r>
          </a:p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НЗ с внутренней мотивацией 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отказываются от употребления ПАВ, исходя из внутреннего осознанного желания или готовы это сделать.</a:t>
            </a:r>
            <a:endParaRPr lang="ru-RU" sz="36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350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Способы работы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</a:t>
            </a:r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Маломотивированные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НЗ и НЗ с внешней мотивацией 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побуждение к размышлениям об отказе от употребления ПАВ и изменении образа жизни;</a:t>
            </a:r>
            <a:endParaRPr lang="ru-RU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НЗ с амбивалентной мотивацией 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помощь в принятии решения;</a:t>
            </a:r>
          </a:p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НЗ с внутренней мотивацией 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работа на осознание проблемы и необходимости участия в длительном реабилитационном процессе для достижения устойчивой ремиссии.</a:t>
            </a:r>
            <a:endParaRPr lang="ru-RU" sz="36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94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Подходы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</a:t>
            </a:r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Традиционный</a:t>
            </a:r>
            <a:endParaRPr lang="ru-RU" sz="6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just">
              <a:buNone/>
            </a:pPr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</a:t>
            </a:r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Альтернативный</a:t>
            </a:r>
            <a:endParaRPr lang="ru-RU" sz="60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8643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1. Традиционный подход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▪ изменения </a:t>
            </a:r>
            <a:r>
              <a:rPr lang="ru-RU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поведения вызваны </a:t>
            </a: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дискомфортом;</a:t>
            </a:r>
            <a:endParaRPr lang="ru-RU" sz="29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just">
              <a:buNone/>
            </a:pP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▪ если </a:t>
            </a:r>
            <a:r>
              <a:rPr lang="ru-RU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 можете заставить людей чувствовать себя плохо, то они будут менять </a:t>
            </a: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поведение;</a:t>
            </a:r>
            <a:endParaRPr lang="ru-RU" sz="29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just">
              <a:buNone/>
            </a:pP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▪ чтобы </a:t>
            </a:r>
            <a:r>
              <a:rPr lang="ru-RU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измениться, люди должны дойти до «точки кипения</a:t>
            </a: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».</a:t>
            </a:r>
            <a:endParaRPr lang="ru-RU" sz="29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just">
              <a:buNone/>
            </a:pPr>
            <a:r>
              <a:rPr lang="ru-RU" sz="2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Вывод</a:t>
            </a:r>
            <a:r>
              <a:rPr lang="ru-RU" sz="29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r>
              <a:rPr lang="ru-RU" sz="29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л</a:t>
            </a:r>
            <a:r>
              <a:rPr lang="ru-RU" sz="29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юди </a:t>
            </a:r>
            <a:r>
              <a:rPr lang="ru-RU" sz="29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меняют модели поведения, если они не пострадали в достаточной </a:t>
            </a:r>
            <a:r>
              <a:rPr lang="ru-RU" sz="29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степени</a:t>
            </a:r>
          </a:p>
          <a:p>
            <a:pPr marL="0" indent="0" algn="just">
              <a:buNone/>
            </a:pPr>
            <a:r>
              <a:rPr lang="ru-RU" sz="2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Другими словами: </a:t>
            </a:r>
            <a:r>
              <a:rPr lang="ru-RU" sz="29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«Если кнут достаточно большой, то нет нужды в прянике»</a:t>
            </a:r>
            <a:endParaRPr lang="ru-RU" sz="29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just">
              <a:buNone/>
            </a:pPr>
            <a:endParaRPr lang="ru-RU" sz="29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096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1. Традиционный подход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9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Есть точка зрения: </a:t>
            </a:r>
          </a:p>
          <a:p>
            <a:pPr marL="0" indent="0" algn="ctr">
              <a:buNone/>
            </a:pPr>
            <a:r>
              <a:rPr lang="ru-RU" sz="29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НЗ человек либо мотивирован, </a:t>
            </a:r>
            <a:r>
              <a:rPr lang="ru-RU" sz="29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либо нет.</a:t>
            </a:r>
          </a:p>
          <a:p>
            <a:pPr marL="0" indent="0" algn="just">
              <a:buNone/>
            </a:pP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Если </a:t>
            </a:r>
            <a:r>
              <a:rPr lang="ru-RU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«нет», то мы практически </a:t>
            </a: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ничего </a:t>
            </a:r>
            <a:r>
              <a:rPr lang="ru-RU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этим не сделаем</a:t>
            </a: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→ Любой</a:t>
            </a:r>
            <a:r>
              <a:rPr lang="ru-RU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кто продолжает прием </a:t>
            </a:r>
            <a:r>
              <a:rPr lang="ru-RU" sz="290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психоактивных</a:t>
            </a:r>
            <a:r>
              <a:rPr lang="ru-RU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веществ, находится в состоянии «категорического отрицания» </a:t>
            </a:r>
            <a:r>
              <a:rPr lang="ru-RU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своей проблемы. Лучший </a:t>
            </a:r>
            <a:r>
              <a:rPr lang="ru-RU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способ «разрушить» отрицание – </a:t>
            </a:r>
            <a:r>
              <a:rPr lang="ru-RU" sz="2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это конфронтация</a:t>
            </a:r>
            <a:r>
              <a:rPr lang="ru-RU" sz="29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marL="0" indent="0" algn="just">
              <a:buNone/>
            </a:pPr>
            <a:r>
              <a:rPr lang="ru-RU" sz="29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Пример: </a:t>
            </a:r>
            <a:r>
              <a:rPr lang="ru-RU" sz="2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интервенция</a:t>
            </a:r>
            <a:endParaRPr lang="ru-RU" sz="2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279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5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  <a:r>
              <a:rPr lang="ru-RU" sz="5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Альтернативный подход</a:t>
            </a:r>
            <a:endParaRPr lang="ru-RU" sz="5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Есть точка зрения: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6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</a:t>
            </a:r>
            <a:r>
              <a:rPr lang="ru-RU" sz="2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юди </a:t>
            </a:r>
            <a:r>
              <a:rPr lang="ru-RU" sz="26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всего лишь находятся в самом начале стадий изменения </a:t>
            </a:r>
            <a:r>
              <a:rPr lang="ru-RU" sz="2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поведения.</a:t>
            </a:r>
            <a:endParaRPr lang="ru-RU" sz="26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Поэтому причина не </a:t>
            </a:r>
            <a:r>
              <a:rPr lang="ru-RU" sz="2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том, </a:t>
            </a:r>
            <a:r>
              <a:rPr lang="ru-RU" sz="2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▪ люди </a:t>
            </a:r>
            <a:r>
              <a:rPr lang="ru-RU" sz="2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хотят видеть </a:t>
            </a:r>
            <a:r>
              <a:rPr lang="ru-RU" sz="2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осложнения (отрицают проблему);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▪ люди </a:t>
            </a:r>
            <a:r>
              <a:rPr lang="ru-RU" sz="2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хотят </a:t>
            </a:r>
            <a:r>
              <a:rPr lang="ru-RU" sz="2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заботиться </a:t>
            </a:r>
            <a:r>
              <a:rPr lang="ru-RU" sz="2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себе </a:t>
            </a:r>
            <a:r>
              <a:rPr lang="ru-RU" sz="2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2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имеют  мотивации). </a:t>
            </a:r>
            <a:endParaRPr lang="ru-RU" sz="26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Лучший </a:t>
            </a:r>
            <a:r>
              <a:rPr lang="ru-RU" sz="2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способ - помочь человеку осознать потребность в изменении и помочь составить план действий.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Пример: </a:t>
            </a:r>
            <a:r>
              <a:rPr lang="ru-RU" sz="2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мотивационное </a:t>
            </a:r>
            <a:r>
              <a:rPr lang="ru-RU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интервью</a:t>
            </a:r>
            <a:endParaRPr lang="ru-RU" sz="2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7688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5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  <a:r>
              <a:rPr lang="ru-RU" sz="5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Альтернативный подход</a:t>
            </a:r>
            <a:endParaRPr lang="ru-RU" sz="5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Подумайте </a:t>
            </a:r>
            <a:r>
              <a:rPr lang="ru-RU" sz="40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наиболее трудных для вас изменениях, </a:t>
            </a:r>
            <a:r>
              <a:rPr lang="ru-RU" sz="40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которые </a:t>
            </a:r>
            <a:r>
              <a:rPr lang="ru-RU" sz="40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 должны были сделать в Вашей </a:t>
            </a:r>
            <a:r>
              <a:rPr lang="ru-RU" sz="40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жизни. </a:t>
            </a:r>
          </a:p>
          <a:p>
            <a:pPr marL="0" indent="0" algn="ctr">
              <a:buNone/>
            </a:pPr>
            <a:r>
              <a:rPr lang="ru-RU" sz="40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Сколько </a:t>
            </a:r>
            <a:r>
              <a:rPr lang="ru-RU" sz="40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времени занял период между </a:t>
            </a:r>
            <a:r>
              <a:rPr lang="ru-RU" sz="40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обдумыванием изменений </a:t>
            </a:r>
            <a:r>
              <a:rPr lang="ru-RU" sz="40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началом решительных действий?</a:t>
            </a:r>
          </a:p>
          <a:p>
            <a:pPr marL="0" indent="0" algn="just">
              <a:buNone/>
            </a:pPr>
            <a:endParaRPr lang="ru-RU" sz="2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2326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Возможные крайности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4400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088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Результаты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Для маломотивированных 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позитивные сдвиги в мотивации</a:t>
            </a:r>
          </a:p>
          <a:p>
            <a:pPr marL="0" indent="0" algn="just">
              <a:buNone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Для мотивированных </a:t>
            </a:r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ru-RU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интеграции в длительные реабилитационные программы</a:t>
            </a:r>
          </a:p>
          <a:p>
            <a:pPr marL="0" indent="0" algn="ctr">
              <a:buNone/>
            </a:pPr>
            <a:r>
              <a:rPr lang="en-US" sz="3600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P.S.</a:t>
            </a:r>
            <a:r>
              <a:rPr lang="ru-RU" sz="3600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r>
              <a:rPr lang="ru-RU" sz="3600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мотивация </a:t>
            </a:r>
            <a:r>
              <a:rPr lang="ru-RU" sz="3600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НЗ человека неустойчива и чувствительна к воздействию внешних и внутренних условий </a:t>
            </a:r>
            <a:r>
              <a:rPr lang="ru-RU" sz="3600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(↔)</a:t>
            </a:r>
            <a:endParaRPr lang="ru-RU" sz="3600" b="1" dirty="0">
              <a:ln w="1905">
                <a:solidFill>
                  <a:schemeClr val="accent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94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484</Words>
  <Application>Microsoft Office PowerPoint</Application>
  <PresentationFormat>Экран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МОТИВАЦИОННАЯ РАБОТА с наркозависимыми людьми</vt:lpstr>
      <vt:lpstr>План</vt:lpstr>
      <vt:lpstr>Определения</vt:lpstr>
      <vt:lpstr>Уровни мотивации</vt:lpstr>
      <vt:lpstr>Уровни мотивации</vt:lpstr>
      <vt:lpstr>Способы работы</vt:lpstr>
      <vt:lpstr>Подходы</vt:lpstr>
      <vt:lpstr>1. Традиционный подход</vt:lpstr>
      <vt:lpstr>1. Традиционный подход</vt:lpstr>
      <vt:lpstr>2. Альтернативный подход</vt:lpstr>
      <vt:lpstr>2. Альтернативный подход</vt:lpstr>
      <vt:lpstr>Возможные крайности</vt:lpstr>
      <vt:lpstr>Результаты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МОТИВАЦИОННАЯ РАБОТА с наркозависимыми людьми</dc:title>
  <dc:creator>Ромул</dc:creator>
  <cp:lastModifiedBy>Ромул</cp:lastModifiedBy>
  <cp:revision>18</cp:revision>
  <dcterms:created xsi:type="dcterms:W3CDTF">2012-03-16T19:16:23Z</dcterms:created>
  <dcterms:modified xsi:type="dcterms:W3CDTF">2012-03-18T14:14:46Z</dcterms:modified>
</cp:coreProperties>
</file>