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4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5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6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7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54" r:id="rId2"/>
    <p:sldMasterId id="2147483660" r:id="rId3"/>
    <p:sldMasterId id="2147483666" r:id="rId4"/>
    <p:sldMasterId id="2147483672" r:id="rId5"/>
    <p:sldMasterId id="2147483678" r:id="rId6"/>
    <p:sldMasterId id="2147483684" r:id="rId7"/>
    <p:sldMasterId id="2147483690" r:id="rId8"/>
  </p:sldMasterIdLst>
  <p:notesMasterIdLst>
    <p:notesMasterId r:id="rId35"/>
  </p:notesMasterIdLst>
  <p:sldIdLst>
    <p:sldId id="256" r:id="rId9"/>
    <p:sldId id="257" r:id="rId10"/>
    <p:sldId id="286" r:id="rId11"/>
    <p:sldId id="287" r:id="rId12"/>
    <p:sldId id="265" r:id="rId13"/>
    <p:sldId id="266" r:id="rId14"/>
    <p:sldId id="267" r:id="rId15"/>
    <p:sldId id="268" r:id="rId16"/>
    <p:sldId id="269" r:id="rId17"/>
    <p:sldId id="289" r:id="rId18"/>
    <p:sldId id="270" r:id="rId19"/>
    <p:sldId id="274" r:id="rId20"/>
    <p:sldId id="271" r:id="rId21"/>
    <p:sldId id="273" r:id="rId22"/>
    <p:sldId id="275" r:id="rId23"/>
    <p:sldId id="280" r:id="rId24"/>
    <p:sldId id="285" r:id="rId25"/>
    <p:sldId id="283" r:id="rId26"/>
    <p:sldId id="284" r:id="rId27"/>
    <p:sldId id="288" r:id="rId28"/>
    <p:sldId id="282" r:id="rId29"/>
    <p:sldId id="281" r:id="rId30"/>
    <p:sldId id="276" r:id="rId31"/>
    <p:sldId id="277" r:id="rId32"/>
    <p:sldId id="278" r:id="rId33"/>
    <p:sldId id="279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mc="http://schemas.openxmlformats.org/markup-compatibility/2006" xmlns:mv="urn:schemas-microsoft-com:mac:vml"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1" autoAdjust="0"/>
    <p:restoredTop sz="94660"/>
  </p:normalViewPr>
  <p:slideViewPr>
    <p:cSldViewPr snapToGrid="0">
      <p:cViewPr>
        <p:scale>
          <a:sx n="78" d="100"/>
          <a:sy n="78" d="100"/>
        </p:scale>
        <p:origin x="-84" y="-7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presProps" Target="presProp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2F7FB5-3F07-414B-A634-45A99863B2A2}" type="datetimeFigureOut">
              <a:rPr lang="en-US" smtClean="0"/>
              <a:pPr/>
              <a:t>12/13/2013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7E86EF-75E4-4147-AB55-975F08917A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6270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7E86EF-75E4-4147-AB55-975F08917ADE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8583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6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6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6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6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7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7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7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7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8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8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8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8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5520253" y="4483158"/>
            <a:ext cx="5573734" cy="1176808"/>
          </a:xfrm>
        </p:spPr>
        <p:txBody>
          <a:bodyPr anchor="b">
            <a:normAutofit/>
          </a:bodyPr>
          <a:lstStyle>
            <a:lvl1pPr algn="l">
              <a:defRPr sz="2800" b="1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5520253" y="5715464"/>
            <a:ext cx="5573734" cy="553133"/>
          </a:xfrm>
        </p:spPr>
        <p:txBody>
          <a:bodyPr>
            <a:normAutofit/>
          </a:bodyPr>
          <a:lstStyle>
            <a:lvl1pPr marL="0" indent="0" algn="l">
              <a:buNone/>
              <a:defRPr sz="1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520251" y="2427882"/>
            <a:ext cx="5573735" cy="1492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2468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91509" y="365125"/>
            <a:ext cx="9452472" cy="1325563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019" y="1961001"/>
            <a:ext cx="11295962" cy="380082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61841" y="6079359"/>
            <a:ext cx="6418244" cy="365125"/>
          </a:xfrm>
        </p:spPr>
        <p:txBody>
          <a:bodyPr/>
          <a:lstStyle/>
          <a:p>
            <a:r>
              <a:rPr lang="ru-RU" smtClean="0"/>
              <a:t>13 декабря 2013 года, Международный мультимедийный пресс-центр РИА Новости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61783" y="6001859"/>
            <a:ext cx="782198" cy="520127"/>
          </a:xfrm>
        </p:spPr>
        <p:txBody>
          <a:bodyPr/>
          <a:lstStyle>
            <a:lvl1pPr>
              <a:defRPr sz="2400" b="1">
                <a:solidFill>
                  <a:schemeClr val="bg1"/>
                </a:solidFill>
              </a:defRPr>
            </a:lvl1pPr>
          </a:lstStyle>
          <a:p>
            <a:fld id="{CE1CB6C2-0CAA-4EC8-82B2-7515CB081DB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48019" y="5959841"/>
            <a:ext cx="2270008" cy="604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2076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6452" y="5968197"/>
            <a:ext cx="2258955" cy="6048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2291509" y="365125"/>
            <a:ext cx="9452472" cy="1325563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5" name="Content Placeholder 2"/>
          <p:cNvSpPr>
            <a:spLocks noGrp="1"/>
          </p:cNvSpPr>
          <p:nvPr>
            <p:ph idx="1"/>
          </p:nvPr>
        </p:nvSpPr>
        <p:spPr>
          <a:xfrm>
            <a:off x="448019" y="1961001"/>
            <a:ext cx="11295962" cy="380082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61783" y="6001859"/>
            <a:ext cx="782198" cy="520127"/>
          </a:xfrm>
        </p:spPr>
        <p:txBody>
          <a:bodyPr/>
          <a:lstStyle>
            <a:lvl1pPr>
              <a:defRPr sz="2400" b="1">
                <a:solidFill>
                  <a:schemeClr val="bg1"/>
                </a:solidFill>
              </a:defRPr>
            </a:lvl1pPr>
          </a:lstStyle>
          <a:p>
            <a:fld id="{CE1CB6C2-0CAA-4EC8-82B2-7515CB081D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4338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526047" y="3818465"/>
            <a:ext cx="6267114" cy="1275279"/>
          </a:xfrm>
        </p:spPr>
        <p:txBody>
          <a:bodyPr anchor="b">
            <a:norm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idx="1"/>
          </p:nvPr>
        </p:nvSpPr>
        <p:spPr>
          <a:xfrm>
            <a:off x="526047" y="5344756"/>
            <a:ext cx="6267114" cy="1056043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526047" y="5219250"/>
            <a:ext cx="6267114" cy="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26047" y="2036915"/>
            <a:ext cx="4987557" cy="1335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2406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589029" y="2384815"/>
            <a:ext cx="5580156" cy="1494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5589847" y="4500553"/>
            <a:ext cx="5573734" cy="1176808"/>
          </a:xfrm>
        </p:spPr>
        <p:txBody>
          <a:bodyPr anchor="b">
            <a:normAutofit/>
          </a:bodyPr>
          <a:lstStyle>
            <a:lvl1pPr algn="l">
              <a:defRPr sz="2800" b="1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5589847" y="5732859"/>
            <a:ext cx="5573734" cy="553133"/>
          </a:xfrm>
        </p:spPr>
        <p:txBody>
          <a:bodyPr>
            <a:normAutofit/>
          </a:bodyPr>
          <a:lstStyle>
            <a:lvl1pPr marL="0" indent="0" algn="l">
              <a:buNone/>
              <a:defRPr sz="1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38147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5520253" y="4483158"/>
            <a:ext cx="5573734" cy="1176808"/>
          </a:xfrm>
        </p:spPr>
        <p:txBody>
          <a:bodyPr anchor="b">
            <a:normAutofit/>
          </a:bodyPr>
          <a:lstStyle>
            <a:lvl1pPr algn="l">
              <a:defRPr sz="2800" b="1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5520253" y="5715464"/>
            <a:ext cx="5573734" cy="553133"/>
          </a:xfrm>
        </p:spPr>
        <p:txBody>
          <a:bodyPr>
            <a:normAutofit/>
          </a:bodyPr>
          <a:lstStyle>
            <a:lvl1pPr marL="0" indent="0" algn="l">
              <a:buNone/>
              <a:defRPr sz="1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520251" y="2427882"/>
            <a:ext cx="5573735" cy="1492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2765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91509" y="365125"/>
            <a:ext cx="9452472" cy="1325563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019" y="1961001"/>
            <a:ext cx="11295962" cy="380082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61841" y="6079359"/>
            <a:ext cx="6418244" cy="365125"/>
          </a:xfrm>
        </p:spPr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13 декабря 2013 года, Международный мультимедийный пресс-центр РИА Новости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61783" y="6001859"/>
            <a:ext cx="782198" cy="520127"/>
          </a:xfrm>
        </p:spPr>
        <p:txBody>
          <a:bodyPr/>
          <a:lstStyle>
            <a:lvl1pPr>
              <a:defRPr sz="2400" b="1">
                <a:solidFill>
                  <a:schemeClr val="bg1"/>
                </a:solidFill>
              </a:defRPr>
            </a:lvl1pPr>
          </a:lstStyle>
          <a:p>
            <a:fld id="{CE1CB6C2-0CAA-4EC8-82B2-7515CB081DB3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48019" y="5959841"/>
            <a:ext cx="2270008" cy="604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7684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6452" y="5968197"/>
            <a:ext cx="2258955" cy="6048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2291509" y="365125"/>
            <a:ext cx="9452472" cy="1325563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5" name="Content Placeholder 2"/>
          <p:cNvSpPr>
            <a:spLocks noGrp="1"/>
          </p:cNvSpPr>
          <p:nvPr>
            <p:ph idx="1"/>
          </p:nvPr>
        </p:nvSpPr>
        <p:spPr>
          <a:xfrm>
            <a:off x="448019" y="1961001"/>
            <a:ext cx="11295962" cy="380082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61783" y="6001859"/>
            <a:ext cx="782198" cy="520127"/>
          </a:xfrm>
        </p:spPr>
        <p:txBody>
          <a:bodyPr/>
          <a:lstStyle>
            <a:lvl1pPr>
              <a:defRPr sz="2400" b="1">
                <a:solidFill>
                  <a:schemeClr val="bg1"/>
                </a:solidFill>
              </a:defRPr>
            </a:lvl1pPr>
          </a:lstStyle>
          <a:p>
            <a:fld id="{CE1CB6C2-0CAA-4EC8-82B2-7515CB081DB3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60426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526047" y="3818465"/>
            <a:ext cx="6267114" cy="1275279"/>
          </a:xfrm>
        </p:spPr>
        <p:txBody>
          <a:bodyPr anchor="b">
            <a:norm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idx="1"/>
          </p:nvPr>
        </p:nvSpPr>
        <p:spPr>
          <a:xfrm>
            <a:off x="526047" y="5344756"/>
            <a:ext cx="6267114" cy="1056043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526047" y="5219250"/>
            <a:ext cx="6267114" cy="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26047" y="2036915"/>
            <a:ext cx="4987557" cy="1335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1032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589029" y="2384815"/>
            <a:ext cx="5580156" cy="1494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5589847" y="4500553"/>
            <a:ext cx="5573734" cy="1176808"/>
          </a:xfrm>
        </p:spPr>
        <p:txBody>
          <a:bodyPr anchor="b">
            <a:normAutofit/>
          </a:bodyPr>
          <a:lstStyle>
            <a:lvl1pPr algn="l">
              <a:defRPr sz="2800" b="1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5589847" y="5732859"/>
            <a:ext cx="5573734" cy="553133"/>
          </a:xfrm>
        </p:spPr>
        <p:txBody>
          <a:bodyPr>
            <a:normAutofit/>
          </a:bodyPr>
          <a:lstStyle>
            <a:lvl1pPr marL="0" indent="0" algn="l">
              <a:buNone/>
              <a:defRPr sz="1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85739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5520253" y="4483158"/>
            <a:ext cx="5573734" cy="1176808"/>
          </a:xfrm>
        </p:spPr>
        <p:txBody>
          <a:bodyPr anchor="b">
            <a:normAutofit/>
          </a:bodyPr>
          <a:lstStyle>
            <a:lvl1pPr algn="l">
              <a:defRPr sz="2800" b="1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5520253" y="5715464"/>
            <a:ext cx="5573734" cy="553133"/>
          </a:xfrm>
        </p:spPr>
        <p:txBody>
          <a:bodyPr>
            <a:normAutofit/>
          </a:bodyPr>
          <a:lstStyle>
            <a:lvl1pPr marL="0" indent="0" algn="l">
              <a:buNone/>
              <a:defRPr sz="1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520251" y="2427882"/>
            <a:ext cx="5573735" cy="1492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67569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91509" y="365125"/>
            <a:ext cx="9452472" cy="1325563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019" y="1961001"/>
            <a:ext cx="11295962" cy="380082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61841" y="6079359"/>
            <a:ext cx="6418244" cy="365125"/>
          </a:xfrm>
        </p:spPr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13 декабря 2013 года, Международный мультимедийный пресс-центр РИА Новости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61783" y="6001859"/>
            <a:ext cx="782198" cy="520127"/>
          </a:xfrm>
        </p:spPr>
        <p:txBody>
          <a:bodyPr/>
          <a:lstStyle>
            <a:lvl1pPr>
              <a:defRPr sz="2400" b="1">
                <a:solidFill>
                  <a:schemeClr val="bg1"/>
                </a:solidFill>
              </a:defRPr>
            </a:lvl1pPr>
          </a:lstStyle>
          <a:p>
            <a:fld id="{CE1CB6C2-0CAA-4EC8-82B2-7515CB081DB3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48019" y="5959841"/>
            <a:ext cx="2270008" cy="604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1050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6452" y="5968197"/>
            <a:ext cx="2258955" cy="6048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2291509" y="365125"/>
            <a:ext cx="9452472" cy="1325563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5" name="Content Placeholder 2"/>
          <p:cNvSpPr>
            <a:spLocks noGrp="1"/>
          </p:cNvSpPr>
          <p:nvPr>
            <p:ph idx="1"/>
          </p:nvPr>
        </p:nvSpPr>
        <p:spPr>
          <a:xfrm>
            <a:off x="448019" y="1961001"/>
            <a:ext cx="11295962" cy="380082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61783" y="6001859"/>
            <a:ext cx="782198" cy="520127"/>
          </a:xfrm>
        </p:spPr>
        <p:txBody>
          <a:bodyPr/>
          <a:lstStyle>
            <a:lvl1pPr>
              <a:defRPr sz="2400" b="1">
                <a:solidFill>
                  <a:schemeClr val="bg1"/>
                </a:solidFill>
              </a:defRPr>
            </a:lvl1pPr>
          </a:lstStyle>
          <a:p>
            <a:fld id="{CE1CB6C2-0CAA-4EC8-82B2-7515CB081DB3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47983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526047" y="3818465"/>
            <a:ext cx="6267114" cy="1275279"/>
          </a:xfrm>
        </p:spPr>
        <p:txBody>
          <a:bodyPr anchor="b">
            <a:norm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idx="1"/>
          </p:nvPr>
        </p:nvSpPr>
        <p:spPr>
          <a:xfrm>
            <a:off x="526047" y="5344756"/>
            <a:ext cx="6267114" cy="1056043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526047" y="5219250"/>
            <a:ext cx="6267114" cy="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26047" y="2036915"/>
            <a:ext cx="4987557" cy="1335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9965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589029" y="2384815"/>
            <a:ext cx="5580156" cy="1494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5589847" y="4500553"/>
            <a:ext cx="5573734" cy="1176808"/>
          </a:xfrm>
        </p:spPr>
        <p:txBody>
          <a:bodyPr anchor="b">
            <a:normAutofit/>
          </a:bodyPr>
          <a:lstStyle>
            <a:lvl1pPr algn="l">
              <a:defRPr sz="2800" b="1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5589847" y="5732859"/>
            <a:ext cx="5573734" cy="553133"/>
          </a:xfrm>
        </p:spPr>
        <p:txBody>
          <a:bodyPr>
            <a:normAutofit/>
          </a:bodyPr>
          <a:lstStyle>
            <a:lvl1pPr marL="0" indent="0" algn="l">
              <a:buNone/>
              <a:defRPr sz="1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73073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5520253" y="4483158"/>
            <a:ext cx="5573734" cy="1176808"/>
          </a:xfrm>
        </p:spPr>
        <p:txBody>
          <a:bodyPr anchor="b">
            <a:normAutofit/>
          </a:bodyPr>
          <a:lstStyle>
            <a:lvl1pPr algn="l">
              <a:defRPr sz="2800" b="1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5520253" y="5715464"/>
            <a:ext cx="5573734" cy="553133"/>
          </a:xfrm>
        </p:spPr>
        <p:txBody>
          <a:bodyPr>
            <a:normAutofit/>
          </a:bodyPr>
          <a:lstStyle>
            <a:lvl1pPr marL="0" indent="0" algn="l">
              <a:buNone/>
              <a:defRPr sz="1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520251" y="2427882"/>
            <a:ext cx="5573735" cy="1492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0494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91509" y="365125"/>
            <a:ext cx="9452472" cy="1325563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019" y="1961001"/>
            <a:ext cx="11295962" cy="380082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61841" y="6079359"/>
            <a:ext cx="6418244" cy="365125"/>
          </a:xfrm>
        </p:spPr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13 декабря 2013 года, Международный мультимедийный пресс-центр РИА Новости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61783" y="6001859"/>
            <a:ext cx="782198" cy="520127"/>
          </a:xfrm>
        </p:spPr>
        <p:txBody>
          <a:bodyPr/>
          <a:lstStyle>
            <a:lvl1pPr>
              <a:defRPr sz="2400" b="1">
                <a:solidFill>
                  <a:schemeClr val="bg1"/>
                </a:solidFill>
              </a:defRPr>
            </a:lvl1pPr>
          </a:lstStyle>
          <a:p>
            <a:fld id="{CE1CB6C2-0CAA-4EC8-82B2-7515CB081DB3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48019" y="5959841"/>
            <a:ext cx="2270008" cy="604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5857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6452" y="5968197"/>
            <a:ext cx="2258955" cy="6048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2291509" y="365125"/>
            <a:ext cx="9452472" cy="1325563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5" name="Content Placeholder 2"/>
          <p:cNvSpPr>
            <a:spLocks noGrp="1"/>
          </p:cNvSpPr>
          <p:nvPr>
            <p:ph idx="1"/>
          </p:nvPr>
        </p:nvSpPr>
        <p:spPr>
          <a:xfrm>
            <a:off x="448019" y="1961001"/>
            <a:ext cx="11295962" cy="380082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61783" y="6001859"/>
            <a:ext cx="782198" cy="520127"/>
          </a:xfrm>
        </p:spPr>
        <p:txBody>
          <a:bodyPr/>
          <a:lstStyle>
            <a:lvl1pPr>
              <a:defRPr sz="2400" b="1">
                <a:solidFill>
                  <a:schemeClr val="bg1"/>
                </a:solidFill>
              </a:defRPr>
            </a:lvl1pPr>
          </a:lstStyle>
          <a:p>
            <a:fld id="{CE1CB6C2-0CAA-4EC8-82B2-7515CB081DB3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25203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526047" y="3818465"/>
            <a:ext cx="6267114" cy="1275279"/>
          </a:xfrm>
        </p:spPr>
        <p:txBody>
          <a:bodyPr anchor="b">
            <a:norm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idx="1"/>
          </p:nvPr>
        </p:nvSpPr>
        <p:spPr>
          <a:xfrm>
            <a:off x="526047" y="5344756"/>
            <a:ext cx="6267114" cy="1056043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526047" y="5219250"/>
            <a:ext cx="6267114" cy="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26047" y="2036915"/>
            <a:ext cx="4987557" cy="1335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2769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589029" y="2384815"/>
            <a:ext cx="5580156" cy="1494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5589847" y="4500553"/>
            <a:ext cx="5573734" cy="1176808"/>
          </a:xfrm>
        </p:spPr>
        <p:txBody>
          <a:bodyPr anchor="b">
            <a:normAutofit/>
          </a:bodyPr>
          <a:lstStyle>
            <a:lvl1pPr algn="l">
              <a:defRPr sz="2800" b="1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5589847" y="5732859"/>
            <a:ext cx="5573734" cy="553133"/>
          </a:xfrm>
        </p:spPr>
        <p:txBody>
          <a:bodyPr>
            <a:normAutofit/>
          </a:bodyPr>
          <a:lstStyle>
            <a:lvl1pPr marL="0" indent="0" algn="l">
              <a:buNone/>
              <a:defRPr sz="1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83927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5520253" y="4483158"/>
            <a:ext cx="5573734" cy="1176808"/>
          </a:xfrm>
        </p:spPr>
        <p:txBody>
          <a:bodyPr anchor="b">
            <a:normAutofit/>
          </a:bodyPr>
          <a:lstStyle>
            <a:lvl1pPr algn="l">
              <a:defRPr sz="2800" b="1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5520253" y="5715464"/>
            <a:ext cx="5573734" cy="553133"/>
          </a:xfrm>
        </p:spPr>
        <p:txBody>
          <a:bodyPr>
            <a:normAutofit/>
          </a:bodyPr>
          <a:lstStyle>
            <a:lvl1pPr marL="0" indent="0" algn="l">
              <a:buNone/>
              <a:defRPr sz="1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520251" y="2427882"/>
            <a:ext cx="5573735" cy="1492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7852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91509" y="365125"/>
            <a:ext cx="9452472" cy="1325563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019" y="1961001"/>
            <a:ext cx="11295962" cy="380082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61841" y="6079359"/>
            <a:ext cx="6418244" cy="365125"/>
          </a:xfrm>
        </p:spPr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13 декабря 2013 года, Международный мультимедийный пресс-центр РИА Новости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61783" y="6001859"/>
            <a:ext cx="782198" cy="520127"/>
          </a:xfrm>
        </p:spPr>
        <p:txBody>
          <a:bodyPr/>
          <a:lstStyle>
            <a:lvl1pPr>
              <a:defRPr sz="2400" b="1">
                <a:solidFill>
                  <a:schemeClr val="bg1"/>
                </a:solidFill>
              </a:defRPr>
            </a:lvl1pPr>
          </a:lstStyle>
          <a:p>
            <a:fld id="{CE1CB6C2-0CAA-4EC8-82B2-7515CB081DB3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48019" y="5959841"/>
            <a:ext cx="2270008" cy="604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50946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6452" y="5968197"/>
            <a:ext cx="2258955" cy="6048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2291509" y="365125"/>
            <a:ext cx="9452472" cy="1325563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5" name="Content Placeholder 2"/>
          <p:cNvSpPr>
            <a:spLocks noGrp="1"/>
          </p:cNvSpPr>
          <p:nvPr>
            <p:ph idx="1"/>
          </p:nvPr>
        </p:nvSpPr>
        <p:spPr>
          <a:xfrm>
            <a:off x="448019" y="1961001"/>
            <a:ext cx="11295962" cy="380082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61783" y="6001859"/>
            <a:ext cx="782198" cy="520127"/>
          </a:xfrm>
        </p:spPr>
        <p:txBody>
          <a:bodyPr/>
          <a:lstStyle>
            <a:lvl1pPr>
              <a:defRPr sz="2400" b="1">
                <a:solidFill>
                  <a:schemeClr val="bg1"/>
                </a:solidFill>
              </a:defRPr>
            </a:lvl1pPr>
          </a:lstStyle>
          <a:p>
            <a:fld id="{CE1CB6C2-0CAA-4EC8-82B2-7515CB081DB3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009281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526047" y="3818465"/>
            <a:ext cx="6267114" cy="1275279"/>
          </a:xfrm>
        </p:spPr>
        <p:txBody>
          <a:bodyPr anchor="b">
            <a:norm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idx="1"/>
          </p:nvPr>
        </p:nvSpPr>
        <p:spPr>
          <a:xfrm>
            <a:off x="526047" y="5344756"/>
            <a:ext cx="6267114" cy="1056043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526047" y="5219250"/>
            <a:ext cx="6267114" cy="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26047" y="2036915"/>
            <a:ext cx="4987557" cy="1335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9883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589029" y="2384815"/>
            <a:ext cx="5580156" cy="1494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5589847" y="4500553"/>
            <a:ext cx="5573734" cy="1176808"/>
          </a:xfrm>
        </p:spPr>
        <p:txBody>
          <a:bodyPr anchor="b">
            <a:normAutofit/>
          </a:bodyPr>
          <a:lstStyle>
            <a:lvl1pPr algn="l">
              <a:defRPr sz="2800" b="1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5589847" y="5732859"/>
            <a:ext cx="5573734" cy="553133"/>
          </a:xfrm>
        </p:spPr>
        <p:txBody>
          <a:bodyPr>
            <a:normAutofit/>
          </a:bodyPr>
          <a:lstStyle>
            <a:lvl1pPr marL="0" indent="0" algn="l">
              <a:buNone/>
              <a:defRPr sz="1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235890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5520253" y="4483158"/>
            <a:ext cx="5573734" cy="1176808"/>
          </a:xfrm>
        </p:spPr>
        <p:txBody>
          <a:bodyPr anchor="b">
            <a:normAutofit/>
          </a:bodyPr>
          <a:lstStyle>
            <a:lvl1pPr algn="l">
              <a:defRPr sz="2800" b="1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5520253" y="5715464"/>
            <a:ext cx="5573734" cy="553133"/>
          </a:xfrm>
        </p:spPr>
        <p:txBody>
          <a:bodyPr>
            <a:normAutofit/>
          </a:bodyPr>
          <a:lstStyle>
            <a:lvl1pPr marL="0" indent="0" algn="l">
              <a:buNone/>
              <a:defRPr sz="1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520251" y="2427882"/>
            <a:ext cx="5573735" cy="1492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40503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91509" y="365125"/>
            <a:ext cx="9452472" cy="1325563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019" y="1961001"/>
            <a:ext cx="11295962" cy="380082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61841" y="6079359"/>
            <a:ext cx="6418244" cy="365125"/>
          </a:xfrm>
        </p:spPr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13 декабря 2013 года, Международный мультимедийный пресс-центр РИА Новости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61783" y="6001859"/>
            <a:ext cx="782198" cy="520127"/>
          </a:xfrm>
        </p:spPr>
        <p:txBody>
          <a:bodyPr/>
          <a:lstStyle>
            <a:lvl1pPr>
              <a:defRPr sz="2400" b="1">
                <a:solidFill>
                  <a:schemeClr val="bg1"/>
                </a:solidFill>
              </a:defRPr>
            </a:lvl1pPr>
          </a:lstStyle>
          <a:p>
            <a:fld id="{CE1CB6C2-0CAA-4EC8-82B2-7515CB081DB3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48019" y="5959841"/>
            <a:ext cx="2270008" cy="604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40565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6452" y="5968197"/>
            <a:ext cx="2258955" cy="6048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2291509" y="365125"/>
            <a:ext cx="9452472" cy="1325563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5" name="Content Placeholder 2"/>
          <p:cNvSpPr>
            <a:spLocks noGrp="1"/>
          </p:cNvSpPr>
          <p:nvPr>
            <p:ph idx="1"/>
          </p:nvPr>
        </p:nvSpPr>
        <p:spPr>
          <a:xfrm>
            <a:off x="448019" y="1961001"/>
            <a:ext cx="11295962" cy="380082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61783" y="6001859"/>
            <a:ext cx="782198" cy="520127"/>
          </a:xfrm>
        </p:spPr>
        <p:txBody>
          <a:bodyPr/>
          <a:lstStyle>
            <a:lvl1pPr>
              <a:defRPr sz="2400" b="1">
                <a:solidFill>
                  <a:schemeClr val="bg1"/>
                </a:solidFill>
              </a:defRPr>
            </a:lvl1pPr>
          </a:lstStyle>
          <a:p>
            <a:fld id="{CE1CB6C2-0CAA-4EC8-82B2-7515CB081DB3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425657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526047" y="3818465"/>
            <a:ext cx="6267114" cy="1275279"/>
          </a:xfrm>
        </p:spPr>
        <p:txBody>
          <a:bodyPr anchor="b">
            <a:norm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idx="1"/>
          </p:nvPr>
        </p:nvSpPr>
        <p:spPr>
          <a:xfrm>
            <a:off x="526047" y="5344756"/>
            <a:ext cx="6267114" cy="1056043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526047" y="5219250"/>
            <a:ext cx="6267114" cy="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26047" y="2036915"/>
            <a:ext cx="4987557" cy="1335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42705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589029" y="2384815"/>
            <a:ext cx="5580156" cy="1494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5589847" y="4500553"/>
            <a:ext cx="5573734" cy="1176808"/>
          </a:xfrm>
        </p:spPr>
        <p:txBody>
          <a:bodyPr anchor="b">
            <a:normAutofit/>
          </a:bodyPr>
          <a:lstStyle>
            <a:lvl1pPr algn="l">
              <a:defRPr sz="2800" b="1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5589847" y="5732859"/>
            <a:ext cx="5573734" cy="553133"/>
          </a:xfrm>
        </p:spPr>
        <p:txBody>
          <a:bodyPr>
            <a:normAutofit/>
          </a:bodyPr>
          <a:lstStyle>
            <a:lvl1pPr marL="0" indent="0" algn="l">
              <a:buNone/>
              <a:defRPr sz="1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548430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5520253" y="4483158"/>
            <a:ext cx="5573734" cy="1176808"/>
          </a:xfrm>
        </p:spPr>
        <p:txBody>
          <a:bodyPr anchor="b">
            <a:normAutofit/>
          </a:bodyPr>
          <a:lstStyle>
            <a:lvl1pPr algn="l">
              <a:defRPr sz="2800" b="1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5520253" y="5715464"/>
            <a:ext cx="5573734" cy="553133"/>
          </a:xfrm>
        </p:spPr>
        <p:txBody>
          <a:bodyPr>
            <a:normAutofit/>
          </a:bodyPr>
          <a:lstStyle>
            <a:lvl1pPr marL="0" indent="0" algn="l">
              <a:buNone/>
              <a:defRPr sz="1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520251" y="2427882"/>
            <a:ext cx="5573735" cy="1492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35886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91509" y="365125"/>
            <a:ext cx="9452472" cy="1325563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019" y="1961001"/>
            <a:ext cx="11295962" cy="380082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61841" y="6079359"/>
            <a:ext cx="6418244" cy="365125"/>
          </a:xfrm>
        </p:spPr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13 декабря 2013 года, Международный мультимедийный пресс-центр РИА Новости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61783" y="6001859"/>
            <a:ext cx="782198" cy="520127"/>
          </a:xfrm>
        </p:spPr>
        <p:txBody>
          <a:bodyPr/>
          <a:lstStyle>
            <a:lvl1pPr>
              <a:defRPr sz="2400" b="1">
                <a:solidFill>
                  <a:schemeClr val="bg1"/>
                </a:solidFill>
              </a:defRPr>
            </a:lvl1pPr>
          </a:lstStyle>
          <a:p>
            <a:fld id="{CE1CB6C2-0CAA-4EC8-82B2-7515CB081DB3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48019" y="5959841"/>
            <a:ext cx="2270008" cy="604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56762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6452" y="5968197"/>
            <a:ext cx="2258955" cy="6048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2291509" y="365125"/>
            <a:ext cx="9452472" cy="1325563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5" name="Content Placeholder 2"/>
          <p:cNvSpPr>
            <a:spLocks noGrp="1"/>
          </p:cNvSpPr>
          <p:nvPr>
            <p:ph idx="1"/>
          </p:nvPr>
        </p:nvSpPr>
        <p:spPr>
          <a:xfrm>
            <a:off x="448019" y="1961001"/>
            <a:ext cx="11295962" cy="380082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61783" y="6001859"/>
            <a:ext cx="782198" cy="520127"/>
          </a:xfrm>
        </p:spPr>
        <p:txBody>
          <a:bodyPr/>
          <a:lstStyle>
            <a:lvl1pPr>
              <a:defRPr sz="2400" b="1">
                <a:solidFill>
                  <a:schemeClr val="bg1"/>
                </a:solidFill>
              </a:defRPr>
            </a:lvl1pPr>
          </a:lstStyle>
          <a:p>
            <a:fld id="{CE1CB6C2-0CAA-4EC8-82B2-7515CB081DB3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027413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526047" y="3818465"/>
            <a:ext cx="6267114" cy="1275279"/>
          </a:xfrm>
        </p:spPr>
        <p:txBody>
          <a:bodyPr anchor="b">
            <a:norm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idx="1"/>
          </p:nvPr>
        </p:nvSpPr>
        <p:spPr>
          <a:xfrm>
            <a:off x="526047" y="5344756"/>
            <a:ext cx="6267114" cy="1056043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526047" y="5219250"/>
            <a:ext cx="6267114" cy="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26047" y="2036915"/>
            <a:ext cx="4987557" cy="1335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96774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589029" y="2384815"/>
            <a:ext cx="5580156" cy="1494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5589847" y="4500553"/>
            <a:ext cx="5573734" cy="1176808"/>
          </a:xfrm>
        </p:spPr>
        <p:txBody>
          <a:bodyPr anchor="b">
            <a:normAutofit/>
          </a:bodyPr>
          <a:lstStyle>
            <a:lvl1pPr algn="l">
              <a:defRPr sz="2800" b="1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5589847" y="5732859"/>
            <a:ext cx="5573734" cy="553133"/>
          </a:xfrm>
        </p:spPr>
        <p:txBody>
          <a:bodyPr>
            <a:normAutofit/>
          </a:bodyPr>
          <a:lstStyle>
            <a:lvl1pPr marL="0" indent="0" algn="l">
              <a:buNone/>
              <a:defRPr sz="1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304075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5520253" y="4483158"/>
            <a:ext cx="5573734" cy="1176808"/>
          </a:xfrm>
        </p:spPr>
        <p:txBody>
          <a:bodyPr anchor="b">
            <a:normAutofit/>
          </a:bodyPr>
          <a:lstStyle>
            <a:lvl1pPr algn="l">
              <a:defRPr sz="2800" b="1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5520253" y="5715464"/>
            <a:ext cx="5573734" cy="553133"/>
          </a:xfrm>
        </p:spPr>
        <p:txBody>
          <a:bodyPr>
            <a:normAutofit/>
          </a:bodyPr>
          <a:lstStyle>
            <a:lvl1pPr marL="0" indent="0" algn="l">
              <a:buNone/>
              <a:defRPr sz="1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520251" y="2427882"/>
            <a:ext cx="5573735" cy="1492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5106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91509" y="365125"/>
            <a:ext cx="9452472" cy="1325563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019" y="1961001"/>
            <a:ext cx="11295962" cy="380082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61841" y="6079359"/>
            <a:ext cx="6418244" cy="365125"/>
          </a:xfrm>
        </p:spPr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13 декабря 2013 года, Международный мультимедийный пресс-центр РИА Новости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61783" y="6001859"/>
            <a:ext cx="782198" cy="520127"/>
          </a:xfrm>
        </p:spPr>
        <p:txBody>
          <a:bodyPr/>
          <a:lstStyle>
            <a:lvl1pPr>
              <a:defRPr sz="2400" b="1">
                <a:solidFill>
                  <a:schemeClr val="bg1"/>
                </a:solidFill>
              </a:defRPr>
            </a:lvl1pPr>
          </a:lstStyle>
          <a:p>
            <a:fld id="{CE1CB6C2-0CAA-4EC8-82B2-7515CB081DB3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48019" y="5959841"/>
            <a:ext cx="2270008" cy="604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418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6452" y="5968197"/>
            <a:ext cx="2258955" cy="6048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2291509" y="365125"/>
            <a:ext cx="9452472" cy="1325563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5" name="Content Placeholder 2"/>
          <p:cNvSpPr>
            <a:spLocks noGrp="1"/>
          </p:cNvSpPr>
          <p:nvPr>
            <p:ph idx="1"/>
          </p:nvPr>
        </p:nvSpPr>
        <p:spPr>
          <a:xfrm>
            <a:off x="448019" y="1961001"/>
            <a:ext cx="11295962" cy="380082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61783" y="6001859"/>
            <a:ext cx="782198" cy="520127"/>
          </a:xfrm>
        </p:spPr>
        <p:txBody>
          <a:bodyPr/>
          <a:lstStyle>
            <a:lvl1pPr>
              <a:defRPr sz="2400" b="1">
                <a:solidFill>
                  <a:schemeClr val="bg1"/>
                </a:solidFill>
              </a:defRPr>
            </a:lvl1pPr>
          </a:lstStyle>
          <a:p>
            <a:fld id="{CE1CB6C2-0CAA-4EC8-82B2-7515CB081DB3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202636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526047" y="3818465"/>
            <a:ext cx="6267114" cy="1275279"/>
          </a:xfrm>
        </p:spPr>
        <p:txBody>
          <a:bodyPr anchor="b">
            <a:norm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idx="1"/>
          </p:nvPr>
        </p:nvSpPr>
        <p:spPr>
          <a:xfrm>
            <a:off x="526047" y="5344756"/>
            <a:ext cx="6267114" cy="1056043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526047" y="5219250"/>
            <a:ext cx="6267114" cy="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26047" y="2036915"/>
            <a:ext cx="4987557" cy="1335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7502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589029" y="2384815"/>
            <a:ext cx="5580156" cy="1494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5589847" y="4500553"/>
            <a:ext cx="5573734" cy="1176808"/>
          </a:xfrm>
        </p:spPr>
        <p:txBody>
          <a:bodyPr anchor="b">
            <a:normAutofit/>
          </a:bodyPr>
          <a:lstStyle>
            <a:lvl1pPr algn="l">
              <a:defRPr sz="2800" b="1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5589847" y="5732859"/>
            <a:ext cx="5573734" cy="553133"/>
          </a:xfrm>
        </p:spPr>
        <p:txBody>
          <a:bodyPr>
            <a:normAutofit/>
          </a:bodyPr>
          <a:lstStyle>
            <a:lvl1pPr marL="0" indent="0" algn="l">
              <a:buNone/>
              <a:defRPr sz="1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96974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9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theme" Target="../theme/theme5.xml"/><Relationship Id="rId5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4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theme" Target="../theme/theme6.xml"/><Relationship Id="rId5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9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theme" Target="../theme/theme7.xml"/><Relationship Id="rId5" Type="http://schemas.openxmlformats.org/officeDocument/2006/relationships/slideLayout" Target="../slideLayouts/slideLayout35.xml"/><Relationship Id="rId4" Type="http://schemas.openxmlformats.org/officeDocument/2006/relationships/slideLayout" Target="../slideLayouts/slideLayout34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8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theme" Target="../theme/theme8.xml"/><Relationship Id="rId5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mtClean="0"/>
              <a:t>13 декабря 2013 года, Международный мультимедийный пресс-центр РИА Новости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1CB6C2-0CAA-4EC8-82B2-7515CB081D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237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13 декабря 2013 года, Международный мультимедийный пресс-центр РИА Новости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1CB6C2-0CAA-4EC8-82B2-7515CB081DB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7150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59" r:id="rId5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13 декабря 2013 года, Международный мультимедийный пресс-центр РИА Новости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1CB6C2-0CAA-4EC8-82B2-7515CB081DB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40036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13 декабря 2013 года, Международный мультимедийный пресс-центр РИА Новости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1CB6C2-0CAA-4EC8-82B2-7515CB081DB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9284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13 декабря 2013 года, Международный мультимедийный пресс-центр РИА Новости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1CB6C2-0CAA-4EC8-82B2-7515CB081DB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8854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13 декабря 2013 года, Международный мультимедийный пресс-центр РИА Новости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1CB6C2-0CAA-4EC8-82B2-7515CB081DB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42649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13 декабря 2013 года, Международный мультимедийный пресс-центр РИА Новости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1CB6C2-0CAA-4EC8-82B2-7515CB081DB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3876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13 декабря 2013 года, Международный мультимедийный пресс-центр РИА Новости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1CB6C2-0CAA-4EC8-82B2-7515CB081DB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3472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3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tiff"/><Relationship Id="rId1" Type="http://schemas.openxmlformats.org/officeDocument/2006/relationships/slideLayout" Target="../slideLayouts/slideLayout2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3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hyperlink" Target="http://www.miloserdie.ru/podari-drova" TargetMode="Externa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4754880" y="3950208"/>
            <a:ext cx="6693407" cy="1453726"/>
          </a:xfrm>
        </p:spPr>
        <p:txBody>
          <a:bodyPr>
            <a:noAutofit/>
          </a:bodyPr>
          <a:lstStyle/>
          <a:p>
            <a:pPr algn="r"/>
            <a:r>
              <a:rPr lang="ru-RU" sz="3200" dirty="0" smtClean="0"/>
              <a:t>Социальное служение Русской Православной Церкви в Москве</a:t>
            </a:r>
            <a:endParaRPr lang="en-US" sz="32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5482797" y="5536383"/>
            <a:ext cx="5888003" cy="990136"/>
          </a:xfrm>
        </p:spPr>
        <p:txBody>
          <a:bodyPr anchor="b">
            <a:noAutofit/>
          </a:bodyPr>
          <a:lstStyle/>
          <a:p>
            <a:pPr algn="r"/>
            <a:r>
              <a:rPr lang="ru-RU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Times New Roman" pitchFamily="18" charset="0"/>
              </a:rPr>
              <a:t>Епископ Орехово-Зуевский ПАНТЕЛЕИМОН</a:t>
            </a:r>
          </a:p>
          <a:p>
            <a:pPr algn="r"/>
            <a:r>
              <a:rPr lang="ru-RU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Times New Roman" pitchFamily="18" charset="0"/>
              </a:rPr>
              <a:t>Председатель Синодального отдела по благотворительности</a:t>
            </a:r>
            <a:endParaRPr lang="en-US" sz="18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85141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877312" y="5730240"/>
            <a:ext cx="6702773" cy="877825"/>
          </a:xfrm>
        </p:spPr>
        <p:txBody>
          <a:bodyPr/>
          <a:lstStyle/>
          <a:p>
            <a:r>
              <a:rPr lang="ru-RU" sz="1800" dirty="0" smtClean="0">
                <a:solidFill>
                  <a:schemeClr val="tx1"/>
                </a:solidFill>
                <a:latin typeface="+mj-lt"/>
              </a:rPr>
              <a:t>Патриарх КИРИЛЛ в детском-доме интернате для умственно отсталых детей №15. Пасха. 2010 год</a:t>
            </a:r>
            <a:endParaRPr lang="en-US" sz="18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CB6C2-0CAA-4EC8-82B2-7515CB081DB3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2385" y="290321"/>
            <a:ext cx="7086351" cy="5403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84902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Из Послания В.В. Путина Федеральному Собранию 12.12.2013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802011" y="1837562"/>
            <a:ext cx="6189953" cy="372199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600" dirty="0" smtClean="0"/>
              <a:t>«Нам </a:t>
            </a:r>
            <a:r>
              <a:rPr lang="ru-RU" sz="2600" dirty="0"/>
              <a:t>нужно возрождать и традиции милосердия. Предлагаю организовать в России широкое движение добровольцев, готовых работать в системе здравоохранения, оказывать посильную помощь. При этом убеждён: волонтёры, на деле проработавшие несколько лет в учреждениях здравоохранения, должны иметь преимущества при поступлении в медицинские </a:t>
            </a:r>
            <a:r>
              <a:rPr lang="ru-RU" sz="2600" dirty="0" smtClean="0"/>
              <a:t>вузы».</a:t>
            </a:r>
            <a:endParaRPr lang="ru-RU" sz="260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13 декабря 2013 года, Международный мультимедийный пресс-центр РИА Новости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CB6C2-0CAA-4EC8-82B2-7515CB081DB3}" type="slidenum">
              <a:rPr lang="en-US" smtClean="0">
                <a:solidFill>
                  <a:prstClr val="white"/>
                </a:solidFill>
              </a:rPr>
              <a:pPr/>
              <a:t>3</a:t>
            </a:fld>
            <a:endParaRPr lang="en-US">
              <a:solidFill>
                <a:prstClr val="white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722" y="1837562"/>
            <a:ext cx="5355289" cy="3575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4505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61841" y="5937505"/>
            <a:ext cx="6418244" cy="670560"/>
          </a:xfrm>
        </p:spPr>
        <p:txBody>
          <a:bodyPr/>
          <a:lstStyle/>
          <a:p>
            <a:r>
              <a:rPr lang="ru-RU" sz="1800" dirty="0" smtClean="0"/>
              <a:t>Данные на 2012 год</a:t>
            </a:r>
            <a:endParaRPr lang="en-US" sz="1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CB6C2-0CAA-4EC8-82B2-7515CB081DB3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48019" y="1072897"/>
            <a:ext cx="11295962" cy="4688926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ru-RU" sz="3200" dirty="0" smtClean="0"/>
              <a:t>62 группы милосердия</a:t>
            </a:r>
          </a:p>
          <a:p>
            <a:pPr>
              <a:buFontTx/>
              <a:buChar char="-"/>
            </a:pPr>
            <a:r>
              <a:rPr lang="ru-RU" sz="3200" dirty="0" smtClean="0"/>
              <a:t>24 службы помощи заключенным</a:t>
            </a:r>
          </a:p>
          <a:p>
            <a:pPr>
              <a:buFontTx/>
              <a:buChar char="-"/>
            </a:pPr>
            <a:r>
              <a:rPr lang="ru-RU" sz="3200" dirty="0" smtClean="0"/>
              <a:t>18 благотворительных столовых</a:t>
            </a:r>
          </a:p>
          <a:p>
            <a:pPr>
              <a:buFontTx/>
              <a:buChar char="-"/>
            </a:pPr>
            <a:r>
              <a:rPr lang="ru-RU" sz="3200" dirty="0" smtClean="0"/>
              <a:t>3 приюта для стариков</a:t>
            </a:r>
          </a:p>
          <a:p>
            <a:pPr>
              <a:buFontTx/>
              <a:buChar char="-"/>
            </a:pPr>
            <a:r>
              <a:rPr lang="ru-RU" sz="3200" dirty="0" smtClean="0"/>
              <a:t>6 церковных детских домов для детей-сирот</a:t>
            </a:r>
          </a:p>
          <a:p>
            <a:pPr>
              <a:buFontTx/>
              <a:buChar char="-"/>
            </a:pPr>
            <a:r>
              <a:rPr lang="ru-RU" sz="3200" dirty="0" smtClean="0"/>
              <a:t>22 прихода, помогающих алкоголикам и наркоманам</a:t>
            </a:r>
          </a:p>
          <a:p>
            <a:pPr>
              <a:buFontTx/>
              <a:buChar char="-"/>
            </a:pPr>
            <a:r>
              <a:rPr lang="ru-RU" sz="3200" dirty="0" smtClean="0"/>
              <a:t>11 приходских патронажных служб</a:t>
            </a:r>
          </a:p>
          <a:p>
            <a:pPr>
              <a:buFontTx/>
              <a:buChar char="-"/>
            </a:pPr>
            <a:r>
              <a:rPr lang="ru-RU" sz="3200" dirty="0" smtClean="0"/>
              <a:t>15 служб помощи семье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41248" y="280416"/>
            <a:ext cx="99486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1"/>
                </a:solidFill>
                <a:latin typeface="+mj-lt"/>
              </a:rPr>
              <a:t>Социальное служение Церкви в Москве</a:t>
            </a:r>
            <a:endParaRPr lang="ru-RU" sz="3200" b="1" dirty="0">
              <a:solidFill>
                <a:schemeClr val="accent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755909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4832" y="126240"/>
            <a:ext cx="7929512" cy="5659182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13 декабря 2013 года, Международный мультимедийный пресс-центр РИА Новости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CB6C2-0CAA-4EC8-82B2-7515CB081DB3}" type="slidenum">
              <a:rPr lang="en-US" smtClean="0">
                <a:solidFill>
                  <a:prstClr val="white"/>
                </a:solidFill>
              </a:rPr>
              <a:pPr/>
              <a:t>5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77770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9873" y="0"/>
            <a:ext cx="11192256" cy="114204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Православная служба помощи «Милосердие» - </a:t>
            </a:r>
            <a:br>
              <a:rPr lang="ru-RU" dirty="0" smtClean="0"/>
            </a:br>
            <a:r>
              <a:rPr lang="ru-RU" dirty="0" smtClean="0"/>
              <a:t>это 23 социальных проекта, в том числе: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0417" y="1280160"/>
            <a:ext cx="11463564" cy="4481663"/>
          </a:xfrm>
        </p:spPr>
        <p:txBody>
          <a:bodyPr/>
          <a:lstStyle/>
          <a:p>
            <a:pPr>
              <a:buFontTx/>
              <a:buChar char="-"/>
            </a:pPr>
            <a:r>
              <a:rPr lang="ru-RU" dirty="0" smtClean="0"/>
              <a:t>Группа помощи бездомным в больницах и мобильная бригада «Милосердие»</a:t>
            </a:r>
          </a:p>
          <a:p>
            <a:pPr>
              <a:buFontTx/>
              <a:buChar char="-"/>
            </a:pPr>
            <a:r>
              <a:rPr lang="ru-RU" dirty="0" smtClean="0"/>
              <a:t>3 детских дома</a:t>
            </a:r>
          </a:p>
          <a:p>
            <a:pPr>
              <a:buFontTx/>
              <a:buChar char="-"/>
            </a:pPr>
            <a:r>
              <a:rPr lang="ru-RU" dirty="0" smtClean="0"/>
              <a:t>Кризисный приют «Дом для мамы»</a:t>
            </a:r>
          </a:p>
          <a:p>
            <a:pPr>
              <a:buFontTx/>
              <a:buChar char="-"/>
            </a:pPr>
            <a:r>
              <a:rPr lang="ru-RU" dirty="0" smtClean="0"/>
              <a:t>Служба добровольцев (более 1000 добровольцев)</a:t>
            </a:r>
          </a:p>
          <a:p>
            <a:pPr>
              <a:buFontTx/>
              <a:buChar char="-"/>
            </a:pPr>
            <a:r>
              <a:rPr lang="ru-RU" dirty="0" smtClean="0"/>
              <a:t>Проект помощи больным БАС</a:t>
            </a:r>
          </a:p>
          <a:p>
            <a:pPr>
              <a:buFontTx/>
              <a:buChar char="-"/>
            </a:pPr>
            <a:r>
              <a:rPr lang="ru-RU" dirty="0" smtClean="0"/>
              <a:t>Детская выездная паллиативная служба</a:t>
            </a:r>
          </a:p>
          <a:p>
            <a:pPr>
              <a:buFontTx/>
              <a:buChar char="-"/>
            </a:pPr>
            <a:r>
              <a:rPr lang="ru-RU" dirty="0" smtClean="0"/>
              <a:t>Проекты помощи в ПНИ и ДДИ</a:t>
            </a:r>
          </a:p>
          <a:p>
            <a:pPr>
              <a:buFontTx/>
              <a:buChar char="-"/>
            </a:pPr>
            <a:r>
              <a:rPr lang="ru-RU" dirty="0" smtClean="0"/>
              <a:t>Богадельня для одиноких стариков и др.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13 декабря 2013 года, Международный мультимедийный пресс-центр РИА Новости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CB6C2-0CAA-4EC8-82B2-7515CB081DB3}" type="slidenum">
              <a:rPr lang="en-US" smtClean="0">
                <a:solidFill>
                  <a:prstClr val="white"/>
                </a:solidFill>
              </a:rPr>
              <a:pPr/>
              <a:t>6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31505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182881"/>
            <a:ext cx="11524525" cy="841247"/>
          </a:xfrm>
        </p:spPr>
        <p:txBody>
          <a:bodyPr/>
          <a:lstStyle/>
          <a:p>
            <a:pPr algn="ctr"/>
            <a:r>
              <a:rPr lang="ru-RU" dirty="0" smtClean="0"/>
              <a:t>Сестры милосердия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913888" y="5839969"/>
            <a:ext cx="6666197" cy="604516"/>
          </a:xfrm>
        </p:spPr>
        <p:txBody>
          <a:bodyPr/>
          <a:lstStyle/>
          <a:p>
            <a:r>
              <a:rPr lang="ru-RU" sz="1800" dirty="0">
                <a:solidFill>
                  <a:schemeClr val="tx1"/>
                </a:solidFill>
                <a:latin typeface="+mj-lt"/>
              </a:rPr>
              <a:t>В </a:t>
            </a:r>
            <a:r>
              <a:rPr lang="ru-RU" sz="1800" dirty="0" smtClean="0">
                <a:solidFill>
                  <a:schemeClr val="tx1"/>
                </a:solidFill>
                <a:latin typeface="+mj-lt"/>
              </a:rPr>
              <a:t>двух московских больницах ухаживают за больными </a:t>
            </a:r>
          </a:p>
          <a:p>
            <a:r>
              <a:rPr lang="ru-RU" sz="1800" dirty="0" smtClean="0">
                <a:solidFill>
                  <a:schemeClr val="tx1"/>
                </a:solidFill>
                <a:latin typeface="+mj-lt"/>
              </a:rPr>
              <a:t>49 сестер милосердия</a:t>
            </a:r>
            <a:endParaRPr lang="en-US" sz="18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CB6C2-0CAA-4EC8-82B2-7515CB081DB3}" type="slidenum">
              <a:rPr lang="en-US" smtClean="0">
                <a:solidFill>
                  <a:prstClr val="white"/>
                </a:solidFill>
              </a:rPr>
              <a:pPr/>
              <a:t>7</a:t>
            </a:fld>
            <a:endParaRPr lang="en-US">
              <a:solidFill>
                <a:prstClr val="white"/>
              </a:solidFill>
            </a:endParaRPr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2124" y="963168"/>
            <a:ext cx="6563584" cy="4797871"/>
          </a:xfrm>
        </p:spPr>
      </p:pic>
    </p:spTree>
    <p:extLst>
      <p:ext uri="{BB962C8B-B14F-4D97-AF65-F5344CB8AC3E}">
        <p14:creationId xmlns:p14="http://schemas.microsoft.com/office/powerpoint/2010/main" val="26252443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720" y="365125"/>
            <a:ext cx="11317261" cy="756539"/>
          </a:xfrm>
        </p:spPr>
        <p:txBody>
          <a:bodyPr/>
          <a:lstStyle/>
          <a:p>
            <a:pPr algn="ctr"/>
            <a:r>
              <a:rPr lang="ru-RU" dirty="0" smtClean="0"/>
              <a:t>Приют «Дом для мамы»</a:t>
            </a:r>
            <a:endParaRPr lang="en-US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374" y="1158239"/>
            <a:ext cx="6904198" cy="4602799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731008" y="5839968"/>
            <a:ext cx="7336757" cy="877824"/>
          </a:xfrm>
        </p:spPr>
        <p:txBody>
          <a:bodyPr/>
          <a:lstStyle/>
          <a:p>
            <a:r>
              <a:rPr lang="ru-RU" sz="1800" dirty="0">
                <a:solidFill>
                  <a:schemeClr val="tx1"/>
                </a:solidFill>
                <a:latin typeface="+mj-lt"/>
              </a:rPr>
              <a:t>Одновременно в приюте </a:t>
            </a:r>
            <a:r>
              <a:rPr lang="ru-RU" sz="1800" dirty="0" smtClean="0">
                <a:solidFill>
                  <a:schemeClr val="tx1"/>
                </a:solidFill>
                <a:latin typeface="+mj-lt"/>
              </a:rPr>
              <a:t>в домашних </a:t>
            </a:r>
            <a:r>
              <a:rPr lang="ru-RU" sz="1800" dirty="0">
                <a:solidFill>
                  <a:schemeClr val="tx1"/>
                </a:solidFill>
                <a:latin typeface="+mj-lt"/>
              </a:rPr>
              <a:t>условиях могут поселиться </a:t>
            </a:r>
            <a:r>
              <a:rPr lang="ru-RU" sz="1800" dirty="0" smtClean="0">
                <a:solidFill>
                  <a:schemeClr val="tx1"/>
                </a:solidFill>
                <a:latin typeface="+mj-lt"/>
              </a:rPr>
              <a:t>10 </a:t>
            </a:r>
            <a:r>
              <a:rPr lang="ru-RU" sz="1800" dirty="0">
                <a:solidFill>
                  <a:schemeClr val="tx1"/>
                </a:solidFill>
                <a:latin typeface="+mj-lt"/>
              </a:rPr>
              <a:t>беременных женщин или женщин с маленькими </a:t>
            </a:r>
            <a:r>
              <a:rPr lang="ru-RU" sz="1800" dirty="0" smtClean="0">
                <a:solidFill>
                  <a:schemeClr val="tx1"/>
                </a:solidFill>
                <a:latin typeface="+mj-lt"/>
              </a:rPr>
              <a:t>детьми</a:t>
            </a:r>
            <a:endParaRPr lang="en-US" sz="18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CB6C2-0CAA-4EC8-82B2-7515CB081DB3}" type="slidenum">
              <a:rPr lang="en-US" smtClean="0">
                <a:solidFill>
                  <a:prstClr val="white"/>
                </a:solidFill>
              </a:rPr>
              <a:pPr/>
              <a:t>8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18044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2336" y="267589"/>
            <a:ext cx="11341645" cy="756539"/>
          </a:xfrm>
        </p:spPr>
        <p:txBody>
          <a:bodyPr/>
          <a:lstStyle/>
          <a:p>
            <a:pPr algn="ctr"/>
            <a:r>
              <a:rPr lang="ru-RU" dirty="0" smtClean="0"/>
              <a:t>Служба помощи бездомным в больницах</a:t>
            </a:r>
            <a:endParaRPr lang="en-US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2512" y="1064769"/>
            <a:ext cx="7044404" cy="4696270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791968" y="5839968"/>
            <a:ext cx="6751541" cy="836165"/>
          </a:xfrm>
        </p:spPr>
        <p:txBody>
          <a:bodyPr/>
          <a:lstStyle/>
          <a:p>
            <a:r>
              <a:rPr lang="ru-RU" sz="1800" dirty="0" smtClean="0">
                <a:solidFill>
                  <a:schemeClr val="tx1"/>
                </a:solidFill>
                <a:latin typeface="+mj-lt"/>
              </a:rPr>
              <a:t>Сотрудники службы помогают бездомным наладить </a:t>
            </a:r>
            <a:r>
              <a:rPr lang="ru-RU" sz="1800" dirty="0">
                <a:solidFill>
                  <a:schemeClr val="tx1"/>
                </a:solidFill>
                <a:latin typeface="+mj-lt"/>
              </a:rPr>
              <a:t>связь с родственниками, восстановить </a:t>
            </a:r>
            <a:r>
              <a:rPr lang="ru-RU" sz="1800" dirty="0" smtClean="0">
                <a:solidFill>
                  <a:schemeClr val="tx1"/>
                </a:solidFill>
                <a:latin typeface="+mj-lt"/>
              </a:rPr>
              <a:t>документы, вернуться в общество. </a:t>
            </a:r>
            <a:r>
              <a:rPr lang="ru-RU" sz="1800" dirty="0">
                <a:solidFill>
                  <a:schemeClr val="tx1"/>
                </a:solidFill>
                <a:latin typeface="+mj-lt"/>
              </a:rPr>
              <a:t>За год служба помогает от 1500 до 2000 </a:t>
            </a:r>
            <a:r>
              <a:rPr lang="ru-RU" sz="1800" dirty="0" smtClean="0">
                <a:solidFill>
                  <a:schemeClr val="tx1"/>
                </a:solidFill>
                <a:latin typeface="+mj-lt"/>
              </a:rPr>
              <a:t>человек</a:t>
            </a:r>
            <a:endParaRPr lang="en-US" sz="18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CB6C2-0CAA-4EC8-82B2-7515CB081DB3}" type="slidenum">
              <a:rPr lang="en-US" smtClean="0">
                <a:solidFill>
                  <a:prstClr val="white"/>
                </a:solidFill>
              </a:rPr>
              <a:pPr/>
              <a:t>9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6966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011936"/>
          </a:xfrm>
        </p:spPr>
        <p:txBody>
          <a:bodyPr/>
          <a:lstStyle/>
          <a:p>
            <a:pPr algn="ctr"/>
            <a:r>
              <a:rPr lang="ru-RU" dirty="0" smtClean="0"/>
              <a:t>Пункт попавшим в беду на Казанском вокзале</a:t>
            </a:r>
            <a:endParaRPr lang="en-US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242" y="902208"/>
            <a:ext cx="7192625" cy="4797425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13 декабря 2013 года, Международный мультимедийный пресс-центр РИА Новости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CB6C2-0CAA-4EC8-82B2-7515CB081DB3}" type="slidenum">
              <a:rPr lang="en-US" smtClean="0">
                <a:solidFill>
                  <a:prstClr val="white"/>
                </a:solidFill>
              </a:rPr>
              <a:pPr/>
              <a:t>10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839456" y="1085088"/>
            <a:ext cx="399897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На Казанском вокзале открылся пункт приема людей, попавших в беду. В ноябре соцработник службы «Милосердие» принял 63 человек: 47 были куплены билеты, и они уехали домой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7050584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3568" y="267589"/>
            <a:ext cx="11317261" cy="634619"/>
          </a:xfrm>
        </p:spPr>
        <p:txBody>
          <a:bodyPr>
            <a:noAutofit/>
          </a:bodyPr>
          <a:lstStyle/>
          <a:p>
            <a:pPr algn="ctr"/>
            <a:r>
              <a:rPr lang="ru-RU" dirty="0" smtClean="0"/>
              <a:t>Помощь в психоневрологическом интернате</a:t>
            </a:r>
            <a:endParaRPr lang="en-US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7920" y="987553"/>
            <a:ext cx="7160228" cy="4773486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755392" y="5827776"/>
            <a:ext cx="7315200" cy="926591"/>
          </a:xfrm>
        </p:spPr>
        <p:txBody>
          <a:bodyPr/>
          <a:lstStyle/>
          <a:p>
            <a:r>
              <a:rPr lang="ru-RU" sz="1800" dirty="0">
                <a:solidFill>
                  <a:schemeClr val="tx1"/>
                </a:solidFill>
                <a:latin typeface="+mj-lt"/>
              </a:rPr>
              <a:t>Сестры </a:t>
            </a:r>
            <a:r>
              <a:rPr lang="ru-RU" sz="1800" dirty="0" smtClean="0">
                <a:solidFill>
                  <a:schemeClr val="tx1"/>
                </a:solidFill>
                <a:latin typeface="+mj-lt"/>
              </a:rPr>
              <a:t>милосердия сменами по 12 часов работают в ПНИ №11 в </a:t>
            </a:r>
            <a:r>
              <a:rPr lang="ru-RU" sz="1800" dirty="0">
                <a:solidFill>
                  <a:schemeClr val="tx1"/>
                </a:solidFill>
                <a:latin typeface="+mj-lt"/>
              </a:rPr>
              <a:t>отделении лежачих инвалидов (11 инвалидов детства) и помогают ухаживать в других отделениях (не менее 45 инвалидов</a:t>
            </a:r>
            <a:r>
              <a:rPr lang="ru-RU" sz="1800" dirty="0" smtClean="0">
                <a:solidFill>
                  <a:schemeClr val="tx1"/>
                </a:solidFill>
                <a:latin typeface="+mj-lt"/>
              </a:rPr>
              <a:t>).</a:t>
            </a:r>
            <a:endParaRPr lang="en-US" sz="18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CB6C2-0CAA-4EC8-82B2-7515CB081DB3}" type="slidenum">
              <a:rPr lang="en-US" smtClean="0">
                <a:solidFill>
                  <a:prstClr val="white"/>
                </a:solidFill>
              </a:rPr>
              <a:pPr/>
              <a:t>11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51342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2336" y="85345"/>
            <a:ext cx="11341645" cy="1121663"/>
          </a:xfrm>
        </p:spPr>
        <p:txBody>
          <a:bodyPr/>
          <a:lstStyle/>
          <a:p>
            <a:pPr algn="ctr"/>
            <a:r>
              <a:rPr lang="ru-RU" dirty="0" smtClean="0"/>
              <a:t>Группа работы с просителями</a:t>
            </a:r>
            <a:endParaRPr lang="en-US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3263" y="963168"/>
            <a:ext cx="7196805" cy="4797871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804160" y="5827776"/>
            <a:ext cx="7059168" cy="841247"/>
          </a:xfrm>
        </p:spPr>
        <p:txBody>
          <a:bodyPr/>
          <a:lstStyle/>
          <a:p>
            <a:r>
              <a:rPr lang="ru-RU" sz="1800" dirty="0" smtClean="0">
                <a:solidFill>
                  <a:schemeClr val="tx1"/>
                </a:solidFill>
                <a:latin typeface="+mj-lt"/>
              </a:rPr>
              <a:t>Группа ежегодно помогает более чем 2000 просителей. Просьбы о дорогостоящем лечении помещаются на сайте </a:t>
            </a:r>
            <a:r>
              <a:rPr lang="de-DE" sz="1800" dirty="0" smtClean="0">
                <a:solidFill>
                  <a:schemeClr val="tx1"/>
                </a:solidFill>
                <a:latin typeface="+mj-lt"/>
              </a:rPr>
              <a:t>www.miloserdie.ru</a:t>
            </a:r>
            <a:endParaRPr lang="en-US" sz="18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CB6C2-0CAA-4EC8-82B2-7515CB081DB3}" type="slidenum">
              <a:rPr lang="en-US" smtClean="0">
                <a:solidFill>
                  <a:prstClr val="white"/>
                </a:solidFill>
              </a:rPr>
              <a:pPr/>
              <a:t>12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34641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8368" y="-85343"/>
            <a:ext cx="11085613" cy="1072896"/>
          </a:xfrm>
        </p:spPr>
        <p:txBody>
          <a:bodyPr/>
          <a:lstStyle/>
          <a:p>
            <a:pPr algn="ctr"/>
            <a:r>
              <a:rPr lang="ru-RU" dirty="0" smtClean="0"/>
              <a:t>Свято-</a:t>
            </a:r>
            <a:r>
              <a:rPr lang="ru-RU" dirty="0" err="1" smtClean="0"/>
              <a:t>Спиридоньевская</a:t>
            </a:r>
            <a:r>
              <a:rPr lang="ru-RU" dirty="0" smtClean="0"/>
              <a:t> богадельня</a:t>
            </a:r>
            <a:endParaRPr lang="en-US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0863" y="890016"/>
            <a:ext cx="7215093" cy="4810063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706624" y="5815584"/>
            <a:ext cx="6873461" cy="877823"/>
          </a:xfrm>
        </p:spPr>
        <p:txBody>
          <a:bodyPr/>
          <a:lstStyle/>
          <a:p>
            <a:r>
              <a:rPr lang="ru-RU" sz="1800" dirty="0">
                <a:solidFill>
                  <a:schemeClr val="tx1"/>
                </a:solidFill>
                <a:latin typeface="+mj-lt"/>
              </a:rPr>
              <a:t>Днем и ночью в богадельне дежурят </a:t>
            </a:r>
            <a:r>
              <a:rPr lang="ru-RU" sz="1800" dirty="0" smtClean="0">
                <a:solidFill>
                  <a:schemeClr val="tx1"/>
                </a:solidFill>
                <a:latin typeface="+mj-lt"/>
              </a:rPr>
              <a:t>сестры милосердия, которые ухаживают за 12 тяжелобольными людьми</a:t>
            </a:r>
            <a:endParaRPr lang="en-US" sz="18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CB6C2-0CAA-4EC8-82B2-7515CB081DB3}" type="slidenum">
              <a:rPr lang="en-US" smtClean="0">
                <a:solidFill>
                  <a:prstClr val="white"/>
                </a:solidFill>
              </a:rPr>
              <a:pPr/>
              <a:t>13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31050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680" y="194437"/>
            <a:ext cx="11219725" cy="805307"/>
          </a:xfrm>
        </p:spPr>
        <p:txBody>
          <a:bodyPr/>
          <a:lstStyle/>
          <a:p>
            <a:pPr algn="ctr"/>
            <a:r>
              <a:rPr lang="ru-RU" dirty="0" smtClean="0"/>
              <a:t>Помощь людям, страдающим БАС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767584" y="5718048"/>
            <a:ext cx="7315200" cy="1011936"/>
          </a:xfrm>
        </p:spPr>
        <p:txBody>
          <a:bodyPr/>
          <a:lstStyle/>
          <a:p>
            <a:r>
              <a:rPr lang="ru-RU" sz="1800" dirty="0" smtClean="0">
                <a:solidFill>
                  <a:schemeClr val="tx1"/>
                </a:solidFill>
                <a:latin typeface="+mj-lt"/>
              </a:rPr>
              <a:t>За год дыхательные </a:t>
            </a:r>
            <a:r>
              <a:rPr lang="ru-RU" sz="1800" dirty="0">
                <a:solidFill>
                  <a:schemeClr val="tx1"/>
                </a:solidFill>
                <a:latin typeface="+mj-lt"/>
              </a:rPr>
              <a:t>аппараты в рамках программы </a:t>
            </a:r>
            <a:r>
              <a:rPr lang="ru-RU" sz="1800" dirty="0" smtClean="0">
                <a:solidFill>
                  <a:schemeClr val="tx1"/>
                </a:solidFill>
                <a:latin typeface="+mj-lt"/>
              </a:rPr>
              <a:t>«Дыхание» бесплатно получил </a:t>
            </a:r>
            <a:r>
              <a:rPr lang="ru-RU" sz="1800" dirty="0">
                <a:solidFill>
                  <a:schemeClr val="tx1"/>
                </a:solidFill>
                <a:latin typeface="+mj-lt"/>
              </a:rPr>
              <a:t>41 </a:t>
            </a:r>
            <a:r>
              <a:rPr lang="ru-RU" sz="1800" dirty="0" smtClean="0">
                <a:solidFill>
                  <a:schemeClr val="tx1"/>
                </a:solidFill>
                <a:latin typeface="+mj-lt"/>
              </a:rPr>
              <a:t>человек, страдающий от удушья. Больным помогают невролог, пульмонолог, психолог, священник</a:t>
            </a:r>
            <a:endParaRPr lang="en-US" sz="18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CB6C2-0CAA-4EC8-82B2-7515CB081DB3}" type="slidenum">
              <a:rPr lang="en-US" smtClean="0">
                <a:solidFill>
                  <a:prstClr val="white"/>
                </a:solidFill>
              </a:rPr>
              <a:pPr/>
              <a:t>14</a:t>
            </a:fld>
            <a:endParaRPr lang="en-US">
              <a:solidFill>
                <a:prstClr val="white"/>
              </a:solidFill>
            </a:endParaRPr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1343" y="914400"/>
            <a:ext cx="7269957" cy="4846639"/>
          </a:xfrm>
        </p:spPr>
      </p:pic>
    </p:spTree>
    <p:extLst>
      <p:ext uri="{BB962C8B-B14F-4D97-AF65-F5344CB8AC3E}">
        <p14:creationId xmlns:p14="http://schemas.microsoft.com/office/powerpoint/2010/main" val="7167915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1" y="48769"/>
            <a:ext cx="11436096" cy="816863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Лагерь для детей-инвалидов</a:t>
            </a:r>
            <a:endParaRPr lang="en-US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0864" y="897199"/>
            <a:ext cx="7266431" cy="4845234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889504" y="5852160"/>
            <a:ext cx="7056341" cy="865631"/>
          </a:xfrm>
        </p:spPr>
        <p:txBody>
          <a:bodyPr/>
          <a:lstStyle/>
          <a:p>
            <a:r>
              <a:rPr lang="ru-RU" sz="1800" dirty="0">
                <a:solidFill>
                  <a:schemeClr val="tx1"/>
                </a:solidFill>
                <a:latin typeface="+mj-lt"/>
              </a:rPr>
              <a:t>В 2013 году в лагере отдохнули более 150 детей с </a:t>
            </a:r>
            <a:r>
              <a:rPr lang="ru-RU" sz="1800" dirty="0" smtClean="0">
                <a:solidFill>
                  <a:schemeClr val="tx1"/>
                </a:solidFill>
                <a:latin typeface="+mj-lt"/>
              </a:rPr>
              <a:t>родителями: 84 ребенка-инвалида, дети-сироты и дети из многодетных малообеспеченных семей</a:t>
            </a:r>
            <a:endParaRPr lang="en-US" sz="18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CB6C2-0CAA-4EC8-82B2-7515CB081DB3}" type="slidenum">
              <a:rPr lang="en-US" smtClean="0">
                <a:solidFill>
                  <a:prstClr val="white"/>
                </a:solidFill>
              </a:rPr>
              <a:pPr/>
              <a:t>15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32679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195073"/>
            <a:ext cx="12192000" cy="1097280"/>
          </a:xfrm>
        </p:spPr>
        <p:txBody>
          <a:bodyPr/>
          <a:lstStyle/>
          <a:p>
            <a:pPr algn="ctr"/>
            <a:r>
              <a:rPr lang="ru-RU" dirty="0" smtClean="0"/>
              <a:t>Клиническая больница святителя Алексия</a:t>
            </a:r>
            <a:endParaRPr lang="en-US" dirty="0"/>
          </a:p>
        </p:txBody>
      </p:sp>
      <p:pic>
        <p:nvPicPr>
          <p:cNvPr id="2" name="Объект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079" y="1170431"/>
            <a:ext cx="7479418" cy="4395535"/>
          </a:xfrm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731008" y="5791200"/>
            <a:ext cx="7266432" cy="902207"/>
          </a:xfrm>
        </p:spPr>
        <p:txBody>
          <a:bodyPr/>
          <a:lstStyle/>
          <a:p>
            <a:r>
              <a:rPr lang="ru-RU" sz="1800" dirty="0" smtClean="0">
                <a:solidFill>
                  <a:srgbClr val="000000"/>
                </a:solidFill>
                <a:latin typeface="Arial"/>
              </a:rPr>
              <a:t>Стационар рассчитан на 220 коек</a:t>
            </a:r>
            <a:r>
              <a:rPr lang="ru-RU" sz="1800" dirty="0">
                <a:solidFill>
                  <a:srgbClr val="000000"/>
                </a:solidFill>
                <a:latin typeface="Arial"/>
              </a:rPr>
              <a:t>. Больные поступают по </a:t>
            </a:r>
            <a:r>
              <a:rPr lang="ru-RU" sz="1800" dirty="0" smtClean="0">
                <a:solidFill>
                  <a:srgbClr val="000000"/>
                </a:solidFill>
                <a:latin typeface="Arial"/>
              </a:rPr>
              <a:t>Скорой. В больнице около </a:t>
            </a:r>
            <a:r>
              <a:rPr lang="ru-RU" sz="1800" dirty="0">
                <a:solidFill>
                  <a:srgbClr val="000000"/>
                </a:solidFill>
                <a:latin typeface="Arial"/>
              </a:rPr>
              <a:t>600 сотрудников, из которых </a:t>
            </a:r>
            <a:r>
              <a:rPr lang="ru-RU" sz="1800" dirty="0" smtClean="0">
                <a:solidFill>
                  <a:srgbClr val="000000"/>
                </a:solidFill>
                <a:latin typeface="Arial"/>
              </a:rPr>
              <a:t>9 </a:t>
            </a:r>
            <a:r>
              <a:rPr lang="ru-RU" sz="1800" dirty="0">
                <a:solidFill>
                  <a:srgbClr val="000000"/>
                </a:solidFill>
                <a:latin typeface="Arial"/>
              </a:rPr>
              <a:t>профессоров - докторов наук, 7</a:t>
            </a:r>
            <a:r>
              <a:rPr lang="ru-RU" sz="1800" dirty="0" smtClean="0">
                <a:solidFill>
                  <a:srgbClr val="000000"/>
                </a:solidFill>
                <a:latin typeface="Arial"/>
              </a:rPr>
              <a:t> </a:t>
            </a:r>
            <a:r>
              <a:rPr lang="ru-RU" sz="1800" dirty="0">
                <a:solidFill>
                  <a:srgbClr val="000000"/>
                </a:solidFill>
                <a:latin typeface="Arial"/>
              </a:rPr>
              <a:t>доцентов, </a:t>
            </a:r>
            <a:r>
              <a:rPr lang="ru-RU" sz="1800" dirty="0" smtClean="0">
                <a:solidFill>
                  <a:srgbClr val="000000"/>
                </a:solidFill>
                <a:latin typeface="Arial"/>
              </a:rPr>
              <a:t>19 </a:t>
            </a:r>
            <a:r>
              <a:rPr lang="ru-RU" sz="1800" dirty="0">
                <a:solidFill>
                  <a:srgbClr val="000000"/>
                </a:solidFill>
                <a:latin typeface="Arial"/>
              </a:rPr>
              <a:t>кандидатов </a:t>
            </a:r>
            <a:r>
              <a:rPr lang="ru-RU" sz="1800" dirty="0" smtClean="0">
                <a:solidFill>
                  <a:srgbClr val="000000"/>
                </a:solidFill>
                <a:latin typeface="Arial"/>
              </a:rPr>
              <a:t>наук </a:t>
            </a:r>
            <a:endParaRPr lang="en-US" sz="180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CB6C2-0CAA-4EC8-82B2-7515CB081DB3}" type="slidenum">
              <a:rPr lang="en-US" smtClean="0">
                <a:solidFill>
                  <a:prstClr val="white"/>
                </a:solidFill>
              </a:rPr>
              <a:pPr/>
              <a:t>16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60760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" y="1"/>
            <a:ext cx="12082272" cy="865631"/>
          </a:xfrm>
        </p:spPr>
        <p:txBody>
          <a:bodyPr/>
          <a:lstStyle/>
          <a:p>
            <a:pPr algn="ctr"/>
            <a:r>
              <a:rPr lang="ru-RU" dirty="0" smtClean="0"/>
              <a:t>Детская выездная паллиативная служба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621280" y="5594605"/>
            <a:ext cx="7412736" cy="1263395"/>
          </a:xfrm>
        </p:spPr>
        <p:txBody>
          <a:bodyPr/>
          <a:lstStyle/>
          <a:p>
            <a:r>
              <a:rPr lang="ru-RU" sz="1800" dirty="0" smtClean="0">
                <a:solidFill>
                  <a:schemeClr val="tx1"/>
                </a:solidFill>
                <a:latin typeface="+mj-lt"/>
              </a:rPr>
              <a:t>Сейчас служба помогает более </a:t>
            </a:r>
            <a:r>
              <a:rPr lang="ru-RU" sz="1800" dirty="0">
                <a:solidFill>
                  <a:schemeClr val="tx1"/>
                </a:solidFill>
                <a:latin typeface="+mj-lt"/>
              </a:rPr>
              <a:t>60 </a:t>
            </a:r>
            <a:r>
              <a:rPr lang="ru-RU" sz="1800" dirty="0" smtClean="0">
                <a:solidFill>
                  <a:schemeClr val="tx1"/>
                </a:solidFill>
                <a:latin typeface="+mj-lt"/>
              </a:rPr>
              <a:t>детям </a:t>
            </a:r>
            <a:r>
              <a:rPr lang="ru-RU" sz="1800" dirty="0">
                <a:solidFill>
                  <a:schemeClr val="tx1"/>
                </a:solidFill>
                <a:latin typeface="+mj-lt"/>
              </a:rPr>
              <a:t>с редкими  неизлечимыми заболеваниями: </a:t>
            </a:r>
            <a:r>
              <a:rPr lang="ru-RU" sz="1800" dirty="0" err="1">
                <a:solidFill>
                  <a:schemeClr val="tx1"/>
                </a:solidFill>
                <a:latin typeface="+mj-lt"/>
              </a:rPr>
              <a:t>мукополисахаридоз</a:t>
            </a:r>
            <a:r>
              <a:rPr lang="ru-RU" sz="1800" dirty="0">
                <a:solidFill>
                  <a:schemeClr val="tx1"/>
                </a:solidFill>
                <a:latin typeface="+mj-lt"/>
              </a:rPr>
              <a:t>, буллезный </a:t>
            </a:r>
            <a:r>
              <a:rPr lang="ru-RU" sz="1800" dirty="0" err="1">
                <a:solidFill>
                  <a:schemeClr val="tx1"/>
                </a:solidFill>
                <a:latin typeface="+mj-lt"/>
              </a:rPr>
              <a:t>эпидермолиз</a:t>
            </a:r>
            <a:r>
              <a:rPr lang="ru-RU" sz="1800" dirty="0">
                <a:solidFill>
                  <a:schemeClr val="tx1"/>
                </a:solidFill>
                <a:latin typeface="+mj-lt"/>
              </a:rPr>
              <a:t>, тяжелые формы ДЦП, спинально-мышечная атрофия, синдром </a:t>
            </a:r>
            <a:r>
              <a:rPr lang="ru-RU" sz="1800" dirty="0" err="1">
                <a:solidFill>
                  <a:schemeClr val="tx1"/>
                </a:solidFill>
                <a:latin typeface="+mj-lt"/>
              </a:rPr>
              <a:t>Дюшена</a:t>
            </a:r>
            <a:r>
              <a:rPr lang="ru-RU" sz="1800" dirty="0">
                <a:solidFill>
                  <a:schemeClr val="tx1"/>
                </a:solidFill>
                <a:latin typeface="+mj-lt"/>
              </a:rPr>
              <a:t>, синдром </a:t>
            </a:r>
            <a:r>
              <a:rPr lang="ru-RU" sz="1800" dirty="0" err="1" smtClean="0">
                <a:solidFill>
                  <a:schemeClr val="tx1"/>
                </a:solidFill>
                <a:latin typeface="+mj-lt"/>
              </a:rPr>
              <a:t>Ретта</a:t>
            </a:r>
            <a:r>
              <a:rPr lang="ru-RU" sz="1800" dirty="0" smtClean="0">
                <a:solidFill>
                  <a:schemeClr val="tx1"/>
                </a:solidFill>
                <a:latin typeface="+mj-lt"/>
              </a:rPr>
              <a:t>, синдром Ундины</a:t>
            </a:r>
            <a:r>
              <a:rPr lang="ru-RU" sz="1800" dirty="0">
                <a:solidFill>
                  <a:schemeClr val="tx1"/>
                </a:solidFill>
                <a:latin typeface="+mj-lt"/>
              </a:rPr>
              <a:t>, </a:t>
            </a:r>
            <a:r>
              <a:rPr lang="ru-RU" sz="1800" dirty="0" err="1" smtClean="0">
                <a:solidFill>
                  <a:schemeClr val="tx1"/>
                </a:solidFill>
                <a:latin typeface="+mj-lt"/>
              </a:rPr>
              <a:t>муковисцидоз</a:t>
            </a:r>
            <a:endParaRPr lang="en-US" sz="18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CB6C2-0CAA-4EC8-82B2-7515CB081DB3}" type="slidenum">
              <a:rPr lang="en-US" smtClean="0">
                <a:solidFill>
                  <a:prstClr val="white"/>
                </a:solidFill>
              </a:rPr>
              <a:pPr/>
              <a:t>17</a:t>
            </a:fld>
            <a:endParaRPr lang="en-US">
              <a:solidFill>
                <a:prstClr val="white"/>
              </a:solidFill>
            </a:endParaRPr>
          </a:p>
        </p:txBody>
      </p:sp>
      <p:pic>
        <p:nvPicPr>
          <p:cNvPr id="8194" name="Picture 2" descr="C:\Users\vrulinsky\Downloads\IMG_3823 (1)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4288" y="804501"/>
            <a:ext cx="7187184" cy="4790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8405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1743981" cy="1097280"/>
          </a:xfrm>
        </p:spPr>
        <p:txBody>
          <a:bodyPr/>
          <a:lstStyle/>
          <a:p>
            <a:pPr algn="ctr"/>
            <a:r>
              <a:rPr lang="ru-RU" dirty="0" smtClean="0"/>
              <a:t>Детский хоспис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791968" y="5754624"/>
            <a:ext cx="7132320" cy="950975"/>
          </a:xfrm>
        </p:spPr>
        <p:txBody>
          <a:bodyPr/>
          <a:lstStyle/>
          <a:p>
            <a:r>
              <a:rPr lang="ru-RU" sz="1800" dirty="0">
                <a:solidFill>
                  <a:schemeClr val="tx1"/>
                </a:solidFill>
                <a:latin typeface="+mj-lt"/>
              </a:rPr>
              <a:t>Стационар </a:t>
            </a:r>
            <a:r>
              <a:rPr lang="ru-RU" sz="1800" dirty="0" smtClean="0">
                <a:solidFill>
                  <a:schemeClr val="tx1"/>
                </a:solidFill>
                <a:latin typeface="+mj-lt"/>
              </a:rPr>
              <a:t>будет открыт весной 2014 года и будет рассчитан </a:t>
            </a:r>
            <a:r>
              <a:rPr lang="ru-RU" sz="1800" dirty="0">
                <a:solidFill>
                  <a:schemeClr val="tx1"/>
                </a:solidFill>
                <a:latin typeface="+mj-lt"/>
              </a:rPr>
              <a:t>на 6 тяжелобольных детей, с каждым из которых сможет проживать один из </a:t>
            </a:r>
            <a:r>
              <a:rPr lang="ru-RU" sz="1800" dirty="0" smtClean="0">
                <a:solidFill>
                  <a:schemeClr val="tx1"/>
                </a:solidFill>
                <a:latin typeface="+mj-lt"/>
              </a:rPr>
              <a:t>родителей</a:t>
            </a:r>
            <a:endParaRPr lang="en-US" sz="18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CB6C2-0CAA-4EC8-82B2-7515CB081DB3}" type="slidenum">
              <a:rPr lang="en-US" smtClean="0">
                <a:solidFill>
                  <a:prstClr val="white"/>
                </a:solidFill>
              </a:rPr>
              <a:pPr/>
              <a:t>18</a:t>
            </a:fld>
            <a:endParaRPr lang="en-US">
              <a:solidFill>
                <a:prstClr val="white"/>
              </a:solidFill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0736" y="878647"/>
            <a:ext cx="6376416" cy="4882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032084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009120" cy="1133855"/>
          </a:xfrm>
        </p:spPr>
        <p:txBody>
          <a:bodyPr/>
          <a:lstStyle/>
          <a:p>
            <a:pPr algn="ctr"/>
            <a:r>
              <a:rPr lang="ru-RU" dirty="0" smtClean="0"/>
              <a:t>Свято-</a:t>
            </a:r>
            <a:r>
              <a:rPr lang="ru-RU" dirty="0" err="1" smtClean="0"/>
              <a:t>Димитриевский</a:t>
            </a:r>
            <a:r>
              <a:rPr lang="ru-RU" dirty="0" smtClean="0"/>
              <a:t> детский дом</a:t>
            </a:r>
            <a:endParaRPr lang="en-US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5456" y="1085088"/>
            <a:ext cx="6906768" cy="4604512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633472" y="5754624"/>
            <a:ext cx="7534656" cy="1103376"/>
          </a:xfrm>
        </p:spPr>
        <p:txBody>
          <a:bodyPr/>
          <a:lstStyle/>
          <a:p>
            <a:r>
              <a:rPr lang="ru-RU" sz="1800" dirty="0" smtClean="0">
                <a:solidFill>
                  <a:schemeClr val="tx1"/>
                </a:solidFill>
                <a:latin typeface="+mj-lt"/>
              </a:rPr>
              <a:t>В детском доме проживают </a:t>
            </a:r>
            <a:r>
              <a:rPr lang="ru-RU" sz="1800" dirty="0">
                <a:solidFill>
                  <a:schemeClr val="tx1"/>
                </a:solidFill>
                <a:latin typeface="+mj-lt"/>
              </a:rPr>
              <a:t>23 </a:t>
            </a:r>
            <a:r>
              <a:rPr lang="ru-RU" sz="1800" dirty="0" smtClean="0">
                <a:solidFill>
                  <a:schemeClr val="tx1"/>
                </a:solidFill>
                <a:latin typeface="+mj-lt"/>
              </a:rPr>
              <a:t>девочки. За 12 лет работы детский дом выпустил 9 девочек. В 2013 году выпущены и успешно устроены в жизни 2 выпускницы, 2 выпускницы вышли замуж</a:t>
            </a:r>
            <a:endParaRPr lang="en-US" sz="18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CB6C2-0CAA-4EC8-82B2-7515CB081DB3}" type="slidenum">
              <a:rPr lang="en-US" smtClean="0">
                <a:solidFill>
                  <a:prstClr val="white"/>
                </a:solidFill>
              </a:rPr>
              <a:pPr/>
              <a:t>19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86207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91508" y="1"/>
            <a:ext cx="9900491" cy="1109471"/>
          </a:xfrm>
        </p:spPr>
        <p:txBody>
          <a:bodyPr/>
          <a:lstStyle/>
          <a:p>
            <a:pPr algn="ctr"/>
            <a:r>
              <a:rPr lang="ru-RU" dirty="0" smtClean="0"/>
              <a:t>Церковные детские дома в России</a:t>
            </a:r>
            <a:endParaRPr lang="en-US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1206" y="2952603"/>
            <a:ext cx="4022716" cy="2679129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13 декабря 2013 года, Международный мультимедийный пресс-центр РИА Новости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CB6C2-0CAA-4EC8-82B2-7515CB081DB3}" type="slidenum">
              <a:rPr lang="en-US" smtClean="0">
                <a:solidFill>
                  <a:prstClr val="white"/>
                </a:solidFill>
              </a:rPr>
              <a:pPr/>
              <a:t>20</a:t>
            </a:fld>
            <a:endParaRPr lang="en-US">
              <a:solidFill>
                <a:prstClr val="white"/>
              </a:solidFill>
            </a:endParaRPr>
          </a:p>
        </p:txBody>
      </p:sp>
      <p:pic>
        <p:nvPicPr>
          <p:cNvPr id="6" name="Рисунок 5" descr="Марфо-Мариинская Обитель милосердия :: Почему не усыновляют взрослых детей - Google Chrome"/>
          <p:cNvPicPr>
            <a:picLocks noChangeAspect="1"/>
          </p:cNvPicPr>
          <p:nvPr/>
        </p:nvPicPr>
        <p:blipFill rotWithShape="1">
          <a:blip r:embed="rId3" cstate="email">
            <a:extLst/>
          </a:blip>
          <a:srcRect/>
          <a:stretch/>
        </p:blipFill>
        <p:spPr>
          <a:xfrm>
            <a:off x="169807" y="190423"/>
            <a:ext cx="2225408" cy="25914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2657856" y="914400"/>
            <a:ext cx="8948928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u="sng" dirty="0" smtClean="0"/>
              <a:t>Итоги паспортизации всех 90 церковных приютов:</a:t>
            </a:r>
            <a:endParaRPr lang="ru-RU" sz="2000" u="sng" dirty="0"/>
          </a:p>
          <a:p>
            <a:endParaRPr lang="ru-RU" sz="2400" dirty="0"/>
          </a:p>
          <a:p>
            <a:r>
              <a:rPr lang="ru-RU" sz="2400" dirty="0" smtClean="0"/>
              <a:t>30</a:t>
            </a:r>
            <a:r>
              <a:rPr lang="ru-RU" sz="2400" dirty="0"/>
              <a:t>% </a:t>
            </a:r>
            <a:r>
              <a:rPr lang="ru-RU" sz="2400" dirty="0" smtClean="0"/>
              <a:t>выпускников получили (-</a:t>
            </a:r>
            <a:r>
              <a:rPr lang="ru-RU" sz="2400" dirty="0" err="1"/>
              <a:t>ают</a:t>
            </a:r>
            <a:r>
              <a:rPr lang="ru-RU" sz="2400" dirty="0"/>
              <a:t>) высшее образование  (</a:t>
            </a:r>
            <a:r>
              <a:rPr lang="ru-RU" sz="2400" dirty="0" smtClean="0"/>
              <a:t>в </a:t>
            </a:r>
            <a:r>
              <a:rPr lang="ru-RU" sz="2400" dirty="0"/>
              <a:t>государственной системе – 5</a:t>
            </a:r>
            <a:r>
              <a:rPr lang="ru-RU" sz="2400" dirty="0" smtClean="0"/>
              <a:t>%)</a:t>
            </a:r>
            <a:r>
              <a:rPr lang="ru-RU" sz="2400" dirty="0"/>
              <a:t>		</a:t>
            </a:r>
          </a:p>
          <a:p>
            <a:r>
              <a:rPr lang="ru-RU" sz="2400" dirty="0"/>
              <a:t>	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03264" y="3023615"/>
            <a:ext cx="509625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из </a:t>
            </a:r>
            <a:r>
              <a:rPr lang="ru-RU" sz="2400" dirty="0"/>
              <a:t>числа создавших семьи – развелись 4% (среднероссийская цифра – 53%)</a:t>
            </a:r>
          </a:p>
          <a:p>
            <a:r>
              <a:rPr lang="ru-RU" sz="2400" dirty="0"/>
              <a:t>		</a:t>
            </a:r>
          </a:p>
          <a:p>
            <a:r>
              <a:rPr lang="ru-RU" sz="2400" dirty="0"/>
              <a:t>судимых, алкоголиков – 1,3% </a:t>
            </a:r>
            <a:endParaRPr lang="ru-RU" sz="2400" dirty="0" smtClean="0"/>
          </a:p>
          <a:p>
            <a:r>
              <a:rPr lang="ru-RU" sz="2400" dirty="0" smtClean="0"/>
              <a:t>(в </a:t>
            </a:r>
            <a:r>
              <a:rPr lang="ru-RU" sz="2400" dirty="0"/>
              <a:t>государственной системе – 40</a:t>
            </a:r>
            <a:r>
              <a:rPr lang="ru-RU" sz="2400" dirty="0" smtClean="0"/>
              <a:t>%)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0020947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0688" y="1"/>
            <a:ext cx="11573293" cy="890016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Сайт Милосердие.</a:t>
            </a:r>
            <a:r>
              <a:rPr lang="de-DE" dirty="0" err="1" smtClean="0"/>
              <a:t>ru</a:t>
            </a:r>
            <a:endParaRPr lang="en-US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2256" y="829937"/>
            <a:ext cx="4926271" cy="5016445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913888" y="5913120"/>
            <a:ext cx="6666197" cy="908304"/>
          </a:xfrm>
        </p:spPr>
        <p:txBody>
          <a:bodyPr/>
          <a:lstStyle/>
          <a:p>
            <a:r>
              <a:rPr lang="ru-RU" sz="1800" dirty="0" smtClean="0">
                <a:solidFill>
                  <a:schemeClr val="tx1"/>
                </a:solidFill>
                <a:latin typeface="+mj-lt"/>
              </a:rPr>
              <a:t>Ежемесячно </a:t>
            </a:r>
            <a:r>
              <a:rPr lang="ru-RU" sz="1800" dirty="0">
                <a:solidFill>
                  <a:schemeClr val="tx1"/>
                </a:solidFill>
                <a:latin typeface="+mj-lt"/>
              </a:rPr>
              <a:t>через сайт удается собрать </a:t>
            </a:r>
            <a:r>
              <a:rPr lang="de-DE" sz="1800" dirty="0" smtClean="0">
                <a:solidFill>
                  <a:schemeClr val="tx1"/>
                </a:solidFill>
                <a:latin typeface="+mj-lt"/>
              </a:rPr>
              <a:t>5 </a:t>
            </a:r>
            <a:r>
              <a:rPr lang="ru-RU" sz="1800" dirty="0" smtClean="0">
                <a:solidFill>
                  <a:schemeClr val="tx1"/>
                </a:solidFill>
                <a:latin typeface="+mj-lt"/>
              </a:rPr>
              <a:t>млн. рублей конкретным нуждающимся и 2,5 млн. </a:t>
            </a:r>
            <a:r>
              <a:rPr lang="ru-RU" sz="1800" dirty="0">
                <a:solidFill>
                  <a:schemeClr val="tx1"/>
                </a:solidFill>
                <a:latin typeface="+mj-lt"/>
              </a:rPr>
              <a:t>на нужды проектов службы "Милосердие</a:t>
            </a:r>
            <a:r>
              <a:rPr lang="ru-RU" sz="1800" dirty="0" smtClean="0">
                <a:solidFill>
                  <a:schemeClr val="tx1"/>
                </a:solidFill>
                <a:latin typeface="+mj-lt"/>
              </a:rPr>
              <a:t>"</a:t>
            </a:r>
            <a:endParaRPr lang="en-US" sz="18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CB6C2-0CAA-4EC8-82B2-7515CB081DB3}" type="slidenum">
              <a:rPr lang="en-US" smtClean="0">
                <a:solidFill>
                  <a:prstClr val="white"/>
                </a:solidFill>
              </a:rPr>
              <a:pPr/>
              <a:t>21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1095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097279"/>
          </a:xfrm>
        </p:spPr>
        <p:txBody>
          <a:bodyPr/>
          <a:lstStyle/>
          <a:p>
            <a:pPr algn="ctr"/>
            <a:r>
              <a:rPr lang="ru-RU" dirty="0" smtClean="0"/>
              <a:t>Благотворительный праздник «Белый Цветок»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682240" y="5827776"/>
            <a:ext cx="7412736" cy="816863"/>
          </a:xfrm>
        </p:spPr>
        <p:txBody>
          <a:bodyPr/>
          <a:lstStyle/>
          <a:p>
            <a:r>
              <a:rPr lang="ru-RU" sz="1800" dirty="0" smtClean="0">
                <a:solidFill>
                  <a:schemeClr val="tx1"/>
                </a:solidFill>
                <a:latin typeface="+mj-lt"/>
              </a:rPr>
              <a:t>Тысячи москвичей пришли на праздник «Белый Цветок» на Кузнецком мосту. На празднике удалось собрать 1,2 млн. рублей на патронажную службу сестер милосердия</a:t>
            </a:r>
            <a:endParaRPr lang="en-US" sz="18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CB6C2-0CAA-4EC8-82B2-7515CB081DB3}" type="slidenum">
              <a:rPr lang="en-US" smtClean="0">
                <a:solidFill>
                  <a:prstClr val="white"/>
                </a:solidFill>
              </a:rPr>
              <a:pPr/>
              <a:t>22</a:t>
            </a:fld>
            <a:endParaRPr lang="en-US">
              <a:solidFill>
                <a:prstClr val="white"/>
              </a:solidFill>
            </a:endParaRPr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4015" y="975360"/>
            <a:ext cx="7178517" cy="4785679"/>
          </a:xfrm>
        </p:spPr>
      </p:pic>
    </p:spTree>
    <p:extLst>
      <p:ext uri="{BB962C8B-B14F-4D97-AF65-F5344CB8AC3E}">
        <p14:creationId xmlns:p14="http://schemas.microsoft.com/office/powerpoint/2010/main" val="22760760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6305"/>
            <a:ext cx="11134381" cy="804672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Общество друзей милосердия</a:t>
            </a:r>
            <a:endParaRPr lang="en-US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5664" y="1016001"/>
            <a:ext cx="7117556" cy="4745038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767584" y="5888736"/>
            <a:ext cx="7485888" cy="853439"/>
          </a:xfrm>
        </p:spPr>
        <p:txBody>
          <a:bodyPr/>
          <a:lstStyle/>
          <a:p>
            <a:r>
              <a:rPr lang="ru-RU" sz="1800" dirty="0" smtClean="0">
                <a:solidFill>
                  <a:schemeClr val="tx1"/>
                </a:solidFill>
                <a:latin typeface="+mj-lt"/>
              </a:rPr>
              <a:t>В Общество друзей милосердия за 5 </a:t>
            </a:r>
            <a:r>
              <a:rPr lang="ru-RU" sz="1800" dirty="0">
                <a:solidFill>
                  <a:schemeClr val="tx1"/>
                </a:solidFill>
                <a:latin typeface="+mj-lt"/>
              </a:rPr>
              <a:t>лет </a:t>
            </a:r>
            <a:r>
              <a:rPr lang="ru-RU" sz="1800" dirty="0" smtClean="0">
                <a:solidFill>
                  <a:schemeClr val="tx1"/>
                </a:solidFill>
                <a:latin typeface="+mj-lt"/>
              </a:rPr>
              <a:t>его существования вступили </a:t>
            </a:r>
            <a:r>
              <a:rPr lang="ru-RU" sz="1800" dirty="0">
                <a:solidFill>
                  <a:schemeClr val="tx1"/>
                </a:solidFill>
                <a:latin typeface="+mj-lt"/>
              </a:rPr>
              <a:t>более 3700 </a:t>
            </a:r>
            <a:r>
              <a:rPr lang="ru-RU" sz="1800" dirty="0" smtClean="0">
                <a:solidFill>
                  <a:schemeClr val="tx1"/>
                </a:solidFill>
                <a:latin typeface="+mj-lt"/>
              </a:rPr>
              <a:t>человек, которые регулярно финансово поддерживают работу социальных проектов</a:t>
            </a:r>
            <a:endParaRPr lang="en-US" sz="18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CB6C2-0CAA-4EC8-82B2-7515CB081DB3}" type="slidenum">
              <a:rPr lang="en-US" smtClean="0">
                <a:solidFill>
                  <a:prstClr val="white"/>
                </a:solidFill>
              </a:rPr>
              <a:pPr/>
              <a:t>23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36696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3024" y="146305"/>
            <a:ext cx="11170957" cy="780287"/>
          </a:xfrm>
        </p:spPr>
        <p:txBody>
          <a:bodyPr/>
          <a:lstStyle/>
          <a:p>
            <a:pPr algn="ctr"/>
            <a:r>
              <a:rPr lang="ru-RU" dirty="0" smtClean="0"/>
              <a:t>Акция «Подари дрова!»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731008" y="5900929"/>
            <a:ext cx="7363968" cy="822959"/>
          </a:xfrm>
        </p:spPr>
        <p:txBody>
          <a:bodyPr/>
          <a:lstStyle/>
          <a:p>
            <a:r>
              <a:rPr lang="ru-RU" sz="1800" dirty="0" smtClean="0">
                <a:solidFill>
                  <a:schemeClr val="tx1"/>
                </a:solidFill>
                <a:latin typeface="+mj-lt"/>
              </a:rPr>
              <a:t>На сайте  </a:t>
            </a:r>
            <a:r>
              <a:rPr lang="en-US" sz="1800" dirty="0" smtClean="0">
                <a:solidFill>
                  <a:schemeClr val="tx1"/>
                </a:solidFill>
                <a:latin typeface="+mj-lt"/>
                <a:hlinkClick r:id="rId2"/>
              </a:rPr>
              <a:t>www.miloserdie.ru/podari-drova</a:t>
            </a:r>
            <a:r>
              <a:rPr lang="ru-RU" sz="1800" dirty="0" smtClean="0">
                <a:solidFill>
                  <a:schemeClr val="tx1"/>
                </a:solidFill>
                <a:latin typeface="+mj-lt"/>
              </a:rPr>
              <a:t> идет сбор средств для того, чтобы в 159 домах Ивановской области люди не замерзли этой зимой</a:t>
            </a:r>
            <a:endParaRPr lang="en-US" sz="18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CB6C2-0CAA-4EC8-82B2-7515CB081DB3}" type="slidenum">
              <a:rPr lang="en-US" smtClean="0">
                <a:solidFill>
                  <a:prstClr val="white"/>
                </a:solidFill>
              </a:rPr>
              <a:pPr/>
              <a:t>24</a:t>
            </a:fld>
            <a:endParaRPr lang="en-US">
              <a:solidFill>
                <a:prstClr val="white"/>
              </a:solidFill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6208" y="1024129"/>
            <a:ext cx="7032212" cy="4688142"/>
          </a:xfrm>
        </p:spPr>
      </p:pic>
    </p:spTree>
    <p:extLst>
      <p:ext uri="{BB962C8B-B14F-4D97-AF65-F5344CB8AC3E}">
        <p14:creationId xmlns:p14="http://schemas.microsoft.com/office/powerpoint/2010/main" val="21915016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09729"/>
            <a:ext cx="11850623" cy="768095"/>
          </a:xfrm>
        </p:spPr>
        <p:txBody>
          <a:bodyPr/>
          <a:lstStyle/>
          <a:p>
            <a:pPr algn="ctr"/>
            <a:r>
              <a:rPr lang="ru-RU" dirty="0" smtClean="0"/>
              <a:t>Акция «Дари радость на Рождество»</a:t>
            </a:r>
            <a:endParaRPr lang="en-US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5454" y="975359"/>
            <a:ext cx="7050502" cy="4700335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844848" y="5762367"/>
            <a:ext cx="6786831" cy="870081"/>
          </a:xfrm>
        </p:spPr>
        <p:txBody>
          <a:bodyPr/>
          <a:lstStyle/>
          <a:p>
            <a:r>
              <a:rPr lang="ru-RU" sz="1800" dirty="0" smtClean="0">
                <a:solidFill>
                  <a:schemeClr val="tx1"/>
                </a:solidFill>
                <a:latin typeface="+mj-lt"/>
              </a:rPr>
              <a:t>Акция стартовала в 26 регионах России. Только в Москве подарки ждут 85 </a:t>
            </a:r>
            <a:r>
              <a:rPr lang="ru-RU" sz="1800" dirty="0">
                <a:solidFill>
                  <a:schemeClr val="tx1"/>
                </a:solidFill>
                <a:latin typeface="+mj-lt"/>
              </a:rPr>
              <a:t>тысяч </a:t>
            </a:r>
            <a:r>
              <a:rPr lang="ru-RU" sz="1800" dirty="0" smtClean="0">
                <a:solidFill>
                  <a:schemeClr val="tx1"/>
                </a:solidFill>
                <a:latin typeface="+mj-lt"/>
              </a:rPr>
              <a:t>человек: дети-сироты, одинокие старики, инвалиды, бездомные</a:t>
            </a:r>
            <a:endParaRPr lang="en-US" sz="18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CB6C2-0CAA-4EC8-82B2-7515CB081DB3}" type="slidenum">
              <a:rPr lang="en-US" smtClean="0">
                <a:solidFill>
                  <a:prstClr val="white"/>
                </a:solidFill>
              </a:rPr>
              <a:pPr/>
              <a:t>25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32624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1184" y="390144"/>
            <a:ext cx="7144512" cy="2840736"/>
          </a:xfrm>
        </p:spPr>
        <p:txBody>
          <a:bodyPr>
            <a:normAutofit/>
          </a:bodyPr>
          <a:lstStyle/>
          <a:p>
            <a:r>
              <a:rPr lang="ru-RU" sz="5400" dirty="0" smtClean="0">
                <a:solidFill>
                  <a:schemeClr val="tx1"/>
                </a:solidFill>
              </a:rPr>
              <a:t>«Милосердие делает        нашу веру живой»</a:t>
            </a:r>
            <a:endParaRPr lang="en-US" sz="5400" dirty="0">
              <a:solidFill>
                <a:schemeClr val="tx1"/>
              </a:solidFill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016" y="337313"/>
            <a:ext cx="3656457" cy="5484686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13 декабря 2013 года, Международный мультимедийный пресс-центр РИА Новости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CB6C2-0CAA-4EC8-82B2-7515CB081DB3}" type="slidenum">
              <a:rPr lang="en-US" smtClean="0">
                <a:solidFill>
                  <a:prstClr val="white"/>
                </a:solidFill>
              </a:rPr>
              <a:pPr/>
              <a:t>26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901184" y="3060192"/>
            <a:ext cx="599846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800" dirty="0" smtClean="0">
                <a:latin typeface="+mj-lt"/>
              </a:rPr>
              <a:t>КИРИЛЛ,</a:t>
            </a:r>
          </a:p>
          <a:p>
            <a:pPr algn="r"/>
            <a:r>
              <a:rPr lang="ru-RU" sz="2800" dirty="0" smtClean="0">
                <a:latin typeface="+mj-lt"/>
              </a:rPr>
              <a:t>Патриарх Московский </a:t>
            </a:r>
          </a:p>
          <a:p>
            <a:pPr algn="r"/>
            <a:r>
              <a:rPr lang="ru-RU" sz="2800" dirty="0" smtClean="0">
                <a:latin typeface="+mj-lt"/>
              </a:rPr>
              <a:t>и всея Руси</a:t>
            </a:r>
            <a:endParaRPr lang="ru-RU" sz="2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318415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orum">
      <a:majorFont>
        <a:latin typeface="Arial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orum">
      <a:majorFont>
        <a:latin typeface="Arial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orum">
      <a:majorFont>
        <a:latin typeface="Arial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Theme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orum">
      <a:majorFont>
        <a:latin typeface="Arial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Office Theme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orum">
      <a:majorFont>
        <a:latin typeface="Arial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5_Office Theme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orum">
      <a:majorFont>
        <a:latin typeface="Arial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Office Theme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orum">
      <a:majorFont>
        <a:latin typeface="Arial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7_Office Theme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orum">
      <a:majorFont>
        <a:latin typeface="Arial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589</TotalTime>
  <Words>835</Words>
  <Application>Microsoft Office PowerPoint</Application>
  <PresentationFormat>Произвольный</PresentationFormat>
  <Paragraphs>107</Paragraphs>
  <Slides>26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8</vt:i4>
      </vt:variant>
      <vt:variant>
        <vt:lpstr>Заголовки слайдов</vt:lpstr>
      </vt:variant>
      <vt:variant>
        <vt:i4>26</vt:i4>
      </vt:variant>
    </vt:vector>
  </HeadingPairs>
  <TitlesOfParts>
    <vt:vector size="34" baseType="lpstr">
      <vt:lpstr>Office Theme</vt:lpstr>
      <vt:lpstr>1_Office Theme</vt:lpstr>
      <vt:lpstr>2_Office Theme</vt:lpstr>
      <vt:lpstr>3_Office Theme</vt:lpstr>
      <vt:lpstr>4_Office Theme</vt:lpstr>
      <vt:lpstr>5_Office Theme</vt:lpstr>
      <vt:lpstr>6_Office Theme</vt:lpstr>
      <vt:lpstr>7_Office Theme</vt:lpstr>
      <vt:lpstr>Социальное служение Русской Православной Церкви в Москве</vt:lpstr>
      <vt:lpstr>Презентация PowerPoint</vt:lpstr>
      <vt:lpstr>Из Послания В.В. Путина Федеральному Собранию 12.12.2013</vt:lpstr>
      <vt:lpstr>Презентация PowerPoint</vt:lpstr>
      <vt:lpstr>Презентация PowerPoint</vt:lpstr>
      <vt:lpstr>Православная служба помощи «Милосердие» -  это 23 социальных проекта, в том числе:</vt:lpstr>
      <vt:lpstr>Сестры милосердия</vt:lpstr>
      <vt:lpstr>Приют «Дом для мамы»</vt:lpstr>
      <vt:lpstr>Служба помощи бездомным в больницах</vt:lpstr>
      <vt:lpstr>Пункт попавшим в беду на Казанском вокзале</vt:lpstr>
      <vt:lpstr>Помощь в психоневрологическом интернате</vt:lpstr>
      <vt:lpstr>Группа работы с просителями</vt:lpstr>
      <vt:lpstr>Свято-Спиридоньевская богадельня</vt:lpstr>
      <vt:lpstr>Помощь людям, страдающим БАС</vt:lpstr>
      <vt:lpstr>Лагерь для детей-инвалидов</vt:lpstr>
      <vt:lpstr>Клиническая больница святителя Алексия</vt:lpstr>
      <vt:lpstr>Детская выездная паллиативная служба</vt:lpstr>
      <vt:lpstr>Детский хоспис</vt:lpstr>
      <vt:lpstr>Свято-Димитриевский детский дом</vt:lpstr>
      <vt:lpstr>Церковные детские дома в России</vt:lpstr>
      <vt:lpstr>Сайт Милосердие.ru</vt:lpstr>
      <vt:lpstr>Благотворительный праздник «Белый Цветок»</vt:lpstr>
      <vt:lpstr>Общество друзей милосердия</vt:lpstr>
      <vt:lpstr>Акция «Подари дрова!»</vt:lpstr>
      <vt:lpstr>Акция «Дари радость на Рождество»</vt:lpstr>
      <vt:lpstr>«Милосердие делает        нашу веру живой»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Swanex</dc:creator>
  <cp:lastModifiedBy>Василий Рулинский</cp:lastModifiedBy>
  <cp:revision>42</cp:revision>
  <dcterms:created xsi:type="dcterms:W3CDTF">2013-12-10T12:18:31Z</dcterms:created>
  <dcterms:modified xsi:type="dcterms:W3CDTF">2013-12-13T16:32:55Z</dcterms:modified>
</cp:coreProperties>
</file>