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63" r:id="rId4"/>
    <p:sldId id="264" r:id="rId5"/>
    <p:sldId id="267" r:id="rId6"/>
    <p:sldId id="265" r:id="rId7"/>
    <p:sldId id="266" r:id="rId8"/>
    <p:sldId id="268" r:id="rId9"/>
    <p:sldId id="260" r:id="rId10"/>
    <p:sldId id="261" r:id="rId11"/>
    <p:sldId id="269" r:id="rId12"/>
    <p:sldId id="270" r:id="rId13"/>
    <p:sldId id="271" r:id="rId14"/>
    <p:sldId id="257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DAC3A-F757-4312-BE3F-BE67520156E2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06576-D824-4DF6-AE49-E4C7497BDD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06576-D824-4DF6-AE49-E4C7497BDDB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kumente%20und%20Einstellungen\Ekkehard\Eigene%20Dateien\PT\ICU\Air%20Stiking.mpg" TargetMode="Externa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Нарушения кашля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Методы мобилизации мокроты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использования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Доставка лекарств в дыхательные пути с помощью небулайзера</a:t>
            </a:r>
          </a:p>
          <a:p>
            <a:r>
              <a:rPr lang="ru-RU" dirty="0" smtClean="0"/>
              <a:t>Действие на мокроту – разжижение</a:t>
            </a:r>
          </a:p>
          <a:p>
            <a:r>
              <a:rPr lang="ru-RU" dirty="0" smtClean="0"/>
              <a:t>Следствие – более жидкую мокроту легче откашлять ослабленным мышцам</a:t>
            </a:r>
          </a:p>
          <a:p>
            <a:r>
              <a:rPr lang="ru-RU" dirty="0" smtClean="0"/>
              <a:t>Побочный эффект – чрезмерное количество мокроты тяжелее откашлять!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«ручных» методов</a:t>
            </a:r>
            <a:endParaRPr lang="ru-RU" dirty="0"/>
          </a:p>
        </p:txBody>
      </p:sp>
      <p:pic>
        <p:nvPicPr>
          <p:cNvPr id="4" name="Picture 3" descr="U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67188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S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428736"/>
            <a:ext cx="357942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/>
        </p:nvSpPr>
        <p:spPr>
          <a:xfrm>
            <a:off x="1500166" y="2928934"/>
            <a:ext cx="357190" cy="1428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7" name="Rechteck 5"/>
          <p:cNvSpPr/>
          <p:nvPr/>
        </p:nvSpPr>
        <p:spPr>
          <a:xfrm>
            <a:off x="5643570" y="2500306"/>
            <a:ext cx="357190" cy="1428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5429264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из презентации </a:t>
            </a:r>
            <a:r>
              <a:rPr lang="en-US" dirty="0" err="1" smtClean="0"/>
              <a:t>prof</a:t>
            </a:r>
            <a:r>
              <a:rPr lang="en-US" dirty="0" smtClean="0"/>
              <a:t>. D. K</a:t>
            </a:r>
            <a:r>
              <a:rPr lang="de-DE" dirty="0" err="1" smtClean="0"/>
              <a:t>öhler</a:t>
            </a:r>
            <a:r>
              <a:rPr lang="ru-RU" dirty="0" smtClean="0"/>
              <a:t>. </a:t>
            </a:r>
            <a:r>
              <a:rPr lang="en-US" dirty="0" smtClean="0"/>
              <a:t>FKKG </a:t>
            </a:r>
            <a:r>
              <a:rPr lang="en-US" dirty="0" err="1" smtClean="0"/>
              <a:t>Kloster</a:t>
            </a:r>
            <a:r>
              <a:rPr lang="en-US" dirty="0" smtClean="0"/>
              <a:t> </a:t>
            </a:r>
            <a:r>
              <a:rPr lang="en-US" dirty="0" err="1" smtClean="0"/>
              <a:t>Grafschaft</a:t>
            </a:r>
            <a:r>
              <a:rPr lang="de-DE" dirty="0" smtClean="0"/>
              <a:t> </a:t>
            </a:r>
            <a:r>
              <a:rPr lang="ru-RU" dirty="0" smtClean="0"/>
              <a:t>разные годы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Ручные компрессии – ручное усиление выдоха – 3 этап кашля!</a:t>
            </a:r>
          </a:p>
          <a:p>
            <a:r>
              <a:rPr lang="ru-RU" dirty="0" smtClean="0"/>
              <a:t>Ручные перкуссии на бронхиальное дерево – отбивание мокроты </a:t>
            </a:r>
          </a:p>
          <a:p>
            <a:r>
              <a:rPr lang="ru-RU" dirty="0" smtClean="0"/>
              <a:t>Разные дренажные положения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важны разные дренажные положения?</a:t>
            </a:r>
            <a:endParaRPr lang="ru-RU" dirty="0"/>
          </a:p>
        </p:txBody>
      </p:sp>
      <p:pic>
        <p:nvPicPr>
          <p:cNvPr id="27650" name="Picture 2" descr="http://www.sciencephoto.com/image/81999/large/C0017598-Bronchial_tree,_3D_CT_scan-SP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5048250" cy="3362326"/>
          </a:xfrm>
          <a:prstGeom prst="rect">
            <a:avLst/>
          </a:prstGeom>
          <a:noFill/>
        </p:spPr>
      </p:pic>
      <p:pic>
        <p:nvPicPr>
          <p:cNvPr id="27652" name="Picture 4" descr="http://www.buyamag.com/graphics/larynx_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000240"/>
            <a:ext cx="3810000" cy="4648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stacking</a:t>
            </a:r>
            <a:endParaRPr lang="ru-RU" dirty="0"/>
          </a:p>
        </p:txBody>
      </p:sp>
      <p:pic>
        <p:nvPicPr>
          <p:cNvPr id="4" name="Air Stiking.mpg">
            <a:hlinkClick r:id="" action="ppaction://media"/>
          </p:cNvPr>
          <p:cNvPicPr>
            <a:picLocks noGrp="1" noRot="1" noChangeAspect="1" noChangeArrowheads="1"/>
          </p:cNvPicPr>
          <p:nvPr>
            <p:ph sz="half" idx="4294967295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1643042" y="1571612"/>
            <a:ext cx="5275262" cy="4310062"/>
          </a:xfrm>
          <a:prstGeom prst="rect">
            <a:avLst/>
          </a:prstGeom>
        </p:spPr>
      </p:pic>
      <p:sp>
        <p:nvSpPr>
          <p:cNvPr id="5" name="Rechteck 5"/>
          <p:cNvSpPr/>
          <p:nvPr/>
        </p:nvSpPr>
        <p:spPr>
          <a:xfrm rot="19558960" flipV="1">
            <a:off x="3438394" y="3445251"/>
            <a:ext cx="357190" cy="1428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5857893"/>
            <a:ext cx="2714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Иллюстрации из презентации </a:t>
            </a:r>
            <a:r>
              <a:rPr lang="en-US" sz="1400" dirty="0" err="1" smtClean="0"/>
              <a:t>prof</a:t>
            </a:r>
            <a:r>
              <a:rPr lang="en-US" sz="1400" dirty="0" smtClean="0"/>
              <a:t>. D. K</a:t>
            </a:r>
            <a:r>
              <a:rPr lang="de-DE" sz="1400" dirty="0" err="1" smtClean="0"/>
              <a:t>öhler</a:t>
            </a:r>
            <a:r>
              <a:rPr lang="ru-RU" sz="1400" dirty="0" smtClean="0"/>
              <a:t>. </a:t>
            </a:r>
            <a:r>
              <a:rPr lang="en-US" sz="1400" dirty="0" smtClean="0"/>
              <a:t>FKKG </a:t>
            </a:r>
            <a:r>
              <a:rPr lang="en-US" sz="1400" dirty="0" err="1" smtClean="0"/>
              <a:t>Kloster</a:t>
            </a:r>
            <a:r>
              <a:rPr lang="en-US" sz="1400" dirty="0" smtClean="0"/>
              <a:t> </a:t>
            </a:r>
            <a:r>
              <a:rPr lang="en-US" sz="1400" dirty="0" err="1" smtClean="0"/>
              <a:t>Grafschaft</a:t>
            </a:r>
            <a:r>
              <a:rPr lang="de-DE" sz="1400" dirty="0" smtClean="0"/>
              <a:t> </a:t>
            </a:r>
            <a:r>
              <a:rPr lang="ru-RU" sz="1400" dirty="0" smtClean="0"/>
              <a:t>разные годы</a:t>
            </a:r>
            <a:r>
              <a:rPr lang="en-US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Ручной вдох максимального объема – 1 этап кашля </a:t>
            </a:r>
          </a:p>
          <a:p>
            <a:r>
              <a:rPr lang="ru-RU" dirty="0" smtClean="0"/>
              <a:t>Необходим мешок </a:t>
            </a:r>
            <a:r>
              <a:rPr lang="ru-RU" dirty="0" err="1" smtClean="0"/>
              <a:t>амбу</a:t>
            </a:r>
            <a:r>
              <a:rPr lang="ru-RU" dirty="0" smtClean="0"/>
              <a:t>, маска или мундштук</a:t>
            </a:r>
          </a:p>
          <a:p>
            <a:r>
              <a:rPr lang="ru-RU" dirty="0" smtClean="0"/>
              <a:t>Возможны разные положения</a:t>
            </a:r>
          </a:p>
          <a:p>
            <a:r>
              <a:rPr lang="ru-RU" dirty="0" smtClean="0"/>
              <a:t>Возможно комбинация с предыдущим методом 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Неинвазивные</a:t>
            </a:r>
            <a:r>
              <a:rPr lang="ru-RU" dirty="0" smtClean="0"/>
              <a:t> приборы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“Vest” </a:t>
            </a:r>
          </a:p>
          <a:p>
            <a:r>
              <a:rPr lang="en-US" dirty="0" smtClean="0"/>
              <a:t>“Cough-Assist”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Percussionaire</a:t>
            </a:r>
            <a:r>
              <a:rPr lang="en-US" dirty="0" smtClean="0"/>
              <a:t>”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Vest</a:t>
            </a:r>
            <a:endParaRPr lang="ru-RU" dirty="0"/>
          </a:p>
        </p:txBody>
      </p:sp>
      <p:pic>
        <p:nvPicPr>
          <p:cNvPr id="31746" name="Picture 2" descr="http://4.bp.blogspot.com/-KIwQqg8laBA/TlzgbNRdXPI/AAAAAAAAA6Q/M-mQGLpxGTU/s1600/TheVest105_480x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572000" cy="3429001"/>
          </a:xfrm>
          <a:prstGeom prst="rect">
            <a:avLst/>
          </a:prstGeom>
          <a:noFill/>
        </p:spPr>
      </p:pic>
      <p:pic>
        <p:nvPicPr>
          <p:cNvPr id="31748" name="Picture 4" descr="http://blogs.families.com/media/The%20V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Метод действия – создание внешних различных вибраций на грудную клетку </a:t>
            </a:r>
          </a:p>
          <a:p>
            <a:pPr>
              <a:buNone/>
            </a:pPr>
            <a:r>
              <a:rPr lang="ru-RU" dirty="0" smtClean="0"/>
              <a:t>Недостаток – не влияет на параметры вдоха и выдоха, не действует на механизм кашля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1143000"/>
          </a:xfrm>
        </p:spPr>
        <p:txBody>
          <a:bodyPr/>
          <a:lstStyle/>
          <a:p>
            <a:r>
              <a:rPr lang="en-US" dirty="0" smtClean="0"/>
              <a:t>Cough-Assist</a:t>
            </a:r>
            <a:endParaRPr lang="ru-RU" dirty="0"/>
          </a:p>
        </p:txBody>
      </p:sp>
      <p:pic>
        <p:nvPicPr>
          <p:cNvPr id="34818" name="Picture 2" descr="http://bemesonline.com/media/catalog/product/cache/1/image/9df78eab33525d08d6e5fb8d27136e95/c/o/coughAssis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286279" cy="4286280"/>
          </a:xfrm>
          <a:prstGeom prst="rect">
            <a:avLst/>
          </a:prstGeom>
          <a:noFill/>
        </p:spPr>
      </p:pic>
      <p:pic>
        <p:nvPicPr>
          <p:cNvPr id="5" name="Picture 2" descr="IMG_03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356"/>
            <a:ext cx="39290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Users\Getrey Thomas\Pictures\2008-02-13\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86190"/>
            <a:ext cx="392375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5"/>
          <p:cNvSpPr/>
          <p:nvPr/>
        </p:nvSpPr>
        <p:spPr>
          <a:xfrm flipV="1">
            <a:off x="5429256" y="1357298"/>
            <a:ext cx="428628" cy="714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8" name="Rechteck 5"/>
          <p:cNvSpPr/>
          <p:nvPr/>
        </p:nvSpPr>
        <p:spPr>
          <a:xfrm>
            <a:off x="7929586" y="4071942"/>
            <a:ext cx="500066" cy="1428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657671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из презентации </a:t>
            </a:r>
            <a:r>
              <a:rPr lang="en-US" dirty="0" err="1" smtClean="0"/>
              <a:t>prof</a:t>
            </a:r>
            <a:r>
              <a:rPr lang="en-US" dirty="0" smtClean="0"/>
              <a:t>. D. K</a:t>
            </a:r>
            <a:r>
              <a:rPr lang="de-DE" dirty="0" err="1" smtClean="0"/>
              <a:t>öhler</a:t>
            </a:r>
            <a:r>
              <a:rPr lang="ru-RU" dirty="0" smtClean="0"/>
              <a:t>. </a:t>
            </a:r>
            <a:r>
              <a:rPr lang="en-US" dirty="0" smtClean="0"/>
              <a:t>FKKG </a:t>
            </a:r>
            <a:r>
              <a:rPr lang="en-US" dirty="0" err="1" smtClean="0"/>
              <a:t>Kloster</a:t>
            </a:r>
            <a:r>
              <a:rPr lang="en-US" dirty="0" smtClean="0"/>
              <a:t> </a:t>
            </a:r>
            <a:r>
              <a:rPr lang="en-US" dirty="0" err="1" smtClean="0"/>
              <a:t>Grafschaft</a:t>
            </a:r>
            <a:r>
              <a:rPr lang="de-DE" dirty="0" smtClean="0"/>
              <a:t> </a:t>
            </a:r>
            <a:r>
              <a:rPr lang="ru-RU" dirty="0" smtClean="0"/>
              <a:t>разные годы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кашля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Состоит из трех шагов</a:t>
            </a:r>
          </a:p>
          <a:p>
            <a:pPr marL="514350" indent="-514350">
              <a:buAutoNum type="arabicPeriod"/>
            </a:pPr>
            <a:r>
              <a:rPr lang="ru-RU" dirty="0" smtClean="0"/>
              <a:t>Максимальный вдох (</a:t>
            </a:r>
            <a:r>
              <a:rPr lang="ru-RU" i="1" dirty="0" smtClean="0"/>
              <a:t>обеспечивается за счет мышц вдоха</a:t>
            </a:r>
            <a:r>
              <a:rPr lang="ru-RU" dirty="0" smtClean="0"/>
              <a:t>)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Закрытие гортани (</a:t>
            </a:r>
            <a:r>
              <a:rPr lang="ru-RU" i="1" dirty="0" smtClean="0"/>
              <a:t>обеспечивается за счет голосовых связок и мышц гортани</a:t>
            </a:r>
            <a:r>
              <a:rPr lang="ru-RU" dirty="0" smtClean="0"/>
              <a:t>)</a:t>
            </a:r>
          </a:p>
          <a:p>
            <a:pPr marL="514350" indent="-514350">
              <a:buAutoNum type="arabicPeriod"/>
            </a:pPr>
            <a:r>
              <a:rPr lang="ru-RU" dirty="0" smtClean="0"/>
              <a:t>Максимальный выдох с последующем открытием гортани (</a:t>
            </a:r>
            <a:r>
              <a:rPr lang="ru-RU" i="1" dirty="0" smtClean="0"/>
              <a:t>обеспечивается за счет мышц живота, мышц выдоха, связок гортани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Чередование высокого положительного давления на вдохе и отрицательного давления на выдохе</a:t>
            </a:r>
          </a:p>
          <a:p>
            <a:r>
              <a:rPr lang="ru-RU" dirty="0" smtClean="0"/>
              <a:t>Совпадает с физиологическим процессом кашля</a:t>
            </a:r>
          </a:p>
          <a:p>
            <a:r>
              <a:rPr lang="ru-RU" dirty="0" smtClean="0"/>
              <a:t>Замещает все три этапа кашля </a:t>
            </a:r>
            <a:endParaRPr lang="en-US" dirty="0" smtClean="0"/>
          </a:p>
          <a:p>
            <a:r>
              <a:rPr lang="ru-RU" dirty="0" smtClean="0"/>
              <a:t>Возможно использовать на ИВЛ и без</a:t>
            </a:r>
          </a:p>
          <a:p>
            <a:r>
              <a:rPr lang="ru-RU" dirty="0" smtClean="0"/>
              <a:t>Не зарегистрирован в России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Percussionaire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6866" name="Picture 2" descr="http://www.breas.ru/images/im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2857500" cy="2028826"/>
          </a:xfrm>
          <a:prstGeom prst="rect">
            <a:avLst/>
          </a:prstGeom>
          <a:noFill/>
        </p:spPr>
      </p:pic>
      <p:pic>
        <p:nvPicPr>
          <p:cNvPr id="36868" name="Picture 4" descr="http://www.montanapbs.org/images/pressroom/terra/Mimi_takes_IP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250" y="2143116"/>
            <a:ext cx="4357750" cy="2905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Высокочастотные перепады давления с разной амплитудой подаются через мундштук внутрь дыхательных путей</a:t>
            </a:r>
          </a:p>
          <a:p>
            <a:r>
              <a:rPr lang="ru-RU" dirty="0" smtClean="0"/>
              <a:t>Альтернативный способ собрать мокроту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БАС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Снижение емкости вдоха</a:t>
            </a:r>
          </a:p>
          <a:p>
            <a:r>
              <a:rPr lang="ru-RU" dirty="0" smtClean="0"/>
              <a:t>Снижение </a:t>
            </a:r>
            <a:r>
              <a:rPr lang="ru-RU" dirty="0" err="1" smtClean="0"/>
              <a:t>экспиарторного</a:t>
            </a:r>
            <a:r>
              <a:rPr lang="ru-RU" dirty="0" smtClean="0"/>
              <a:t> потока и скорости выдоха</a:t>
            </a:r>
          </a:p>
          <a:p>
            <a:r>
              <a:rPr lang="ru-RU" dirty="0" smtClean="0"/>
              <a:t>Снижение максимального давления на вдохе и выдохе</a:t>
            </a:r>
          </a:p>
          <a:p>
            <a:r>
              <a:rPr lang="ru-RU" dirty="0" smtClean="0"/>
              <a:t>Снижение силы мышц верхних дыхательных путей</a:t>
            </a:r>
          </a:p>
          <a:p>
            <a:pPr>
              <a:buNone/>
            </a:pPr>
            <a:r>
              <a:rPr lang="en-US" dirty="0" smtClean="0"/>
              <a:t>ergo </a:t>
            </a:r>
          </a:p>
          <a:p>
            <a:pPr>
              <a:buNone/>
            </a:pPr>
            <a:r>
              <a:rPr lang="ru-RU" dirty="0" smtClean="0"/>
              <a:t>Нарушение процесса кашля не всех трех этапах!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нарушений кашля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Жалобы на невозможность откашляться </a:t>
            </a:r>
          </a:p>
          <a:p>
            <a:r>
              <a:rPr lang="ru-RU" dirty="0" smtClean="0"/>
              <a:t>Произвольный кашель ослаблен </a:t>
            </a:r>
          </a:p>
          <a:p>
            <a:r>
              <a:rPr lang="ru-RU" dirty="0" smtClean="0"/>
              <a:t>Снижение показателей ФВД  и силы дыхательной мускулатуры </a:t>
            </a:r>
          </a:p>
          <a:p>
            <a:r>
              <a:rPr lang="ru-RU" dirty="0" smtClean="0"/>
              <a:t>Определение пиковой скорости кашля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Спирометрия</a:t>
            </a:r>
            <a:endParaRPr lang="ru-RU" dirty="0"/>
          </a:p>
        </p:txBody>
      </p:sp>
      <p:pic>
        <p:nvPicPr>
          <p:cNvPr id="26626" name="Picture 2" descr="http://www.nhlbi.nih.gov/health/health-topics/images/spiromet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428868"/>
            <a:ext cx="4524375" cy="3924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Максимальное инспираторное давление </a:t>
            </a:r>
            <a:br>
              <a:rPr lang="ru-RU" dirty="0" smtClean="0"/>
            </a:br>
            <a:r>
              <a:rPr lang="en-US" sz="3600" dirty="0" smtClean="0"/>
              <a:t>&lt;50 – </a:t>
            </a:r>
            <a:r>
              <a:rPr lang="ru-RU" sz="3600" dirty="0" smtClean="0"/>
              <a:t>слабость дыхательной мускулатуры</a:t>
            </a:r>
            <a:endParaRPr lang="ru-RU" sz="3600" dirty="0"/>
          </a:p>
        </p:txBody>
      </p:sp>
      <p:pic>
        <p:nvPicPr>
          <p:cNvPr id="1026" name="Picture 2" descr="http://img.medscape.com/article/mgmpre00/art-mrc3098.fi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785926"/>
            <a:ext cx="45339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Пиковая скорость кашля</a:t>
            </a:r>
            <a:br>
              <a:rPr lang="ru-RU" dirty="0" smtClean="0"/>
            </a:br>
            <a:r>
              <a:rPr lang="en-US" dirty="0" smtClean="0"/>
              <a:t>&lt;2</a:t>
            </a:r>
            <a:r>
              <a:rPr lang="ru-RU" dirty="0" smtClean="0"/>
              <a:t>7</a:t>
            </a:r>
            <a:r>
              <a:rPr lang="en-US" dirty="0" smtClean="0"/>
              <a:t>0 – </a:t>
            </a:r>
            <a:r>
              <a:rPr lang="ru-RU" dirty="0" smtClean="0"/>
              <a:t>выраженные нарушения кашля</a:t>
            </a:r>
            <a:endParaRPr lang="ru-RU" dirty="0"/>
          </a:p>
        </p:txBody>
      </p:sp>
      <p:pic>
        <p:nvPicPr>
          <p:cNvPr id="25602" name="Picture 2" descr="http://www.coughdoc.com/uploads/images/peak%20flow_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14488"/>
            <a:ext cx="3189438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лечения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Разжижение мокроты</a:t>
            </a:r>
          </a:p>
          <a:p>
            <a:r>
              <a:rPr lang="ru-RU" dirty="0" smtClean="0"/>
              <a:t>Использование «ручных» методов</a:t>
            </a:r>
          </a:p>
          <a:p>
            <a:r>
              <a:rPr lang="ru-RU" dirty="0" smtClean="0"/>
              <a:t>Использование </a:t>
            </a:r>
            <a:r>
              <a:rPr lang="ru-RU" dirty="0" err="1" smtClean="0"/>
              <a:t>неинвазивных</a:t>
            </a:r>
            <a:r>
              <a:rPr lang="ru-RU" dirty="0" smtClean="0"/>
              <a:t> приборов</a:t>
            </a:r>
          </a:p>
          <a:p>
            <a:r>
              <a:rPr lang="ru-RU" dirty="0" smtClean="0"/>
              <a:t>Использование </a:t>
            </a:r>
            <a:r>
              <a:rPr lang="ru-RU" dirty="0" err="1" smtClean="0"/>
              <a:t>инвазивных</a:t>
            </a:r>
            <a:r>
              <a:rPr lang="ru-RU" dirty="0" smtClean="0"/>
              <a:t> методов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небулайзеров и </a:t>
            </a:r>
            <a:r>
              <a:rPr lang="ru-RU" dirty="0" err="1" smtClean="0"/>
              <a:t>мокроторазжижающих</a:t>
            </a:r>
            <a:r>
              <a:rPr lang="ru-RU" dirty="0" smtClean="0"/>
              <a:t> средств</a:t>
            </a:r>
            <a:endParaRPr lang="ru-RU" dirty="0"/>
          </a:p>
        </p:txBody>
      </p:sp>
      <p:pic>
        <p:nvPicPr>
          <p:cNvPr id="4" name="Picture 2" descr="D:\Bilder\Kloster\103CANON\IMG_03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42862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Bilder\Kloster\103CANON\IMG_03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785926"/>
            <a:ext cx="4857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/>
        </p:nvSpPr>
        <p:spPr>
          <a:xfrm>
            <a:off x="4357686" y="1857364"/>
            <a:ext cx="1285875" cy="42862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5000628" y="5429264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Иллюстрации из презентации </a:t>
            </a:r>
            <a:r>
              <a:rPr lang="en-US" dirty="0" err="1" smtClean="0"/>
              <a:t>prof</a:t>
            </a:r>
            <a:r>
              <a:rPr lang="en-US" dirty="0" smtClean="0"/>
              <a:t>. D. K</a:t>
            </a:r>
            <a:r>
              <a:rPr lang="de-DE" dirty="0" err="1" smtClean="0"/>
              <a:t>öhler</a:t>
            </a:r>
            <a:r>
              <a:rPr lang="ru-RU" dirty="0" smtClean="0"/>
              <a:t>. </a:t>
            </a:r>
            <a:r>
              <a:rPr lang="en-US" dirty="0" smtClean="0"/>
              <a:t>FKKG </a:t>
            </a:r>
            <a:r>
              <a:rPr lang="en-US" dirty="0" err="1" smtClean="0"/>
              <a:t>Kloster</a:t>
            </a:r>
            <a:r>
              <a:rPr lang="en-US" dirty="0" smtClean="0"/>
              <a:t> </a:t>
            </a:r>
            <a:r>
              <a:rPr lang="en-US" dirty="0" err="1" smtClean="0"/>
              <a:t>Grafschaft</a:t>
            </a:r>
            <a:r>
              <a:rPr lang="de-DE" dirty="0" smtClean="0"/>
              <a:t> </a:t>
            </a:r>
            <a:r>
              <a:rPr lang="ru-RU" dirty="0" smtClean="0"/>
              <a:t>разные годы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383</Words>
  <PresentationFormat>Экран (4:3)</PresentationFormat>
  <Paragraphs>69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Нарушения кашля</vt:lpstr>
      <vt:lpstr>Принцип кашля</vt:lpstr>
      <vt:lpstr>Особенности БАС</vt:lpstr>
      <vt:lpstr>Диагностика нарушений кашля</vt:lpstr>
      <vt:lpstr>Спирометрия</vt:lpstr>
      <vt:lpstr>Максимальное инспираторное давление  &lt;50 – слабость дыхательной мускулатуры</vt:lpstr>
      <vt:lpstr>Пиковая скорость кашля &lt;270 – выраженные нарушения кашля</vt:lpstr>
      <vt:lpstr>Методы лечения</vt:lpstr>
      <vt:lpstr>Использование небулайзеров и мокроторазжижающих средств</vt:lpstr>
      <vt:lpstr>Принцип использования</vt:lpstr>
      <vt:lpstr>Использование «ручных» методов</vt:lpstr>
      <vt:lpstr>Принцип действия</vt:lpstr>
      <vt:lpstr>Почему важны разные дренажные положения?</vt:lpstr>
      <vt:lpstr>Air stacking</vt:lpstr>
      <vt:lpstr>Принцип действия</vt:lpstr>
      <vt:lpstr>Неинвазивные приборы</vt:lpstr>
      <vt:lpstr>Vest</vt:lpstr>
      <vt:lpstr>Vest </vt:lpstr>
      <vt:lpstr>Cough-Assist</vt:lpstr>
      <vt:lpstr>Принцип действия</vt:lpstr>
      <vt:lpstr>Percussionaire </vt:lpstr>
      <vt:lpstr>Принцип действия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11</cp:revision>
  <dcterms:created xsi:type="dcterms:W3CDTF">2012-04-22T05:09:54Z</dcterms:created>
  <dcterms:modified xsi:type="dcterms:W3CDTF">2012-04-22T06:59:55Z</dcterms:modified>
</cp:coreProperties>
</file>