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58" r:id="rId6"/>
    <p:sldId id="261" r:id="rId7"/>
    <p:sldId id="293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1" r:id="rId24"/>
    <p:sldId id="278" r:id="rId25"/>
    <p:sldId id="279" r:id="rId26"/>
    <p:sldId id="294" r:id="rId27"/>
    <p:sldId id="280" r:id="rId28"/>
    <p:sldId id="295" r:id="rId29"/>
    <p:sldId id="282" r:id="rId30"/>
    <p:sldId id="292" r:id="rId31"/>
    <p:sldId id="283" r:id="rId32"/>
    <p:sldId id="284" r:id="rId33"/>
    <p:sldId id="285" r:id="rId34"/>
    <p:sldId id="286" r:id="rId35"/>
    <p:sldId id="288" r:id="rId36"/>
    <p:sldId id="287" r:id="rId37"/>
    <p:sldId id="291" r:id="rId38"/>
    <p:sldId id="289" r:id="rId39"/>
    <p:sldId id="290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остя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6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646EB-A011-4FC8-AD60-2185C2CE3A5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677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8D1FE-B05D-4EDA-9DA2-2F62B9CDD0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510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486BD-AD64-4C55-8B79-C918DDF3978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370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BD6B9AA-0D1F-40A7-94A3-347B12ACE42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705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71E26EA-7538-458B-9901-8CD0D0E01C5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797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1C860-FD26-49BE-BAA9-2DC1334C07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178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FFF9A-896B-4A5F-9D35-3F49585C259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1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4542D-7C33-447C-A99F-D6C3A8BA840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80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81B0F-8C19-4950-9197-BAA2AC194B5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85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41F60-4A93-4A48-A5B1-75A4E3CCADD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138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1ECC2-C508-461D-B1E9-BCBD62469B1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023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4716B-75C8-4CF2-881D-4A2DCACF95C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14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3F3BD-05EB-4383-B07B-442B1734882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93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fld id="{D59B198B-FB3C-478B-9B11-62C18367F66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/>
              <a:t>Кормление бездомных в храме Космы и Дамиана в Шубине</a:t>
            </a:r>
            <a:br>
              <a:rPr lang="ru-RU" sz="4000"/>
            </a:br>
            <a:endParaRPr lang="ru-RU" sz="40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Москва, Столешников пер, д.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Устройство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5148263" cy="5516562"/>
          </a:xfrm>
        </p:spPr>
        <p:txBody>
          <a:bodyPr/>
          <a:lstStyle/>
          <a:p>
            <a:r>
              <a:rPr lang="ru-RU"/>
              <a:t>В храме нет варочного оборудования. На стене смонтированы два проточных кипятильника производительностью 100 литров в час. Еда готовится из продуктов, заваренных кипятком.</a:t>
            </a:r>
          </a:p>
        </p:txBody>
      </p:sp>
      <p:pic>
        <p:nvPicPr>
          <p:cNvPr id="30724" name="Picture 4" descr="IMG_203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4925" y="1557338"/>
            <a:ext cx="4029075" cy="530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Устройство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1557338"/>
            <a:ext cx="5051425" cy="4525962"/>
          </a:xfrm>
        </p:spPr>
        <p:txBody>
          <a:bodyPr/>
          <a:lstStyle/>
          <a:p>
            <a:r>
              <a:rPr lang="ru-RU"/>
              <a:t>Обычное меню: суп из замороженных овощей с мясной или рыбной заправкой;</a:t>
            </a:r>
          </a:p>
          <a:p>
            <a:r>
              <a:rPr lang="ru-RU"/>
              <a:t>заварное картофельное пюре с сосиской и зеленью;</a:t>
            </a:r>
          </a:p>
          <a:p>
            <a:r>
              <a:rPr lang="ru-RU"/>
              <a:t>чай с кексом.</a:t>
            </a:r>
          </a:p>
        </p:txBody>
      </p:sp>
      <p:pic>
        <p:nvPicPr>
          <p:cNvPr id="31748" name="Picture 4" descr="IMG_177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4295775" cy="376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Устройство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5194300" cy="4525963"/>
          </a:xfrm>
        </p:spPr>
        <p:txBody>
          <a:bodyPr/>
          <a:lstStyle/>
          <a:p>
            <a:r>
              <a:rPr lang="ru-RU"/>
              <a:t>Мы используем складные столы и лавки, которые хранятся сложенными в храме и в другие дни используются для разных нужд.</a:t>
            </a:r>
          </a:p>
        </p:txBody>
      </p:sp>
      <p:pic>
        <p:nvPicPr>
          <p:cNvPr id="32772" name="Picture 4" descr="y_ac47cc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1341438"/>
            <a:ext cx="3429000" cy="512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Устройство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1268413"/>
            <a:ext cx="6491288" cy="4525962"/>
          </a:xfrm>
        </p:spPr>
        <p:txBody>
          <a:bodyPr/>
          <a:lstStyle/>
          <a:p>
            <a:r>
              <a:rPr lang="ru-RU"/>
              <a:t>Столы ставятся «строчкой» и застилаются скатертью из переплетного материала бумвинила, который можно купить в рулонах на фабрике «Искож» в Мамонтовке как весовой лоскут. Он дешев, сохраняет насыщенный цвет, легко дезинфицируется.</a:t>
            </a:r>
          </a:p>
          <a:p>
            <a:endParaRPr lang="ru-RU"/>
          </a:p>
        </p:txBody>
      </p:sp>
      <p:pic>
        <p:nvPicPr>
          <p:cNvPr id="33796" name="Picture 4" descr="Moscow_2012_116_IvaZimov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1341438"/>
            <a:ext cx="3132137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Устройство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4619625" cy="4525962"/>
          </a:xfrm>
        </p:spPr>
        <p:txBody>
          <a:bodyPr/>
          <a:lstStyle/>
          <a:p>
            <a:r>
              <a:rPr lang="ru-RU"/>
              <a:t>Контактная посуда — ложки и стаканы — используется одноразовая, тарелки фаянсовые, дезинфицируются с замачиванием в дезрастворе.</a:t>
            </a:r>
          </a:p>
        </p:txBody>
      </p:sp>
      <p:pic>
        <p:nvPicPr>
          <p:cNvPr id="34821" name="Picture 5" descr="интернат 07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1989138"/>
            <a:ext cx="4429125" cy="404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4824413" cy="5183188"/>
          </a:xfrm>
        </p:spPr>
        <p:txBody>
          <a:bodyPr/>
          <a:lstStyle/>
          <a:p>
            <a:r>
              <a:rPr lang="ru-RU" sz="2800"/>
              <a:t>Работа с подходящими на обед людьми начинается на улице. Важно выстроить очередь, выявить и урезонить пьяных и агрессивных, не допустить драк и разбоя. Это создает атмосферу порядка и защищенности.</a:t>
            </a:r>
          </a:p>
        </p:txBody>
      </p:sp>
      <p:pic>
        <p:nvPicPr>
          <p:cNvPr id="35844" name="Picture 4" descr="y_20bde8b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167"/>
          <a:stretch>
            <a:fillRect/>
          </a:stretch>
        </p:blipFill>
        <p:spPr bwMode="auto">
          <a:xfrm>
            <a:off x="4751388" y="1773238"/>
            <a:ext cx="4392612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4186238" cy="4497388"/>
          </a:xfrm>
        </p:spPr>
        <p:txBody>
          <a:bodyPr/>
          <a:lstStyle/>
          <a:p>
            <a:r>
              <a:rPr lang="ru-RU"/>
              <a:t>Пьяных и агрессивных за общие столы не пускаем и занимаемся ими индивидуально.</a:t>
            </a:r>
          </a:p>
        </p:txBody>
      </p:sp>
      <p:pic>
        <p:nvPicPr>
          <p:cNvPr id="36869" name="Picture 5" descr="y_6e4b9def ре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9150" y="1341438"/>
            <a:ext cx="4514850" cy="551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4535488" cy="4967288"/>
          </a:xfrm>
        </p:spPr>
        <p:txBody>
          <a:bodyPr/>
          <a:lstStyle/>
          <a:p>
            <a:r>
              <a:rPr lang="ru-RU"/>
              <a:t>Запуск происходит в две смены. В первую преимущество имеют пенсионеры, инвалиды, женщины, дети. Вторая — для «нельготных» категорий.</a:t>
            </a:r>
          </a:p>
        </p:txBody>
      </p:sp>
      <p:pic>
        <p:nvPicPr>
          <p:cNvPr id="37892" name="Picture 4" descr="y_3e94ee5b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233613"/>
            <a:ext cx="4932362" cy="372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4356100" cy="4176712"/>
          </a:xfrm>
        </p:spPr>
        <p:txBody>
          <a:bodyPr/>
          <a:lstStyle/>
          <a:p>
            <a:r>
              <a:rPr lang="ru-RU"/>
              <a:t>По пути к столам может идти работа: запись на очки, звонок домой, раздача каждому носков и т. д.</a:t>
            </a:r>
          </a:p>
        </p:txBody>
      </p:sp>
      <p:pic>
        <p:nvPicPr>
          <p:cNvPr id="38917" name="Picture 5" descr="y_2aac05c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04"/>
          <a:stretch>
            <a:fillRect/>
          </a:stretch>
        </p:blipFill>
        <p:spPr bwMode="auto">
          <a:xfrm>
            <a:off x="4464050" y="1628775"/>
            <a:ext cx="467995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229225"/>
          </a:xfrm>
        </p:spPr>
        <p:txBody>
          <a:bodyPr/>
          <a:lstStyle/>
          <a:p>
            <a:r>
              <a:rPr lang="ru-RU" sz="4000"/>
              <a:t>Рассаживание за столы происходит в определенном порядке. Отдельные столы:</a:t>
            </a:r>
          </a:p>
          <a:p>
            <a:pPr lvl="1"/>
            <a:r>
              <a:rPr lang="ru-RU" sz="3600"/>
              <a:t>для домашних пенсионеров;</a:t>
            </a:r>
          </a:p>
          <a:p>
            <a:pPr lvl="1"/>
            <a:r>
              <a:rPr lang="ru-RU" sz="3600"/>
              <a:t>для бездомных женщин;</a:t>
            </a:r>
          </a:p>
          <a:p>
            <a:pPr lvl="1"/>
            <a:r>
              <a:rPr lang="ru-RU" sz="3600"/>
              <a:t>для мужчин, живущих дома или со справками о санобработке;</a:t>
            </a:r>
          </a:p>
          <a:p>
            <a:pPr lvl="1"/>
            <a:r>
              <a:rPr lang="ru-RU" sz="3600"/>
              <a:t>для бездомных без справок.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История служения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1557338"/>
            <a:ext cx="4608512" cy="4679950"/>
          </a:xfrm>
        </p:spPr>
        <p:txBody>
          <a:bodyPr/>
          <a:lstStyle/>
          <a:p>
            <a:pPr algn="r">
              <a:lnSpc>
                <a:spcPct val="90000"/>
              </a:lnSpc>
              <a:buFontTx/>
              <a:buNone/>
            </a:pPr>
            <a:r>
              <a:rPr lang="ru-RU"/>
              <a:t>   Раздача обедов в хр. св. бесср. Космы и Дамиана организована с ноября 1998 года.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/>
              <a:t>   В храм доставлялся готовый суп, его раздавали прихожане-добровольцы.</a:t>
            </a:r>
          </a:p>
          <a:p>
            <a:pPr algn="r">
              <a:lnSpc>
                <a:spcPct val="90000"/>
              </a:lnSpc>
              <a:buFontTx/>
              <a:buNone/>
            </a:pPr>
            <a:endParaRPr lang="ru-RU"/>
          </a:p>
        </p:txBody>
      </p:sp>
      <p:pic>
        <p:nvPicPr>
          <p:cNvPr id="3078" name="Picture 6" descr="29"/>
          <p:cNvPicPr>
            <a:picLocks noChangeAspect="1" noChangeArrowheads="1"/>
          </p:cNvPicPr>
          <p:nvPr/>
        </p:nvPicPr>
        <p:blipFill>
          <a:blip r:embed="rId2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4527550" cy="475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6" name="Picture 6" descr="y_47fb37e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51244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5" name="Picture 5" descr="y_7197b15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9550" y="1484313"/>
            <a:ext cx="51244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413" y="1268413"/>
            <a:ext cx="5076826" cy="2520950"/>
          </a:xfrm>
        </p:spPr>
        <p:txBody>
          <a:bodyPr/>
          <a:lstStyle/>
          <a:p>
            <a:r>
              <a:rPr lang="ru-RU" sz="2800"/>
              <a:t>Во время рассаживания на укомплектованных столах идёт раздача воды, одежды, медикаментов.</a:t>
            </a:r>
          </a:p>
        </p:txBody>
      </p:sp>
      <p:pic>
        <p:nvPicPr>
          <p:cNvPr id="41988" name="Picture 4" descr="y_2b7cc7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312863"/>
            <a:ext cx="4284662" cy="554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9" name="Picture 5" descr="Moscow_2012_119c_IvaZimov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887788"/>
            <a:ext cx="4573587" cy="299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3816350" cy="4525962"/>
          </a:xfrm>
        </p:spPr>
        <p:txBody>
          <a:bodyPr/>
          <a:lstStyle/>
          <a:p>
            <a:r>
              <a:rPr lang="ru-RU" sz="3600"/>
              <a:t>Перед началом обеда в микрофон произносится короткое слово и молитва к началу трапезы.</a:t>
            </a:r>
          </a:p>
        </p:txBody>
      </p:sp>
      <p:pic>
        <p:nvPicPr>
          <p:cNvPr id="43012" name="Picture 4" descr="Б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6675" y="1530350"/>
            <a:ext cx="3997325" cy="532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3" name="Oval 5"/>
          <p:cNvSpPr>
            <a:spLocks noChangeArrowheads="1"/>
          </p:cNvSpPr>
          <p:nvPr/>
        </p:nvSpPr>
        <p:spPr bwMode="auto">
          <a:xfrm>
            <a:off x="6877050" y="1557338"/>
            <a:ext cx="71438" cy="530066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14" name="Oval 6"/>
          <p:cNvSpPr>
            <a:spLocks noChangeArrowheads="1"/>
          </p:cNvSpPr>
          <p:nvPr/>
        </p:nvSpPr>
        <p:spPr bwMode="auto">
          <a:xfrm>
            <a:off x="5580063" y="1557338"/>
            <a:ext cx="2808287" cy="530066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2" name="Picture 4" descr="y_6ee398b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9144000" cy="566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433388" y="5013325"/>
            <a:ext cx="9577388" cy="2120900"/>
          </a:xfrm>
        </p:spPr>
        <p:txBody>
          <a:bodyPr/>
          <a:lstStyle/>
          <a:p>
            <a:r>
              <a:rPr lang="ru-RU"/>
              <a:t>Иногда трапезу сопровождает игра на скрипке, чтение стихов, одно время через  магнитофон ставили аудиозапись Евангелий.</a:t>
            </a:r>
          </a:p>
        </p:txBody>
      </p:sp>
      <p:pic>
        <p:nvPicPr>
          <p:cNvPr id="45060" name="Picture 4" descr="y_58d9e37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1268413"/>
            <a:ext cx="5832475" cy="363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4681538" cy="5732462"/>
          </a:xfrm>
        </p:spPr>
        <p:txBody>
          <a:bodyPr/>
          <a:lstStyle/>
          <a:p>
            <a:r>
              <a:rPr lang="ru-RU"/>
              <a:t>За каждое направ-ление работы — рассаживание людей, раздачи, уборку и т.д. назначаются ответственные, которые обеспечивают соблюдение установленных правил.</a:t>
            </a:r>
          </a:p>
        </p:txBody>
      </p:sp>
      <p:pic>
        <p:nvPicPr>
          <p:cNvPr id="46084" name="Picture 4" descr="кормление 2010 0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89138"/>
            <a:ext cx="4572000" cy="486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96260" name="Picture 4" descr="кормление 2010 0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341438"/>
            <a:ext cx="8135938" cy="530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4787900" cy="5516562"/>
          </a:xfrm>
        </p:spPr>
        <p:txBody>
          <a:bodyPr/>
          <a:lstStyle/>
          <a:p>
            <a:r>
              <a:rPr lang="ru-RU"/>
              <a:t>Во время кормления работает рециркулятор, дезинфицирующий 80 кубометров воздуха в час. После каждой смены проводится дезинфекция столов, лавок, сопредельных поверхностей.</a:t>
            </a:r>
          </a:p>
        </p:txBody>
      </p:sp>
      <p:pic>
        <p:nvPicPr>
          <p:cNvPr id="47108" name="Picture 4" descr="интернат 08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47"/>
          <a:stretch>
            <a:fillRect/>
          </a:stretch>
        </p:blipFill>
        <p:spPr bwMode="auto">
          <a:xfrm>
            <a:off x="4716463" y="1700213"/>
            <a:ext cx="4608512" cy="468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4" name="Picture 4" descr="кормление 2 04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484313"/>
            <a:ext cx="8064500" cy="604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229600" cy="4525962"/>
          </a:xfrm>
        </p:spPr>
        <p:txBody>
          <a:bodyPr/>
          <a:lstStyle/>
          <a:p>
            <a:endParaRPr lang="ru-RU"/>
          </a:p>
        </p:txBody>
      </p:sp>
      <p:pic>
        <p:nvPicPr>
          <p:cNvPr id="49157" name="Picture 5" descr="Moscow_2012_108_IvaZimov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605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/>
              <a:t>История служения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11525" y="1628775"/>
            <a:ext cx="5832475" cy="4525963"/>
          </a:xfrm>
        </p:spPr>
        <p:txBody>
          <a:bodyPr/>
          <a:lstStyle/>
          <a:p>
            <a:r>
              <a:rPr lang="ru-RU"/>
              <a:t>В храме Космы и Дамиана обеды происходили по понедельникам, средам и пятницам, в соседнем храме Успения Богородицы по вторникам и четвергам. Впоследствии по понедель-никам кормить не смогли.</a:t>
            </a:r>
          </a:p>
        </p:txBody>
      </p:sp>
      <p:pic>
        <p:nvPicPr>
          <p:cNvPr id="27652" name="Picture 4" descr="k_d_01m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773238"/>
            <a:ext cx="27051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4213" name="Picture 5" descr="Moscow_2012_115_IvaZimov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339850"/>
            <a:ext cx="8280400" cy="551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978400" cy="4525963"/>
          </a:xfrm>
        </p:spPr>
        <p:txBody>
          <a:bodyPr/>
          <a:lstStyle/>
          <a:p>
            <a:r>
              <a:rPr lang="ru-RU"/>
              <a:t>Для мытья полов используется поломоечная машина </a:t>
            </a:r>
            <a:r>
              <a:rPr lang="en-US"/>
              <a:t>Columbus</a:t>
            </a:r>
            <a:r>
              <a:rPr lang="ru-RU"/>
              <a:t>.</a:t>
            </a:r>
          </a:p>
        </p:txBody>
      </p:sp>
      <p:pic>
        <p:nvPicPr>
          <p:cNvPr id="50182" name="Picture 6" descr="y_373d543b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9034">
            <a:off x="5364163" y="1341438"/>
            <a:ext cx="3429000" cy="512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это работает</a:t>
            </a:r>
          </a:p>
        </p:txBody>
      </p:sp>
      <p:sp>
        <p:nvSpPr>
          <p:cNvPr id="51233" name="Rectangle 3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628775"/>
            <a:ext cx="8147050" cy="4525963"/>
          </a:xfrm>
        </p:spPr>
        <p:txBody>
          <a:bodyPr/>
          <a:lstStyle/>
          <a:p>
            <a:pPr marL="533400" indent="-533400">
              <a:buClr>
                <a:schemeClr val="tx1"/>
              </a:buClr>
              <a:buFontTx/>
              <a:buNone/>
            </a:pPr>
            <a:r>
              <a:rPr lang="ru-RU" sz="4000"/>
              <a:t>Основные направления усилий:</a:t>
            </a:r>
          </a:p>
          <a:p>
            <a:pPr marL="533400" indent="-533400">
              <a:buClr>
                <a:schemeClr val="tx1"/>
              </a:buClr>
              <a:buFontTx/>
              <a:buAutoNum type="arabicPeriod"/>
            </a:pPr>
            <a:r>
              <a:rPr lang="ru-RU" sz="4000"/>
              <a:t>Четкая организация работы с нуждающимися людьми.</a:t>
            </a:r>
          </a:p>
          <a:p>
            <a:pPr marL="533400" indent="-533400">
              <a:buClr>
                <a:schemeClr val="tx1"/>
              </a:buClr>
              <a:buFontTx/>
              <a:buAutoNum type="arabicPeriod"/>
            </a:pPr>
            <a:r>
              <a:rPr lang="ru-RU" sz="4000"/>
              <a:t>Работа внутри группы.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ru-RU" sz="4000">
                <a:solidFill>
                  <a:schemeClr val="tx1"/>
                </a:solidFill>
              </a:rPr>
              <a:t>Работа внутри группы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Активное участие в литургической жизни</a:t>
            </a:r>
          </a:p>
          <a:p>
            <a:pPr>
              <a:lnSpc>
                <a:spcPct val="80000"/>
              </a:lnSpc>
            </a:pPr>
            <a:r>
              <a:rPr lang="ru-RU" sz="2800"/>
              <a:t>Совместное чтение Евангелия, изучение Богослужения</a:t>
            </a:r>
          </a:p>
          <a:p>
            <a:pPr>
              <a:lnSpc>
                <a:spcPct val="80000"/>
              </a:lnSpc>
            </a:pPr>
            <a:r>
              <a:rPr lang="ru-RU" sz="2800"/>
              <a:t>Миссионерские поездки в трудовые дома «Ной»</a:t>
            </a:r>
          </a:p>
          <a:p>
            <a:pPr>
              <a:lnSpc>
                <a:spcPct val="80000"/>
              </a:lnSpc>
            </a:pPr>
            <a:r>
              <a:rPr lang="ru-RU" sz="2800"/>
              <a:t>Выезды за город в дом прихода</a:t>
            </a:r>
          </a:p>
          <a:p>
            <a:pPr>
              <a:lnSpc>
                <a:spcPct val="80000"/>
              </a:lnSpc>
            </a:pPr>
            <a:r>
              <a:rPr lang="ru-RU" sz="2800"/>
              <a:t>Взаимопомощь внутри группы</a:t>
            </a:r>
          </a:p>
          <a:p>
            <a:pPr>
              <a:lnSpc>
                <a:spcPct val="80000"/>
              </a:lnSpc>
            </a:pPr>
            <a:r>
              <a:rPr lang="ru-RU" sz="2800"/>
              <a:t>Совместные праздники</a:t>
            </a:r>
          </a:p>
          <a:p>
            <a:pPr>
              <a:lnSpc>
                <a:spcPct val="80000"/>
              </a:lnSpc>
            </a:pPr>
            <a:r>
              <a:rPr lang="ru-RU" sz="2800"/>
              <a:t>События личной жизни — венчания, крестины</a:t>
            </a:r>
          </a:p>
          <a:p>
            <a:pPr>
              <a:lnSpc>
                <a:spcPct val="80000"/>
              </a:lnSpc>
            </a:pPr>
            <a:r>
              <a:rPr lang="ru-RU" sz="2800"/>
              <a:t>Поездки на кладбище к ушедшим братьям и сестрам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tx1"/>
                </a:solidFill>
              </a:rPr>
              <a:t>Работа внутри группы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</p:txBody>
      </p:sp>
      <p:pic>
        <p:nvPicPr>
          <p:cNvPr id="53252" name="Picture 4" descr="y_6327b51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558925"/>
            <a:ext cx="7921625" cy="529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tx1"/>
                </a:solidFill>
              </a:rPr>
              <a:t>Работа внутри группы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5" name="Picture 5" descr="IMG_706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433513"/>
            <a:ext cx="7232650" cy="542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tx1"/>
                </a:solidFill>
              </a:rPr>
              <a:t>Работа внутри группы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</p:txBody>
      </p:sp>
      <p:pic>
        <p:nvPicPr>
          <p:cNvPr id="55302" name="Picture 6" descr="Изображение1 0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341438"/>
            <a:ext cx="8135938" cy="551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Направления развития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ru-RU"/>
              <a:t>Важно развивать сотрудничество с государственными, общественными и церковными социальными службами.</a:t>
            </a:r>
          </a:p>
          <a:p>
            <a:r>
              <a:rPr lang="ru-RU"/>
              <a:t>Владеть информацией, где и по каким направлениям лучше налажена помощь.</a:t>
            </a:r>
          </a:p>
          <a:p>
            <a:r>
              <a:rPr lang="ru-RU"/>
              <a:t>Практиковать передачу просителей напрямую от одного служения к другому.</a:t>
            </a:r>
          </a:p>
          <a:p>
            <a:r>
              <a:rPr lang="ru-RU"/>
              <a:t>Осуществлять совместные проекты.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Направления развития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       Требуют решения</a:t>
            </a:r>
          </a:p>
          <a:p>
            <a:pPr>
              <a:lnSpc>
                <a:spcPct val="90000"/>
              </a:lnSpc>
            </a:pPr>
            <a:r>
              <a:rPr lang="ru-RU"/>
              <a:t>Индивидуальная работа со случаем</a:t>
            </a:r>
          </a:p>
          <a:p>
            <a:pPr>
              <a:lnSpc>
                <a:spcPct val="90000"/>
              </a:lnSpc>
            </a:pPr>
            <a:r>
              <a:rPr lang="ru-RU"/>
              <a:t>Медицинская помощь</a:t>
            </a:r>
          </a:p>
          <a:p>
            <a:pPr>
              <a:lnSpc>
                <a:spcPct val="90000"/>
              </a:lnSpc>
            </a:pPr>
            <a:r>
              <a:rPr lang="ru-RU"/>
              <a:t>Правовая поддержка</a:t>
            </a:r>
          </a:p>
          <a:p>
            <a:pPr>
              <a:lnSpc>
                <a:spcPct val="90000"/>
              </a:lnSpc>
            </a:pPr>
            <a:r>
              <a:rPr lang="ru-RU"/>
              <a:t>Отправка домой</a:t>
            </a:r>
          </a:p>
          <a:p>
            <a:pPr>
              <a:lnSpc>
                <a:spcPct val="90000"/>
              </a:lnSpc>
            </a:pPr>
            <a:r>
              <a:rPr lang="ru-RU"/>
              <a:t>Учет и регистрация обратившихся за помощью людей</a:t>
            </a:r>
          </a:p>
          <a:p>
            <a:pPr>
              <a:lnSpc>
                <a:spcPct val="90000"/>
              </a:lnSpc>
            </a:pPr>
            <a:r>
              <a:rPr lang="ru-RU"/>
              <a:t>Учет умерших бездомных людей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Направления развития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На базе служения возможно организовать</a:t>
            </a:r>
          </a:p>
          <a:p>
            <a:r>
              <a:rPr lang="ru-RU"/>
              <a:t>Социально-реабилитационную</a:t>
            </a:r>
          </a:p>
          <a:p>
            <a:r>
              <a:rPr lang="ru-RU"/>
              <a:t>Первичную медицинскую</a:t>
            </a:r>
          </a:p>
          <a:p>
            <a:r>
              <a:rPr lang="ru-RU"/>
              <a:t>Духовно-попечительскую</a:t>
            </a:r>
          </a:p>
          <a:p>
            <a:r>
              <a:rPr lang="ru-RU"/>
              <a:t>Психологическую</a:t>
            </a:r>
          </a:p>
          <a:p>
            <a:r>
              <a:rPr lang="ru-RU"/>
              <a:t>Наркологическую</a:t>
            </a:r>
          </a:p>
          <a:p>
            <a:r>
              <a:rPr lang="ru-RU"/>
              <a:t>Юридическую</a:t>
            </a:r>
          </a:p>
          <a:p>
            <a:r>
              <a:rPr lang="ru-RU"/>
              <a:t>Культурно-просветительскую</a:t>
            </a:r>
          </a:p>
          <a:p>
            <a:pPr>
              <a:buFontTx/>
              <a:buNone/>
            </a:pPr>
            <a:r>
              <a:rPr lang="ru-RU"/>
              <a:t>	и другие виды помощи.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Moscow_2012_104_IvaZimov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1916113"/>
            <a:ext cx="5616575" cy="39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/>
              <a:t>История служения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975" y="1628775"/>
            <a:ext cx="5338763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	Поначалу за едой обращались преимущественно люди старшего  и пожилого возраста, однако, сейчас большинство обедающих – люди трудоспособного возраста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/>
              <a:t>Порядок служения</a:t>
            </a:r>
          </a:p>
        </p:txBody>
      </p:sp>
      <p:pic>
        <p:nvPicPr>
          <p:cNvPr id="5125" name="Picture 5" descr="The Moscow Times 10 02 2010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lum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0200" y="1700213"/>
            <a:ext cx="4537075" cy="31734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19113" y="1474788"/>
            <a:ext cx="44132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endParaRPr lang="ru-RU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39750" y="1484313"/>
            <a:ext cx="3529013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ru-RU"/>
              <a:t>Раздача обедов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ru-RU"/>
              <a:t>организована в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ru-RU"/>
              <a:t>помещении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ru-RU"/>
              <a:t>трапезной и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ru-RU"/>
              <a:t>приделов храма в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ru-RU"/>
              <a:t>небогослужебное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ru-RU"/>
              <a:t>время.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Порядок служения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Кормление бывает два раза в неделю по </a:t>
            </a:r>
            <a:r>
              <a:rPr lang="ru-RU" b="1"/>
              <a:t>средам</a:t>
            </a:r>
            <a:r>
              <a:rPr lang="ru-RU"/>
              <a:t> и </a:t>
            </a:r>
            <a:r>
              <a:rPr lang="ru-RU" b="1"/>
              <a:t>пятницам</a:t>
            </a:r>
            <a:r>
              <a:rPr lang="ru-RU"/>
              <a:t> в две смены в </a:t>
            </a:r>
            <a:r>
              <a:rPr lang="ru-RU" b="1"/>
              <a:t>14.00</a:t>
            </a:r>
            <a:r>
              <a:rPr lang="ru-RU"/>
              <a:t> и </a:t>
            </a:r>
            <a:r>
              <a:rPr lang="ru-RU" b="1"/>
              <a:t>15.30</a:t>
            </a:r>
          </a:p>
          <a:p>
            <a:pPr>
              <a:lnSpc>
                <a:spcPct val="90000"/>
              </a:lnSpc>
            </a:pPr>
            <a:r>
              <a:rPr lang="ru-RU"/>
              <a:t>Запуск в храм на обед начинается за полчаса в 13.30 и 15.00 соответственно.</a:t>
            </a:r>
          </a:p>
          <a:p>
            <a:pPr>
              <a:lnSpc>
                <a:spcPct val="90000"/>
              </a:lnSpc>
            </a:pPr>
            <a:r>
              <a:rPr lang="ru-RU"/>
              <a:t>Поесть может любой человек, ставший в общую очередь на обед.</a:t>
            </a:r>
          </a:p>
          <a:p>
            <a:pPr>
              <a:lnSpc>
                <a:spcPct val="90000"/>
              </a:lnSpc>
            </a:pPr>
            <a:r>
              <a:rPr lang="ru-RU"/>
              <a:t>За одну смену получается усадить около 200 человек, около 50 мест стоячих.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Порядок служения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5236" name="Picture 4" descr="IMG_176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476375"/>
            <a:ext cx="7704138" cy="53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Порядок служения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Параллельно с раздачей еды организована помощь медикаментами, одеждой и обувью, предметами гигиены, очками.</a:t>
            </a:r>
          </a:p>
          <a:p>
            <a:r>
              <a:rPr lang="ru-RU"/>
              <a:t>При необходимости предоставляется телефонная связь с домом,  покупка электронного билета домой, проводятся перевязки.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Порядок служения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 дни служения на улице ведет прием автобус «Помощник и покровитель», Социальный патруль.</a:t>
            </a:r>
          </a:p>
          <a:p>
            <a:r>
              <a:rPr lang="ru-RU"/>
              <a:t>Желающим вести трезвый трудовой образ жизни предлагают проживание трудовые дома «Ной».</a:t>
            </a:r>
          </a:p>
          <a:p>
            <a:r>
              <a:rPr lang="ru-RU"/>
              <a:t>В храме собираются группы анонимных алкоголиков и наркозависимых.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39695</TotalTime>
  <Words>810</Words>
  <Application>Microsoft Office PowerPoint</Application>
  <PresentationFormat>Экран (4:3)</PresentationFormat>
  <Paragraphs>113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Оформление по умолчанию</vt:lpstr>
      <vt:lpstr>Кормление бездомных в храме Космы и Дамиана в Шубине </vt:lpstr>
      <vt:lpstr>История служения</vt:lpstr>
      <vt:lpstr>История служения</vt:lpstr>
      <vt:lpstr>История служения</vt:lpstr>
      <vt:lpstr>Порядок служения</vt:lpstr>
      <vt:lpstr>Порядок служения</vt:lpstr>
      <vt:lpstr>Порядок служения</vt:lpstr>
      <vt:lpstr>Порядок служения</vt:lpstr>
      <vt:lpstr>Порядок служения</vt:lpstr>
      <vt:lpstr>Устройство</vt:lpstr>
      <vt:lpstr>Устройство</vt:lpstr>
      <vt:lpstr>Устройство</vt:lpstr>
      <vt:lpstr>Устройство</vt:lpstr>
      <vt:lpstr>Устройство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Как это работает</vt:lpstr>
      <vt:lpstr>Работа внутри группы</vt:lpstr>
      <vt:lpstr>Работа внутри группы</vt:lpstr>
      <vt:lpstr>Работа внутри группы</vt:lpstr>
      <vt:lpstr>Работа внутри группы</vt:lpstr>
      <vt:lpstr>Направления развития</vt:lpstr>
      <vt:lpstr>Направления развития</vt:lpstr>
      <vt:lpstr>Направления развития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Кормление бездомных в храме Космы и Дамиана в Шубине</dc:title>
  <dc:creator>Костя</dc:creator>
  <cp:lastModifiedBy>DetskiDom</cp:lastModifiedBy>
  <cp:revision>13</cp:revision>
  <dcterms:created xsi:type="dcterms:W3CDTF">2012-08-27T12:58:05Z</dcterms:created>
  <dcterms:modified xsi:type="dcterms:W3CDTF">2012-09-24T06:59:32Z</dcterms:modified>
</cp:coreProperties>
</file>