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81" r:id="rId3"/>
    <p:sldId id="288" r:id="rId4"/>
    <p:sldId id="289" r:id="rId5"/>
    <p:sldId id="290" r:id="rId6"/>
    <p:sldId id="274" r:id="rId7"/>
    <p:sldId id="291" r:id="rId8"/>
    <p:sldId id="292" r:id="rId9"/>
    <p:sldId id="294" r:id="rId10"/>
    <p:sldId id="293" r:id="rId11"/>
    <p:sldId id="295" r:id="rId12"/>
    <p:sldId id="296" r:id="rId13"/>
    <p:sldId id="28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6459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1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43000" y="3733800"/>
            <a:ext cx="7893627" cy="16002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СИСТЕМЫ ПРОТИВОДЕЙСТВИЯ НАРКОМАНИИ </a:t>
            </a:r>
          </a:p>
          <a:p>
            <a:pPr algn="r">
              <a:defRPr/>
            </a:pPr>
            <a:r>
              <a:rPr lang="ru-RU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епархиальном уровне, </a:t>
            </a:r>
            <a:endParaRPr lang="ru-RU" sz="2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ru-RU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приходском уровне</a:t>
            </a:r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977900" y="1930400"/>
            <a:ext cx="7559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каждой епархии РПЦ создан отдел по противодействию наркомании</a:t>
            </a:r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009650" y="2657753"/>
            <a:ext cx="77556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каждом областном центре открыты кабинеты первичного приема наркозависимых,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дейстуют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телефоны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доверия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423" name="TextBox 6"/>
          <p:cNvSpPr txBox="1">
            <a:spLocks noChangeArrowheads="1"/>
          </p:cNvSpPr>
          <p:nvPr/>
        </p:nvSpPr>
        <p:spPr bwMode="auto">
          <a:xfrm>
            <a:off x="1009650" y="3365639"/>
            <a:ext cx="75843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Мотивационные центры имеются в каждом федеральном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округе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9650" y="4109978"/>
            <a:ext cx="82281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епархиях ряд церковных общин проводят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реабилитацию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3558" name="Picture 26" descr="Untitled-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2076380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7" descr="Untitled-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2803733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7" descr="Untitled-22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3495744"/>
            <a:ext cx="447675" cy="44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27" descr="Untitled-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4125023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703263"/>
            <a:ext cx="85994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Картина будущего </a:t>
            </a:r>
            <a:b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</a:b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(каким хотелось бы его видеть)</a:t>
            </a: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  <p:pic>
        <p:nvPicPr>
          <p:cNvPr id="23563" name="Picture 27" descr="Untitled-22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4676844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9650" y="4535626"/>
            <a:ext cx="8175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Активными мирянами на принципах ТС создан ряд реабилитационных центров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27" descr="Untitled-22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5334000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5509" y="5334000"/>
            <a:ext cx="752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каждой епархии созданы «дома на пол пути» </a:t>
            </a:r>
          </a:p>
        </p:txBody>
      </p:sp>
      <p:pic>
        <p:nvPicPr>
          <p:cNvPr id="15" name="Picture 27" descr="Untitled-22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3" y="5947172"/>
            <a:ext cx="427037" cy="42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4474" y="5805954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Каждый прошедший реабилитацию может найти духовного наставника по месту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жительства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457200" y="1930400"/>
            <a:ext cx="8382000" cy="418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Первичное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консультирование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Дезинтоксикация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Мотивационный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период                                                  (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проводится в мотивационном центре – 1-3 мес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Основной период церковной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реабилитации           (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проводится внутри церковных общин,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    приходских 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или монастырских – 12-18 мес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Ресоциализация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                                              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(социальная гостиница, «дом на полпути» – до 2-3 лет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Постреабилитационное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сопровождение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0" indent="-457200" eaLnBrk="1" hangingPunct="1">
              <a:lnSpc>
                <a:spcPct val="110000"/>
              </a:lnSpc>
              <a:buFont typeface="+mj-lt"/>
              <a:buAutoNum type="arabicPeriod"/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Работа с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родственниками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03263"/>
            <a:ext cx="8599488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ОРГАНИЗАЦИЯ </a:t>
            </a:r>
          </a:p>
          <a:p>
            <a:pPr>
              <a:defRPr/>
            </a:pP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РЕАБИЛИТАЦИОННОГО ПРОЦЕССА</a:t>
            </a: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3833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457200" y="2057400"/>
            <a:ext cx="8382000" cy="429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lnSpc>
                <a:spcPct val="110000"/>
              </a:lnSpc>
              <a:buAutoNum type="arabicPeriod"/>
            </a:pPr>
            <a:r>
              <a:rPr lang="ru-RU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Создать епархиальные отделы </a:t>
            </a:r>
            <a:r>
              <a:rPr lang="ru-RU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</a:t>
            </a:r>
          </a:p>
          <a:p>
            <a:pPr>
              <a:lnSpc>
                <a:spcPct val="110000"/>
              </a:lnSpc>
            </a:pPr>
            <a:r>
              <a:rPr lang="ru-RU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противодействию </a:t>
            </a:r>
            <a:r>
              <a:rPr lang="ru-RU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наркомании: </a:t>
            </a:r>
            <a:endParaRPr lang="ru-RU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457200">
              <a:lnSpc>
                <a:spcPct val="110000"/>
              </a:lnSpc>
              <a:buAutoNum type="arabicPeriod"/>
            </a:pP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координация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профилактической и 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реабилитационной деятельности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церковных 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организаций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организация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и проведение семинаров для клириков и церковно-социальных работников 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епархии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осуществление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взаимодействия с общественными организациями и государственными структурами в деле противостояния наркотической 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угрозе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осуществление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связи с отделами противодействия наркотической угрозе в других 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епархиях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03263"/>
            <a:ext cx="8599488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АНТИНАРКОТИЧЕСКАЯ ДЕЯТЕЛЬНОСТЬ на </a:t>
            </a: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епархиальном уровне</a:t>
            </a: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44631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457200" y="2209800"/>
            <a:ext cx="8382000" cy="418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eaLnBrk="1" hangingPunct="1">
              <a:lnSpc>
                <a:spcPct val="110000"/>
              </a:lnSpc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Открыть в крупных городах кабинеты для первичного приема наркозависимых и создать службы телефонов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доверия</a:t>
            </a:r>
          </a:p>
          <a:p>
            <a:pPr lvl="0" eaLnBrk="1" hangingPunct="1">
              <a:lnSpc>
                <a:spcPct val="110000"/>
              </a:lnSpc>
            </a:pP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 eaLnBrk="1" hangingPunct="1">
              <a:lnSpc>
                <a:spcPct val="110000"/>
              </a:lnSpc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Оказывать поддержку приходам и монастырям, которые начинают заниматься реабилитацией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наркозависимых </a:t>
            </a:r>
          </a:p>
          <a:p>
            <a:pPr lvl="0" eaLnBrk="1" hangingPunct="1">
              <a:lnSpc>
                <a:spcPct val="110000"/>
              </a:lnSpc>
            </a:pP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 eaLnBrk="1" hangingPunct="1">
              <a:lnSpc>
                <a:spcPct val="110000"/>
              </a:lnSpc>
            </a:pP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Наладить взаимодействие с учреждениями государственной наркологии, СПИД центрами, медицинскими учреждениями, помощь которых может потребоваться при работе с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наркозависимыми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03263"/>
            <a:ext cx="8599488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АНТИНАРКОТИЧЕСКАЯ ДЕЯТЕЛЬНОСТЬ на </a:t>
            </a: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+mj-ea"/>
                <a:cs typeface="+mj-cs"/>
              </a:rPr>
              <a:t>епархиальном уровне</a:t>
            </a: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8180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Привлечь к реабилитационной деятельности церковные общины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2749" y="3806638"/>
            <a:ext cx="8610601" cy="3492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многие церковные общины могут этой деятельностью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заниматься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13" y="2133600"/>
            <a:ext cx="2971799" cy="8382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ПЛЮСЫ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6530" y="4343400"/>
            <a:ext cx="8618164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высокое качество ремиссии у выпускников, поскольку ими усваивается христианская система нравственных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7563" y="5121275"/>
            <a:ext cx="8618163" cy="5778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требуется серьезных финансовых вложений для того, чтобы положить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7564" y="5867400"/>
            <a:ext cx="8609198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реабилитация бесплатная и в будущем может обходиться без дополнительного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2" y="3281829"/>
            <a:ext cx="8609198" cy="3492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 положить начало реабилитации (духовное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окормление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Привлечь к реабилитационной деятельности церковные общины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13" y="2133600"/>
            <a:ext cx="2971799" cy="8382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МИНУСЫ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6530" y="4191000"/>
            <a:ext cx="8618164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небольшое количество воспитанников принимает одна община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приходах до 10 человек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6530" y="5029200"/>
            <a:ext cx="8618163" cy="5778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 привлечь к реабилитационной работе в общине профессионалов (особенно на «глухих» приходах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7564" y="5867400"/>
            <a:ext cx="8609198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общины едва ли смогут в будущем рассчитывать на государственное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2" y="3363257"/>
            <a:ext cx="8609198" cy="6043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реабилитация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высокопороговая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(если ей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предшествует мотивационная работа с наркозависимым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179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Оказать поддержку центрам, работающим по модели ТС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13" y="2133600"/>
            <a:ext cx="2971799" cy="8382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ПЛЮСЫ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6530" y="4191000"/>
            <a:ext cx="5960130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работе в центре могут быть привлечены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профессионалы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6529" y="5029200"/>
            <a:ext cx="717933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центры смогут в будущем рассчитывать на прямое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16530" y="5943600"/>
            <a:ext cx="8609198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значительное количество наркозависимых воспитанников проходят реабилитацию в центре (от 15 до 30 человек и более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2" y="3363257"/>
            <a:ext cx="4295633" cy="6043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низкопороговая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реабилитация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534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Оказать поддержку центрам, работающим по модели ТС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9974" y="2133600"/>
            <a:ext cx="2971799" cy="8382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МИНУСЫ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9974" y="3962400"/>
            <a:ext cx="8609198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изначально требуются значительные финансовые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вложения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29974" y="4800600"/>
            <a:ext cx="8609197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 ремиссии после реабилитации в ТС в целом ниже,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реабилитации в церковной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общине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2" y="5701552"/>
            <a:ext cx="8609198" cy="100404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ТС реабилитация бесплатная только в случае финансирования извне и в будущем не сможет обходиться без дополнительного </a:t>
            </a:r>
            <a:r>
              <a:rPr lang="ru-RU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софинансирования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2" y="3200400"/>
            <a:ext cx="8591266" cy="6043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 положить начало (создать терапевтическое пространство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 необходимую материальную базу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4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ОЧЕВИДНЫЕ ВЫВОДЫ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1828800"/>
            <a:ext cx="8305800" cy="457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ru-RU" sz="1600" i="1" dirty="0">
                <a:latin typeface="Bookman Old Style" pitchFamily="18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Без значительного привлечения финансовых средств на масштабное развитие может рассчитывать только деятельность церковных общин по социальной реабилитации.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 algn="just">
              <a:lnSpc>
                <a:spcPct val="130000"/>
              </a:lnSpc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lvl="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000" i="1" dirty="0">
                <a:latin typeface="+mn-lt"/>
              </a:rPr>
              <a:t>многократное увеличение количества занимающихся реабилитацией церковных организаций </a:t>
            </a:r>
            <a:endParaRPr lang="ru-RU" sz="2000" i="1" dirty="0" smtClean="0">
              <a:latin typeface="+mn-lt"/>
            </a:endParaRPr>
          </a:p>
          <a:p>
            <a:pPr marL="342900" lvl="0" indent="-342900" algn="just">
              <a:lnSpc>
                <a:spcPct val="130000"/>
              </a:lnSpc>
              <a:buFont typeface="Arial" pitchFamily="34" charset="0"/>
              <a:buChar char="•"/>
            </a:pPr>
            <a:endParaRPr lang="ru-RU" sz="2000" i="1" dirty="0">
              <a:latin typeface="+mn-lt"/>
            </a:endParaRPr>
          </a:p>
          <a:p>
            <a:pPr marL="342900" lvl="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ru-RU" sz="2000" i="1" dirty="0">
                <a:latin typeface="+mn-lt"/>
              </a:rPr>
              <a:t>повышение качества проводимой церковными общинами реабилитационной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1347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1" y="69558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ПОДГОТОВКА КАДРОВ 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828800"/>
            <a:ext cx="7848600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Повысить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целом компетентность духовенства Русской Православной Церкви в проблемах зависимости (епархиальные отделы по противодействию наркомании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 algn="just">
              <a:lnSpc>
                <a:spcPct val="130000"/>
              </a:lnSpc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Повысить компетентность сотрудников православных реабилитационных центров и членов церковных общин, занимающихся реабилитацией (КЦ ПН ОЦБСС, наиболее успешные реабилитационные центры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6" descr="Untitled-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" y="1973074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" descr="Untitled-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" y="3827595"/>
            <a:ext cx="415925" cy="41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78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title"/>
          </p:nvPr>
        </p:nvSpPr>
        <p:spPr>
          <a:xfrm>
            <a:off x="41275" y="914400"/>
            <a:ext cx="9102725" cy="1143000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ВАЖНЕЙШИЙ ПРИОРИТЕТ</a:t>
            </a:r>
            <a: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36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Создание модельной </a:t>
            </a:r>
            <a:r>
              <a:rPr lang="ru-RU" sz="32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системы реабилитации </a:t>
            </a:r>
            <a:r>
              <a:rPr lang="ru-RU" sz="32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вблизи Москвы</a:t>
            </a:r>
            <a:endParaRPr lang="ru-RU" sz="32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666" y="3124200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в Москве пункты первичного приема и работы с родственниками зависимых. Создание под Москвой мотивационного центра на 20-30 человек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. </a:t>
            </a:r>
          </a:p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в Москве «дома на пол пути». </a:t>
            </a:r>
            <a:endParaRPr lang="ru-RU" sz="2000" i="1" dirty="0" smtClean="0">
              <a:solidFill>
                <a:prstClr val="black"/>
              </a:solidFill>
              <a:latin typeface="+mn-lt"/>
            </a:endParaRPr>
          </a:p>
          <a:p>
            <a:pPr marL="457200" indent="-457200" algn="just">
              <a:lnSpc>
                <a:spcPct val="130000"/>
              </a:lnSpc>
              <a:buFont typeface="+mj-lt"/>
              <a:buAutoNum type="arabicPeriod"/>
            </a:pP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+mn-lt"/>
              </a:rPr>
              <a:t>под Москвой реабилитационного центра, работающего по принципу терапевтической общины</a:t>
            </a:r>
            <a:r>
              <a:rPr lang="ru-RU" sz="2000" i="1" dirty="0" smtClean="0">
                <a:solidFill>
                  <a:prstClr val="black"/>
                </a:solidFill>
                <a:latin typeface="+mn-lt"/>
              </a:rPr>
              <a:t>.</a:t>
            </a:r>
            <a:endParaRPr lang="ru-RU" sz="20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438399"/>
            <a:ext cx="8001000" cy="6858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Первичный прием, мотивационный этап, основной этап, этап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реадаптации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постреабилитационное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сопровождение.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791200"/>
            <a:ext cx="8001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Включить приходские общины храмов Москвы и Подмосковья в сеть </a:t>
            </a:r>
            <a:r>
              <a:rPr lang="ru-RU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постреабилитационной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поддержки наркозависимых</a:t>
            </a:r>
          </a:p>
        </p:txBody>
      </p:sp>
    </p:spTree>
    <p:extLst>
      <p:ext uri="{BB962C8B-B14F-4D97-AF65-F5344CB8AC3E}">
        <p14:creationId xmlns:p14="http://schemas.microsoft.com/office/powerpoint/2010/main" val="27449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828800"/>
            <a:ext cx="5715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Благодарю </a:t>
            </a:r>
          </a:p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1683</TotalTime>
  <Words>631</Words>
  <Application>Microsoft Office PowerPoint</Application>
  <PresentationFormat>Экран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Привлечь к реабилитационной деятельности церковные общины</vt:lpstr>
      <vt:lpstr>Привлечь к реабилитационной деятельности церковные общины</vt:lpstr>
      <vt:lpstr>Оказать поддержку центрам, работающим по модели ТС</vt:lpstr>
      <vt:lpstr>Оказать поддержку центрам, работающим по модели ТС</vt:lpstr>
      <vt:lpstr>ОЧЕВИДНЫЕ ВЫВОДЫ</vt:lpstr>
      <vt:lpstr>ПОДГОТОВКА КАДРОВ </vt:lpstr>
      <vt:lpstr>ВАЖНЕЙШИЙ ПРИОРИТЕТ Создание модельной системы реабилитации вблизи Москвы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Максим</cp:lastModifiedBy>
  <cp:revision>96</cp:revision>
  <cp:lastPrinted>1601-01-01T00:00:00Z</cp:lastPrinted>
  <dcterms:created xsi:type="dcterms:W3CDTF">1601-01-01T00:00:00Z</dcterms:created>
  <dcterms:modified xsi:type="dcterms:W3CDTF">2013-05-23T19:19:45Z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