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291" r:id="rId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C4DFE2"/>
    <a:srgbClr val="5C0000"/>
    <a:srgbClr val="061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6459" autoAdjust="0"/>
  </p:normalViewPr>
  <p:slideViewPr>
    <p:cSldViewPr>
      <p:cViewPr varScale="1">
        <p:scale>
          <a:sx n="42" d="100"/>
          <a:sy n="42" d="100"/>
        </p:scale>
        <p:origin x="-1290" y="-108"/>
      </p:cViewPr>
      <p:guideLst>
        <p:guide orient="horz" pos="2160"/>
        <p:guide pos="2880"/>
        <p:guide pos="336"/>
        <p:guide pos="864"/>
        <p:guide pos="384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0C39DF-8C86-4ED6-BA85-303D83872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9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4C23-1B86-4CB7-BE70-B6D1A20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4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B2C65-E5C9-4974-9BF7-02C255293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7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A71D-A7C8-40C9-A909-1416C23CD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A35D94-24B4-433D-A747-10D9EE600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74A4-88B6-472E-B408-AC0193F83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C76-3C06-4642-A350-361636262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0E64-05C0-4F6B-B6C3-DC42E4EE9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424D-047F-4482-A4F1-FBCC984FB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A2E9-E7E1-47CD-8298-B92F24953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D97D4-CBAC-461A-A95E-4346681DB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2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90383D-51AE-4ED8-A049-476E3B75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0" r:id="rId2"/>
    <p:sldLayoutId id="2147483801" r:id="rId3"/>
    <p:sldLayoutId id="2147483802" r:id="rId4"/>
    <p:sldLayoutId id="2147483809" r:id="rId5"/>
    <p:sldLayoutId id="2147483810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3962400" y="6373813"/>
            <a:ext cx="1219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 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929313"/>
            <a:ext cx="838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Отдел по церковной благотворительности и социальному служению РПЦ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" y="914400"/>
            <a:ext cx="8915400" cy="20005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6C0000"/>
                </a:solidFill>
                <a:latin typeface="+mn-lt"/>
              </a:rPr>
              <a:t>КООРДИНАЦИОННЫЙ ЦЕНТР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по противодействию </a:t>
            </a:r>
          </a:p>
          <a:p>
            <a:pPr>
              <a:defRPr/>
            </a:pPr>
            <a:r>
              <a:rPr lang="ru-RU" sz="4000" dirty="0">
                <a:solidFill>
                  <a:srgbClr val="6C0000"/>
                </a:solidFill>
                <a:latin typeface="+mn-lt"/>
              </a:rPr>
              <a:t>наркомании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33900" y="3877234"/>
            <a:ext cx="4489076" cy="148365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ПРОСТРАНСТВА</a:t>
            </a:r>
            <a:endParaRPr lang="ru-RU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714" y="444175"/>
            <a:ext cx="8229600" cy="10668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  <a:effectLst/>
              </a:rPr>
            </a:b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необходимые компоненты</a:t>
            </a:r>
            <a:r>
              <a:rPr lang="ru-RU" sz="13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	    	       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желательные компоненты	      перспективные компоненты</a:t>
            </a:r>
            <a:endParaRPr lang="ru-RU" sz="1200" dirty="0"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868" y="3786190"/>
            <a:ext cx="1785950" cy="7858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cap="rnd">
            <a:solidFill>
              <a:schemeClr val="accent1">
                <a:lumMod val="60000"/>
                <a:lumOff val="40000"/>
              </a:schemeClr>
            </a:solidFill>
            <a:prstDash val="sysDash"/>
            <a:beve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100" b="1">
              <a:solidFill>
                <a:srgbClr val="E3DED1">
                  <a:lumMod val="25000"/>
                </a:srgbClr>
              </a:solidFill>
              <a:latin typeface="Book Antiqua" pitchFamily="18" charset="0"/>
              <a:cs typeface="Times New Roman" pitchFamily="18" charset="0"/>
            </a:endParaRPr>
          </a:p>
          <a:p>
            <a:pPr algn="ctr"/>
            <a:endParaRPr lang="ru-RU" sz="1100" b="1">
              <a:solidFill>
                <a:srgbClr val="E3DED1">
                  <a:lumMod val="25000"/>
                </a:srgbClr>
              </a:solidFill>
              <a:latin typeface="Book Antiqua" pitchFamily="18" charset="0"/>
              <a:cs typeface="Times New Roman" pitchFamily="18" charset="0"/>
            </a:endParaRPr>
          </a:p>
          <a:p>
            <a:pPr algn="ctr"/>
            <a:r>
              <a:rPr lang="ru-RU" sz="1100" b="1">
                <a:solidFill>
                  <a:srgbClr val="E3DED1">
                    <a:lumMod val="25000"/>
                  </a:srgbClr>
                </a:solidFill>
                <a:cs typeface="Times New Roman" pitchFamily="18" charset="0"/>
              </a:rPr>
              <a:t>Церковная община, занимающаяся</a:t>
            </a:r>
          </a:p>
          <a:p>
            <a:pPr algn="ctr"/>
            <a:r>
              <a:rPr lang="ru-RU" sz="1100" b="1">
                <a:solidFill>
                  <a:srgbClr val="E3DED1">
                    <a:lumMod val="25000"/>
                  </a:srgbClr>
                </a:solidFill>
                <a:cs typeface="Times New Roman" pitchFamily="18" charset="0"/>
              </a:rPr>
              <a:t>реабилитацией</a:t>
            </a:r>
            <a:endParaRPr lang="ru-RU" sz="1100">
              <a:solidFill>
                <a:srgbClr val="E3DED1">
                  <a:lumMod val="25000"/>
                </a:srgbClr>
              </a:solidFill>
              <a:cs typeface="Times New Roman" pitchFamily="18" charset="0"/>
            </a:endParaRPr>
          </a:p>
          <a:p>
            <a:pPr algn="ctr"/>
            <a:endParaRPr lang="ru-RU">
              <a:solidFill>
                <a:srgbClr val="E3DED1">
                  <a:lumMod val="25000"/>
                </a:srgbClr>
              </a:solidFill>
              <a:cs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28688" y="2214563"/>
            <a:ext cx="1500187" cy="71437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Кельи для воспитанников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28926" y="2000240"/>
            <a:ext cx="1500187" cy="6429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dirty="0">
              <a:solidFill>
                <a:prstClr val="black"/>
              </a:solidFill>
              <a:latin typeface="Book Antiqua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E3DED1">
                    <a:lumMod val="25000"/>
                  </a:srgbClr>
                </a:solidFill>
                <a:cs typeface="Times New Roman" pitchFamily="18" charset="0"/>
              </a:rPr>
              <a:t>Храм</a:t>
            </a:r>
            <a:endParaRPr lang="ru-RU" sz="1400" b="1" dirty="0">
              <a:solidFill>
                <a:srgbClr val="E3DED1">
                  <a:lumMod val="25000"/>
                </a:srgbClr>
              </a:solidFill>
              <a:cs typeface="Arial" charset="0"/>
            </a:endParaRPr>
          </a:p>
          <a:p>
            <a:pPr algn="ctr"/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57752" y="2000240"/>
            <a:ext cx="1500188" cy="6429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Трапезная</a:t>
            </a:r>
            <a:r>
              <a:rPr lang="ru-RU" sz="1400" b="1" dirty="0">
                <a:solidFill>
                  <a:srgbClr val="E3DED1"/>
                </a:solidFill>
              </a:rPr>
              <a:t>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715125" y="2214563"/>
            <a:ext cx="1500188" cy="6429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Баня (душ) и прачечная</a:t>
            </a:r>
          </a:p>
        </p:txBody>
      </p:sp>
      <p:cxnSp>
        <p:nvCxnSpPr>
          <p:cNvPr id="14" name="Прямая соединительная линия 13"/>
          <p:cNvCxnSpPr>
            <a:stCxn id="6" idx="2"/>
          </p:cNvCxnSpPr>
          <p:nvPr/>
        </p:nvCxnSpPr>
        <p:spPr>
          <a:xfrm rot="16200000" flipH="1">
            <a:off x="2196307" y="2410619"/>
            <a:ext cx="857250" cy="1893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8" idx="2"/>
          </p:cNvCxnSpPr>
          <p:nvPr/>
        </p:nvCxnSpPr>
        <p:spPr>
          <a:xfrm rot="16200000" flipH="1">
            <a:off x="3303971" y="3018226"/>
            <a:ext cx="1143013" cy="392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9" idx="2"/>
          </p:cNvCxnSpPr>
          <p:nvPr/>
        </p:nvCxnSpPr>
        <p:spPr>
          <a:xfrm rot="5400000">
            <a:off x="4554136" y="2732479"/>
            <a:ext cx="1143013" cy="964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0" idx="2"/>
          </p:cNvCxnSpPr>
          <p:nvPr/>
        </p:nvCxnSpPr>
        <p:spPr>
          <a:xfrm rot="5400000">
            <a:off x="5911850" y="2232025"/>
            <a:ext cx="928688" cy="2179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642938" y="3214688"/>
            <a:ext cx="1428750" cy="5715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Молитвенная комната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2938" y="4286250"/>
            <a:ext cx="1428750" cy="5715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Транспорт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43750" y="5286375"/>
            <a:ext cx="1428750" cy="78581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Помещение</a:t>
            </a:r>
            <a:r>
              <a:rPr lang="ru-RU" sz="1200" dirty="0">
                <a:solidFill>
                  <a:srgbClr val="E3DED1">
                    <a:lumMod val="25000"/>
                  </a:srgbClr>
                </a:solidFill>
              </a:rPr>
              <a:t> </a:t>
            </a: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для</a:t>
            </a:r>
            <a:r>
              <a:rPr lang="ru-RU" sz="1200" dirty="0">
                <a:solidFill>
                  <a:srgbClr val="E3DED1">
                    <a:lumMod val="25000"/>
                  </a:srgbClr>
                </a:solidFill>
              </a:rPr>
              <a:t> </a:t>
            </a: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групповых</a:t>
            </a:r>
            <a:r>
              <a:rPr lang="ru-RU" sz="1200" dirty="0">
                <a:solidFill>
                  <a:srgbClr val="E3DED1">
                    <a:lumMod val="25000"/>
                  </a:srgbClr>
                </a:solidFill>
              </a:rPr>
              <a:t> </a:t>
            </a: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занятий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072313" y="4214813"/>
            <a:ext cx="1428750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Комната (дом) для гостей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72313" y="3214688"/>
            <a:ext cx="1428750" cy="5715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E3DED1">
                    <a:lumMod val="25000"/>
                  </a:srgbClr>
                </a:solidFill>
              </a:rPr>
              <a:t>Подсобное хозяйство</a:t>
            </a:r>
          </a:p>
        </p:txBody>
      </p:sp>
      <p:cxnSp>
        <p:nvCxnSpPr>
          <p:cNvPr id="28" name="Прямая соединительная линия 27"/>
          <p:cNvCxnSpPr>
            <a:stCxn id="22" idx="3"/>
          </p:cNvCxnSpPr>
          <p:nvPr/>
        </p:nvCxnSpPr>
        <p:spPr>
          <a:xfrm>
            <a:off x="2071688" y="3500438"/>
            <a:ext cx="1500187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23" idx="3"/>
          </p:cNvCxnSpPr>
          <p:nvPr/>
        </p:nvCxnSpPr>
        <p:spPr>
          <a:xfrm flipV="1">
            <a:off x="2071688" y="4429125"/>
            <a:ext cx="150018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26" idx="1"/>
          </p:cNvCxnSpPr>
          <p:nvPr/>
        </p:nvCxnSpPr>
        <p:spPr>
          <a:xfrm rot="10800000" flipV="1">
            <a:off x="5357813" y="3500438"/>
            <a:ext cx="1714500" cy="428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25" idx="1"/>
          </p:cNvCxnSpPr>
          <p:nvPr/>
        </p:nvCxnSpPr>
        <p:spPr>
          <a:xfrm rot="10800000">
            <a:off x="5357813" y="4179888"/>
            <a:ext cx="1714500" cy="392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286375" y="4500563"/>
            <a:ext cx="1857375" cy="1071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642938" y="5286375"/>
            <a:ext cx="1500187" cy="6429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Мастерские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169604" y="5929313"/>
            <a:ext cx="1535895" cy="6429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Библиотека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882201" y="5929313"/>
            <a:ext cx="1643062" cy="6429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Тренажерный зал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661819" y="5866296"/>
            <a:ext cx="1428750" cy="6429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E3DED1">
                    <a:lumMod val="25000"/>
                  </a:srgbClr>
                </a:solidFill>
              </a:rPr>
              <a:t>Медпункт</a:t>
            </a:r>
            <a:r>
              <a:rPr lang="ru-RU" sz="1400" dirty="0">
                <a:solidFill>
                  <a:srgbClr val="E3DED1">
                    <a:lumMod val="25000"/>
                  </a:srgbClr>
                </a:solidFill>
              </a:rPr>
              <a:t> 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rot="10800000" flipV="1">
            <a:off x="2071688" y="4572000"/>
            <a:ext cx="1571625" cy="714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5400000">
            <a:off x="2964643" y="4750597"/>
            <a:ext cx="1214454" cy="857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endCxn id="39" idx="0"/>
          </p:cNvCxnSpPr>
          <p:nvPr/>
        </p:nvCxnSpPr>
        <p:spPr>
          <a:xfrm rot="16200000" flipH="1">
            <a:off x="4060795" y="5285581"/>
            <a:ext cx="1143000" cy="14446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endCxn id="40" idx="0"/>
          </p:cNvCxnSpPr>
          <p:nvPr/>
        </p:nvCxnSpPr>
        <p:spPr>
          <a:xfrm>
            <a:off x="4947439" y="4651850"/>
            <a:ext cx="1428755" cy="1214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74412" y="1688306"/>
            <a:ext cx="357190" cy="1428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dirty="0">
              <a:solidFill>
                <a:prstClr val="black"/>
              </a:solidFill>
              <a:latin typeface="Book Antiqua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E3DED1">
                  <a:lumMod val="25000"/>
                </a:srgbClr>
              </a:solidFill>
              <a:cs typeface="Arial" charset="0"/>
            </a:endParaRPr>
          </a:p>
          <a:p>
            <a:pPr algn="ctr"/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357861" y="1676400"/>
            <a:ext cx="347638" cy="1428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E3DED1">
                  <a:lumMod val="25000"/>
                </a:srgb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112688" y="1688306"/>
            <a:ext cx="347638" cy="1309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E3DED1">
                  <a:lumMod val="25000"/>
                </a:srgb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678781" y="685800"/>
            <a:ext cx="5734060" cy="826996"/>
          </a:xfrm>
          <a:prstGeom prst="rect">
            <a:avLst/>
          </a:prstGeom>
          <a:solidFill>
            <a:schemeClr val="accent2">
              <a:lumMod val="8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МАТЕРИАЛЬНАЯ БАЗА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55307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1635</TotalTime>
  <Words>55</Words>
  <Application>Microsoft Office PowerPoint</Application>
  <PresentationFormat>Экран (4:3)</PresentationFormat>
  <Paragraphs>27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Городская</vt:lpstr>
      <vt:lpstr>Презентация PowerPoint</vt:lpstr>
      <vt:lpstr>         необходимые компоненты              желательные компоненты       перспективные компоненты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Кондратьев Мефодий</dc:creator>
  <cp:lastModifiedBy>ОЦБСС РПЦ (МП)</cp:lastModifiedBy>
  <cp:revision>99</cp:revision>
  <cp:lastPrinted>1601-01-01T00:00:00Z</cp:lastPrinted>
  <dcterms:created xsi:type="dcterms:W3CDTF">1601-01-01T00:00:00Z</dcterms:created>
  <dcterms:modified xsi:type="dcterms:W3CDTF">2013-04-05T06:42:16Z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