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sldIdLst>
    <p:sldId id="257" r:id="rId2"/>
    <p:sldId id="278" r:id="rId3"/>
    <p:sldId id="287" r:id="rId4"/>
    <p:sldId id="288" r:id="rId5"/>
    <p:sldId id="289" r:id="rId6"/>
    <p:sldId id="290" r:id="rId7"/>
    <p:sldId id="273" r:id="rId8"/>
    <p:sldId id="291" r:id="rId9"/>
    <p:sldId id="292" r:id="rId10"/>
    <p:sldId id="293" r:id="rId11"/>
    <p:sldId id="294" r:id="rId12"/>
    <p:sldId id="286" r:id="rId1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C0000"/>
    <a:srgbClr val="C4DFE2"/>
    <a:srgbClr val="5C0000"/>
    <a:srgbClr val="0611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6459" autoAdjust="0"/>
  </p:normalViewPr>
  <p:slideViewPr>
    <p:cSldViewPr>
      <p:cViewPr varScale="1">
        <p:scale>
          <a:sx n="66" d="100"/>
          <a:sy n="66" d="100"/>
        </p:scale>
        <p:origin x="-384" y="-96"/>
      </p:cViewPr>
      <p:guideLst>
        <p:guide orient="horz" pos="2160"/>
        <p:guide pos="2880"/>
        <p:guide pos="336"/>
        <p:guide pos="864"/>
        <p:guide pos="384"/>
        <p:guide pos="14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 flipV="1">
            <a:off x="5410200" y="3810000"/>
            <a:ext cx="3733800" cy="904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ик 4"/>
          <p:cNvSpPr/>
          <p:nvPr/>
        </p:nvSpPr>
        <p:spPr>
          <a:xfrm flipV="1">
            <a:off x="5410200" y="3897313"/>
            <a:ext cx="3733800" cy="19208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рямоугольник 5"/>
          <p:cNvSpPr/>
          <p:nvPr/>
        </p:nvSpPr>
        <p:spPr>
          <a:xfrm flipV="1">
            <a:off x="5410200" y="4114800"/>
            <a:ext cx="3733800" cy="9525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5410200" y="4164013"/>
            <a:ext cx="1965325" cy="19050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Прямоугольник 9"/>
          <p:cNvSpPr/>
          <p:nvPr/>
        </p:nvSpPr>
        <p:spPr>
          <a:xfrm flipV="1">
            <a:off x="5410200" y="4198938"/>
            <a:ext cx="1965325" cy="9525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11" name="Скругленный прямоугольник 10"/>
          <p:cNvSpPr/>
          <p:nvPr/>
        </p:nvSpPr>
        <p:spPr bwMode="white">
          <a:xfrm>
            <a:off x="5410200" y="3962400"/>
            <a:ext cx="3063875" cy="26988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12" name="Скругленный прямоугольник 11"/>
          <p:cNvSpPr/>
          <p:nvPr/>
        </p:nvSpPr>
        <p:spPr bwMode="white">
          <a:xfrm>
            <a:off x="7377113" y="4060825"/>
            <a:ext cx="1600200" cy="36513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0" y="3649663"/>
            <a:ext cx="9144000" cy="24447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Прямоугольник 13"/>
          <p:cNvSpPr/>
          <p:nvPr/>
        </p:nvSpPr>
        <p:spPr>
          <a:xfrm>
            <a:off x="0" y="3675063"/>
            <a:ext cx="9144000" cy="1412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" name="Прямоугольник 14"/>
          <p:cNvSpPr/>
          <p:nvPr/>
        </p:nvSpPr>
        <p:spPr>
          <a:xfrm flipV="1">
            <a:off x="6413500" y="3643313"/>
            <a:ext cx="2730500" cy="2476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" name="Прямоугольник 15"/>
          <p:cNvSpPr/>
          <p:nvPr/>
        </p:nvSpPr>
        <p:spPr>
          <a:xfrm>
            <a:off x="0" y="0"/>
            <a:ext cx="9144000" cy="37020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17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875"/>
            <a:ext cx="960438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588"/>
            <a:ext cx="747712" cy="365125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DD0C39DF-8C86-4ED6-BA85-303D838728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949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C24C23-1B86-4CB7-BE70-B6D1A206FE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4945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2B2C65-E5C9-4974-9BF7-02C255293D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87501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1AA71D-A7C8-40C9-A909-1416C23CD2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51530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/>
          <a:lstStyle>
            <a:lvl1pPr>
              <a:defRPr sz="4000" b="0" i="0" cap="none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D3A35D94-24B4-433D-A747-10D9EE600D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4800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363" y="612775"/>
            <a:ext cx="957262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D774A4-88B6-472E-B408-AC0193F833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85872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339C76-3C06-4642-A350-3616362628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8657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40E64-05C0-4F6B-B6C3-DC42E4EE9A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81560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E2424D-047F-4482-A4F1-FBCC984FB2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9292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DCA2E9-E7E1-47CD-8298-B92F24953B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345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FD97D4-CBAC-461A-A95E-4346681DB1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47424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69A4D9-8DF9-49A9-AE51-6D2FD7EEC9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7195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0" y="366713"/>
            <a:ext cx="9144000" cy="8413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0"/>
            <a:ext cx="9144000" cy="3111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7975"/>
            <a:ext cx="9144000" cy="920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200" y="360363"/>
            <a:ext cx="3733800" cy="904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39738"/>
            <a:ext cx="3733800" cy="18097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025" y="496888"/>
            <a:ext cx="3063875" cy="28575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938" y="588963"/>
            <a:ext cx="1600200" cy="3651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5263" y="-1588"/>
            <a:ext cx="57150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3988" y="-1588"/>
            <a:ext cx="28575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4938" y="-1588"/>
            <a:ext cx="9525" cy="620713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725" y="-1588"/>
            <a:ext cx="26988" cy="620713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400" y="0"/>
            <a:ext cx="55563" cy="585788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4125" y="0"/>
            <a:ext cx="7938" cy="585788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039" name="Заголовок 21"/>
          <p:cNvSpPr>
            <a:spLocks noGrp="1"/>
          </p:cNvSpPr>
          <p:nvPr>
            <p:ph type="title"/>
          </p:nvPr>
        </p:nvSpPr>
        <p:spPr bwMode="auto">
          <a:xfrm>
            <a:off x="457200" y="1143000"/>
            <a:ext cx="8229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40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2249488"/>
            <a:ext cx="8229600" cy="432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8" y="612775"/>
            <a:ext cx="957262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775"/>
            <a:ext cx="1325563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038" y="1588"/>
            <a:ext cx="762000" cy="366712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8390383D-51AE-4ED8-A049-476E3B7506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8" r:id="rId1"/>
    <p:sldLayoutId id="2147483800" r:id="rId2"/>
    <p:sldLayoutId id="2147483801" r:id="rId3"/>
    <p:sldLayoutId id="2147483802" r:id="rId4"/>
    <p:sldLayoutId id="2147483809" r:id="rId5"/>
    <p:sldLayoutId id="2147483810" r:id="rId6"/>
    <p:sldLayoutId id="2147483803" r:id="rId7"/>
    <p:sldLayoutId id="2147483804" r:id="rId8"/>
    <p:sldLayoutId id="2147483805" r:id="rId9"/>
    <p:sldLayoutId id="2147483806" r:id="rId10"/>
    <p:sldLayoutId id="2147483807" r:id="rId11"/>
    <p:sldLayoutId id="2147483811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9pPr>
    </p:titleStyle>
    <p:bodyStyle>
      <a:lvl1pPr marL="365125" indent="-255588" algn="l" rtl="0" eaLnBrk="0" fontAlgn="base" hangingPunct="0">
        <a:spcBef>
          <a:spcPts val="300"/>
        </a:spcBef>
        <a:spcAft>
          <a:spcPct val="0"/>
        </a:spcAft>
        <a:buClr>
          <a:srgbClr val="A04DA3"/>
        </a:buClr>
        <a:buFont typeface="Georgia" pitchFamily="18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7225" indent="-246063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Font typeface="Georgia" pitchFamily="18" charset="0"/>
        <a:buChar char="▫"/>
        <a:defRPr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2338" indent="-219075" algn="l" rtl="0" eaLnBrk="0" fontAlgn="base" hangingPunct="0">
        <a:spcBef>
          <a:spcPts val="3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13" indent="-200025" algn="l" rtl="0" eaLnBrk="0" fontAlgn="base" hangingPunct="0">
        <a:spcBef>
          <a:spcPts val="3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063" indent="-182563" algn="l" rtl="0" eaLnBrk="0" fontAlgn="base" hangingPunct="0">
        <a:spcBef>
          <a:spcPts val="300"/>
        </a:spcBef>
        <a:spcAft>
          <a:spcPct val="0"/>
        </a:spcAft>
        <a:buClr>
          <a:srgbClr val="A04DA3"/>
        </a:buClr>
        <a:buFont typeface="Georgia" pitchFamily="18" charset="0"/>
        <a:buChar char="▫"/>
        <a:defRPr sz="2000" kern="1200">
          <a:solidFill>
            <a:srgbClr val="A04DA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Box 4"/>
          <p:cNvSpPr txBox="1">
            <a:spLocks noChangeArrowheads="1"/>
          </p:cNvSpPr>
          <p:nvPr/>
        </p:nvSpPr>
        <p:spPr bwMode="auto">
          <a:xfrm>
            <a:off x="3962400" y="6373813"/>
            <a:ext cx="12192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ru-RU" sz="1400" i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Москва  2013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5929313"/>
            <a:ext cx="83820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i="1" dirty="0">
                <a:solidFill>
                  <a:schemeClr val="bg2">
                    <a:lumMod val="25000"/>
                  </a:schemeClr>
                </a:solidFill>
                <a:latin typeface="+mn-lt"/>
              </a:rPr>
              <a:t>Отдел по церковной благотворительности и социальному служению РПЦ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200" y="914400"/>
            <a:ext cx="8915400" cy="2000548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spAutoFit/>
          </a:bodyPr>
          <a:lstStyle/>
          <a:p>
            <a:pPr>
              <a:defRPr/>
            </a:pPr>
            <a:r>
              <a:rPr lang="ru-RU" sz="4400" dirty="0">
                <a:solidFill>
                  <a:srgbClr val="6C0000"/>
                </a:solidFill>
                <a:latin typeface="+mn-lt"/>
              </a:rPr>
              <a:t>КООРДИНАЦИОННЫЙ ЦЕНТР</a:t>
            </a:r>
          </a:p>
          <a:p>
            <a:pPr>
              <a:defRPr/>
            </a:pPr>
            <a:r>
              <a:rPr lang="ru-RU" sz="4000" dirty="0">
                <a:solidFill>
                  <a:srgbClr val="6C0000"/>
                </a:solidFill>
                <a:latin typeface="+mn-lt"/>
              </a:rPr>
              <a:t>по противодействию </a:t>
            </a:r>
          </a:p>
          <a:p>
            <a:pPr>
              <a:defRPr/>
            </a:pPr>
            <a:r>
              <a:rPr lang="ru-RU" sz="4000" dirty="0">
                <a:solidFill>
                  <a:srgbClr val="6C0000"/>
                </a:solidFill>
                <a:latin typeface="+mn-lt"/>
              </a:rPr>
              <a:t>наркомании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1524000" y="3877234"/>
            <a:ext cx="7498976" cy="1483659"/>
          </a:xfrm>
          <a:prstGeom prst="roundRect">
            <a:avLst/>
          </a:prstGeom>
          <a:gradFill flip="none" rotWithShape="1">
            <a:gsLst>
              <a:gs pos="0">
                <a:schemeClr val="accent2">
                  <a:shade val="30000"/>
                  <a:satMod val="115000"/>
                </a:schemeClr>
              </a:gs>
              <a:gs pos="50000">
                <a:schemeClr val="accent2">
                  <a:shade val="67500"/>
                  <a:satMod val="115000"/>
                </a:schemeClr>
              </a:gs>
              <a:gs pos="100000">
                <a:schemeClr val="accent2"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ВИДЫ И ФОРМЫ РЕАБИЛИТАЦИОННОЙ РАБОТЫ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52601" y="864285"/>
            <a:ext cx="5791200" cy="1193116"/>
          </a:xfrm>
          <a:prstGeom prst="rect">
            <a:avLst/>
          </a:prstGeom>
          <a:solidFill>
            <a:schemeClr val="accent2">
              <a:lumMod val="75000"/>
            </a:schemeClr>
          </a:solidFill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ВОЦЕРКОВЛЕНИЕ</a:t>
            </a:r>
            <a:endParaRPr lang="ru-RU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81000" y="2362200"/>
            <a:ext cx="813658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 eaLnBrk="1" hangingPunct="1">
              <a:buFont typeface="Wingdings" pitchFamily="2" charset="2"/>
              <a:buNone/>
              <a:defRPr/>
            </a:pPr>
            <a:r>
              <a:rPr lang="ru-RU" sz="3600" dirty="0">
                <a:solidFill>
                  <a:srgbClr val="6C0000"/>
                </a:solidFill>
              </a:rPr>
              <a:t>Церковная </a:t>
            </a:r>
            <a:r>
              <a:rPr lang="ru-RU" sz="3600" dirty="0" smtClean="0">
                <a:solidFill>
                  <a:srgbClr val="6C0000"/>
                </a:solidFill>
              </a:rPr>
              <a:t>жизнь</a:t>
            </a:r>
          </a:p>
          <a:p>
            <a:pPr marL="0" indent="0" algn="ctr" eaLnBrk="1" hangingPunct="1">
              <a:buFont typeface="Wingdings" pitchFamily="2" charset="2"/>
              <a:buNone/>
              <a:defRPr/>
            </a:pPr>
            <a:endParaRPr lang="ru-RU" sz="3600" i="1" dirty="0"/>
          </a:p>
          <a:p>
            <a:pPr marL="457200" indent="-457200" eaLnBrk="1" hangingPunct="1">
              <a:buFont typeface="Arial" pitchFamily="34" charset="0"/>
              <a:buChar char="•"/>
              <a:defRPr/>
            </a:pPr>
            <a:r>
              <a:rPr lang="ru-RU" sz="2800" i="1" dirty="0" smtClean="0"/>
              <a:t>Таинства (</a:t>
            </a:r>
            <a:r>
              <a:rPr lang="ru-RU" sz="2400" i="1" dirty="0"/>
              <a:t>л</a:t>
            </a:r>
            <a:r>
              <a:rPr lang="ru-RU" sz="2400" i="1" dirty="0" smtClean="0"/>
              <a:t>итургическая жизнь</a:t>
            </a:r>
            <a:r>
              <a:rPr lang="ru-RU" sz="2800" i="1" dirty="0" smtClean="0"/>
              <a:t>)</a:t>
            </a:r>
          </a:p>
          <a:p>
            <a:pPr marL="514350" indent="-514350" eaLnBrk="1" hangingPunct="1">
              <a:buFont typeface="Arial" pitchFamily="34" charset="0"/>
              <a:buChar char="•"/>
              <a:defRPr/>
            </a:pPr>
            <a:r>
              <a:rPr lang="ru-RU" sz="2800" i="1" dirty="0" smtClean="0"/>
              <a:t>Молитва</a:t>
            </a:r>
          </a:p>
          <a:p>
            <a:pPr marL="514350" indent="-514350" eaLnBrk="1" hangingPunct="1">
              <a:buFont typeface="Arial" pitchFamily="34" charset="0"/>
              <a:buChar char="•"/>
              <a:defRPr/>
            </a:pPr>
            <a:r>
              <a:rPr lang="ru-RU" sz="2800" i="1" dirty="0" smtClean="0"/>
              <a:t>Послушания</a:t>
            </a:r>
          </a:p>
          <a:p>
            <a:pPr marL="514350" indent="-514350" eaLnBrk="1" hangingPunct="1">
              <a:buFont typeface="Arial" pitchFamily="34" charset="0"/>
              <a:buChar char="•"/>
              <a:defRPr/>
            </a:pPr>
            <a:r>
              <a:rPr lang="ru-RU" sz="2800" i="1" dirty="0" smtClean="0"/>
              <a:t>Пост</a:t>
            </a:r>
          </a:p>
          <a:p>
            <a:pPr marL="514350" indent="-514350" eaLnBrk="1" hangingPunct="1">
              <a:buFont typeface="Arial" pitchFamily="34" charset="0"/>
              <a:buChar char="•"/>
              <a:defRPr/>
            </a:pPr>
            <a:r>
              <a:rPr lang="ru-RU" sz="2800" i="1" dirty="0" smtClean="0"/>
              <a:t>Духовное </a:t>
            </a:r>
            <a:r>
              <a:rPr lang="ru-RU" sz="2800" i="1" dirty="0"/>
              <a:t>руководство духовника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800" i="1" dirty="0"/>
              <a:t>	</a:t>
            </a:r>
            <a:r>
              <a:rPr lang="ru-RU" sz="2800" i="1" dirty="0" smtClean="0"/>
              <a:t>(</a:t>
            </a:r>
            <a:r>
              <a:rPr lang="ru-RU" sz="2400" i="1" dirty="0"/>
              <a:t>в том числе исповедь грехов и помыслов</a:t>
            </a:r>
            <a:r>
              <a:rPr lang="ru-RU" sz="2800" i="1" dirty="0"/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52601" y="864285"/>
            <a:ext cx="5791200" cy="1193116"/>
          </a:xfrm>
          <a:prstGeom prst="rect">
            <a:avLst/>
          </a:prstGeom>
          <a:solidFill>
            <a:schemeClr val="accent2">
              <a:lumMod val="75000"/>
            </a:schemeClr>
          </a:solidFill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ВОЦЕРКОВЛЕНИЕ</a:t>
            </a:r>
            <a:endParaRPr lang="ru-RU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81000" y="2209800"/>
            <a:ext cx="8136586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 eaLnBrk="1" hangingPunct="1">
              <a:buFont typeface="Wingdings" pitchFamily="2" charset="2"/>
              <a:buNone/>
              <a:defRPr/>
            </a:pPr>
            <a:r>
              <a:rPr lang="ru-RU" sz="4400" dirty="0" err="1">
                <a:solidFill>
                  <a:srgbClr val="6C0000"/>
                </a:solidFill>
              </a:rPr>
              <a:t>Катехизация</a:t>
            </a:r>
            <a:endParaRPr lang="ru-RU" sz="4400" dirty="0">
              <a:solidFill>
                <a:srgbClr val="6C0000"/>
              </a:solidFill>
            </a:endParaRPr>
          </a:p>
          <a:p>
            <a:pPr marL="0" indent="0" algn="ctr" eaLnBrk="1" hangingPunct="1">
              <a:buFont typeface="Wingdings" pitchFamily="2" charset="2"/>
              <a:buNone/>
              <a:defRPr/>
            </a:pPr>
            <a:endParaRPr lang="ru-RU" sz="3600" dirty="0"/>
          </a:p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ru-RU" sz="3600" dirty="0" smtClean="0"/>
              <a:t>	Круг </a:t>
            </a:r>
            <a:r>
              <a:rPr lang="ru-RU" sz="3600" dirty="0"/>
              <a:t>обучения (полтора </a:t>
            </a:r>
            <a:r>
              <a:rPr lang="ru-RU" sz="3600" dirty="0" smtClean="0"/>
              <a:t>года)</a:t>
            </a:r>
          </a:p>
          <a:p>
            <a:pPr marL="0" indent="0" eaLnBrk="1" hangingPunct="1">
              <a:buFont typeface="Wingdings" pitchFamily="2" charset="2"/>
              <a:buNone/>
              <a:defRPr/>
            </a:pPr>
            <a:endParaRPr lang="ru-RU" sz="3600" dirty="0"/>
          </a:p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ru-RU" sz="3600" dirty="0" smtClean="0"/>
              <a:t> </a:t>
            </a:r>
            <a:r>
              <a:rPr lang="ru-RU" sz="3600" b="1" dirty="0" smtClean="0"/>
              <a:t>Занятия:</a:t>
            </a:r>
            <a:r>
              <a:rPr lang="ru-RU" sz="3600" dirty="0" smtClean="0"/>
              <a:t>			Закон Божий 					</a:t>
            </a:r>
            <a:r>
              <a:rPr lang="ru-RU" sz="3600" dirty="0" err="1" smtClean="0"/>
              <a:t>Литургика</a:t>
            </a:r>
            <a:r>
              <a:rPr lang="ru-RU" sz="3600" dirty="0" smtClean="0"/>
              <a:t>						</a:t>
            </a:r>
            <a:r>
              <a:rPr lang="ru-RU" sz="3600" dirty="0" err="1" smtClean="0"/>
              <a:t>Библеистика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824638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52601" y="864285"/>
            <a:ext cx="5791200" cy="1193116"/>
          </a:xfrm>
          <a:prstGeom prst="rect">
            <a:avLst/>
          </a:prstGeom>
          <a:solidFill>
            <a:schemeClr val="accent2">
              <a:lumMod val="75000"/>
            </a:schemeClr>
          </a:solidFill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ВОЦЕРКОВЛЕНИЕ</a:t>
            </a:r>
            <a:endParaRPr lang="ru-RU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02771" y="2667000"/>
            <a:ext cx="8136586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 eaLnBrk="1" hangingPunct="1">
              <a:buFont typeface="Wingdings" pitchFamily="2" charset="2"/>
              <a:buNone/>
              <a:defRPr/>
            </a:pPr>
            <a:r>
              <a:rPr lang="ru-RU" sz="4000" dirty="0">
                <a:solidFill>
                  <a:srgbClr val="6C0000"/>
                </a:solidFill>
              </a:rPr>
              <a:t>Духовное </a:t>
            </a:r>
            <a:r>
              <a:rPr lang="ru-RU" sz="4000" dirty="0" smtClean="0">
                <a:solidFill>
                  <a:srgbClr val="6C0000"/>
                </a:solidFill>
              </a:rPr>
              <a:t>самообразование</a:t>
            </a:r>
          </a:p>
          <a:p>
            <a:pPr marL="0" indent="0" algn="ctr" eaLnBrk="1" hangingPunct="1">
              <a:buFont typeface="Wingdings" pitchFamily="2" charset="2"/>
              <a:buNone/>
              <a:defRPr/>
            </a:pPr>
            <a:r>
              <a:rPr lang="ru-RU" sz="2400" i="1" dirty="0" smtClean="0"/>
              <a:t>чтение </a:t>
            </a:r>
            <a:r>
              <a:rPr lang="ru-RU" sz="2400" i="1" dirty="0"/>
              <a:t>духовной литературы, документальное кино, </a:t>
            </a:r>
            <a:r>
              <a:rPr lang="ru-RU" sz="2400" i="1" dirty="0" err="1"/>
              <a:t>аудиопроповеди</a:t>
            </a:r>
            <a:r>
              <a:rPr lang="ru-RU" sz="2400" i="1" dirty="0"/>
              <a:t> и беседы на духовные темы</a:t>
            </a:r>
          </a:p>
          <a:p>
            <a:pPr marL="0" indent="0" algn="ctr" eaLnBrk="1" hangingPunct="1">
              <a:buFont typeface="Wingdings" pitchFamily="2" charset="2"/>
              <a:buNone/>
              <a:defRPr/>
            </a:pPr>
            <a:endParaRPr lang="ru-RU" sz="5400" dirty="0"/>
          </a:p>
          <a:p>
            <a:pPr marL="0" indent="0" algn="ctr" eaLnBrk="1" hangingPunct="1">
              <a:buFont typeface="Wingdings" pitchFamily="2" charset="2"/>
              <a:buNone/>
              <a:defRPr/>
            </a:pPr>
            <a:r>
              <a:rPr lang="ru-RU" sz="4400" dirty="0"/>
              <a:t>Участие в паломнических поездках</a:t>
            </a:r>
          </a:p>
        </p:txBody>
      </p:sp>
    </p:spTree>
    <p:extLst>
      <p:ext uri="{BB962C8B-B14F-4D97-AF65-F5344CB8AC3E}">
        <p14:creationId xmlns:p14="http://schemas.microsoft.com/office/powerpoint/2010/main" val="438173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02771" y="864285"/>
            <a:ext cx="8436429" cy="1193116"/>
          </a:xfrm>
          <a:prstGeom prst="rect">
            <a:avLst/>
          </a:prstGeom>
          <a:solidFill>
            <a:schemeClr val="accent2">
              <a:lumMod val="75000"/>
            </a:schemeClr>
          </a:solidFill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СПЕЦИАЛЬНАЯ РЕАБИЛИТАЦИОННАЯ РАБОТА</a:t>
            </a:r>
            <a:endParaRPr lang="ru-RU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52692" y="2286000"/>
            <a:ext cx="8136586" cy="4124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 eaLnBrk="1" hangingPunct="1">
              <a:buFont typeface="Wingdings" pitchFamily="2" charset="2"/>
              <a:buNone/>
              <a:defRPr/>
            </a:pPr>
            <a:r>
              <a:rPr lang="ru-RU" sz="4000" dirty="0">
                <a:solidFill>
                  <a:srgbClr val="6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Групповые формы </a:t>
            </a:r>
            <a:r>
              <a:rPr lang="ru-RU" sz="4000" dirty="0" smtClean="0">
                <a:solidFill>
                  <a:srgbClr val="6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работы</a:t>
            </a:r>
          </a:p>
          <a:p>
            <a:pPr marL="0" indent="0" algn="ctr" eaLnBrk="1" hangingPunct="1">
              <a:buFont typeface="Wingdings" pitchFamily="2" charset="2"/>
              <a:buNone/>
              <a:defRPr/>
            </a:pPr>
            <a:endParaRPr lang="ru-RU" sz="4400" dirty="0"/>
          </a:p>
          <a:p>
            <a:pPr marL="514350" indent="-514350" eaLnBrk="1" hangingPunct="1">
              <a:buFont typeface="Wingdings" pitchFamily="2" charset="2"/>
              <a:buAutoNum type="arabicPeriod"/>
            </a:pPr>
            <a:r>
              <a:rPr lang="ru-RU" sz="2800" i="1" dirty="0"/>
              <a:t>Группы по заданиям 1, 2 и 3 этапов</a:t>
            </a:r>
          </a:p>
          <a:p>
            <a:pPr marL="514350" indent="-514350" eaLnBrk="1" hangingPunct="1">
              <a:buFont typeface="Wingdings" pitchFamily="2" charset="2"/>
              <a:buAutoNum type="arabicPeriod"/>
            </a:pPr>
            <a:endParaRPr lang="ru-RU" sz="2800" i="1" dirty="0"/>
          </a:p>
          <a:p>
            <a:pPr marL="514350" indent="-514350" eaLnBrk="1" hangingPunct="1">
              <a:buFont typeface="Wingdings" pitchFamily="2" charset="2"/>
              <a:buAutoNum type="arabicPeriod"/>
            </a:pPr>
            <a:r>
              <a:rPr lang="ru-RU" sz="2800" i="1" dirty="0"/>
              <a:t>Группы по итогам недели с наставником</a:t>
            </a:r>
          </a:p>
          <a:p>
            <a:pPr marL="514350" indent="-514350" eaLnBrk="1" hangingPunct="1">
              <a:buFont typeface="Wingdings" pitchFamily="2" charset="2"/>
              <a:buAutoNum type="arabicPeriod"/>
            </a:pPr>
            <a:endParaRPr lang="ru-RU" sz="2800" i="1" dirty="0"/>
          </a:p>
          <a:p>
            <a:pPr marL="514350" indent="-514350" eaLnBrk="1" hangingPunct="1">
              <a:buFont typeface="Wingdings" pitchFamily="2" charset="2"/>
              <a:buAutoNum type="arabicPeriod"/>
            </a:pPr>
            <a:r>
              <a:rPr lang="ru-RU" sz="2800" i="1" dirty="0"/>
              <a:t>Группы по проблемам организации реабилитационного процесса</a:t>
            </a:r>
          </a:p>
        </p:txBody>
      </p:sp>
    </p:spTree>
    <p:extLst>
      <p:ext uri="{BB962C8B-B14F-4D97-AF65-F5344CB8AC3E}">
        <p14:creationId xmlns:p14="http://schemas.microsoft.com/office/powerpoint/2010/main" val="1014694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02771" y="864285"/>
            <a:ext cx="8436429" cy="1193116"/>
          </a:xfrm>
          <a:prstGeom prst="rect">
            <a:avLst/>
          </a:prstGeom>
          <a:solidFill>
            <a:schemeClr val="accent2">
              <a:lumMod val="75000"/>
            </a:schemeClr>
          </a:solidFill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СПЕЦИАЛЬНАЯ РЕАБИЛИТАЦИОННАЯ РАБОТА</a:t>
            </a:r>
            <a:endParaRPr lang="ru-RU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52692" y="2239347"/>
            <a:ext cx="8136586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 eaLnBrk="1" hangingPunct="1">
              <a:buFont typeface="Wingdings" pitchFamily="2" charset="2"/>
              <a:buNone/>
              <a:defRPr/>
            </a:pPr>
            <a:r>
              <a:rPr lang="ru-RU" sz="4000" dirty="0">
                <a:solidFill>
                  <a:srgbClr val="6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Групповые формы </a:t>
            </a:r>
            <a:r>
              <a:rPr lang="ru-RU" sz="4000" dirty="0" smtClean="0">
                <a:solidFill>
                  <a:srgbClr val="6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работы</a:t>
            </a:r>
          </a:p>
          <a:p>
            <a:pPr marL="0" indent="0" algn="ctr" eaLnBrk="1" hangingPunct="1">
              <a:buFont typeface="Wingdings" pitchFamily="2" charset="2"/>
              <a:buNone/>
              <a:defRPr/>
            </a:pPr>
            <a:endParaRPr lang="ru-RU" sz="4000" dirty="0" smtClean="0">
              <a:solidFill>
                <a:srgbClr val="6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ru-RU" sz="2800" dirty="0"/>
              <a:t>4. Тематические группы с итоговыми консультациями духовника</a:t>
            </a:r>
          </a:p>
          <a:p>
            <a:pPr marL="0" indent="0" eaLnBrk="1" hangingPunct="1">
              <a:buFont typeface="Wingdings" pitchFamily="2" charset="2"/>
              <a:buNone/>
              <a:defRPr/>
            </a:pPr>
            <a:endParaRPr lang="ru-RU" sz="2800" dirty="0"/>
          </a:p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ru-RU" sz="2800" dirty="0"/>
              <a:t>5. Тематические лекции по проблемам зависимости </a:t>
            </a:r>
          </a:p>
          <a:p>
            <a:pPr marL="0" indent="0" eaLnBrk="1" hangingPunct="1">
              <a:buFont typeface="Wingdings" pitchFamily="2" charset="2"/>
              <a:buNone/>
              <a:defRPr/>
            </a:pPr>
            <a:endParaRPr lang="ru-RU" sz="2800" dirty="0"/>
          </a:p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ru-RU" sz="2800" dirty="0"/>
              <a:t>6. </a:t>
            </a:r>
            <a:r>
              <a:rPr lang="ru-RU" sz="2800" dirty="0" err="1"/>
              <a:t>Кинообсуждения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510818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4126" y="2743200"/>
            <a:ext cx="8839201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i="1" dirty="0" smtClean="0"/>
              <a:t>Самостоятельные </a:t>
            </a:r>
            <a:r>
              <a:rPr lang="ru-RU" sz="2800" i="1" dirty="0"/>
              <a:t>групповые обсуждения важных проблем </a:t>
            </a:r>
          </a:p>
          <a:p>
            <a:pPr>
              <a:defRPr/>
            </a:pPr>
            <a:endParaRPr lang="ru-RU" sz="2800" i="1" dirty="0"/>
          </a:p>
          <a:p>
            <a:pPr>
              <a:defRPr/>
            </a:pPr>
            <a:r>
              <a:rPr lang="ru-RU" sz="2800" i="1" dirty="0"/>
              <a:t>После обсуждения выслушивается об этом мнение духовника</a:t>
            </a:r>
            <a:endParaRPr lang="ru-RU" sz="28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94127" y="1035640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6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ТЕМАТИЧЕСКИЕ ГРУППЫ С ИТОГОВЫМИ КОНСУЛЬТАЦИЯМИ ДУХОВНИКА</a:t>
            </a:r>
            <a:endParaRPr lang="ru-RU" sz="2800" b="1" dirty="0">
              <a:solidFill>
                <a:srgbClr val="6C0000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95400" y="864285"/>
            <a:ext cx="6629400" cy="1193116"/>
          </a:xfrm>
          <a:prstGeom prst="rect">
            <a:avLst/>
          </a:prstGeom>
          <a:solidFill>
            <a:schemeClr val="accent2">
              <a:lumMod val="75000"/>
            </a:schemeClr>
          </a:solidFill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КИНООБСУЖДЕНИЯ</a:t>
            </a:r>
            <a:endParaRPr lang="ru-RU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2239347"/>
            <a:ext cx="9144000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 eaLnBrk="1" hangingPunct="1">
              <a:buFont typeface="Wingdings" pitchFamily="2" charset="2"/>
              <a:buNone/>
              <a:defRPr/>
            </a:pPr>
            <a:r>
              <a:rPr lang="ru-RU" sz="4000" dirty="0" smtClean="0">
                <a:solidFill>
                  <a:srgbClr val="6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Еженедельно</a:t>
            </a:r>
          </a:p>
          <a:p>
            <a:pPr marL="0" indent="0" algn="ctr" eaLnBrk="1" hangingPunct="1">
              <a:buFont typeface="Wingdings" pitchFamily="2" charset="2"/>
              <a:buNone/>
              <a:defRPr/>
            </a:pPr>
            <a:endParaRPr lang="ru-RU" sz="4000" dirty="0" smtClean="0">
              <a:solidFill>
                <a:srgbClr val="6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71500" indent="-571500" eaLnBrk="1" hangingPunct="1">
              <a:buFont typeface="+mj-lt"/>
              <a:buAutoNum type="romanUcPeriod"/>
              <a:defRPr/>
            </a:pPr>
            <a:r>
              <a:rPr lang="ru-RU" sz="2800" dirty="0" smtClean="0"/>
              <a:t>Просмотр </a:t>
            </a:r>
            <a:r>
              <a:rPr lang="ru-RU" sz="2800" dirty="0"/>
              <a:t>фильма из рекомендуемого списка (без </a:t>
            </a:r>
            <a:r>
              <a:rPr lang="ru-RU" sz="2800" dirty="0" smtClean="0"/>
              <a:t>обсуждения)</a:t>
            </a:r>
          </a:p>
          <a:p>
            <a:pPr marL="571500" indent="-571500" eaLnBrk="1" hangingPunct="1">
              <a:buFont typeface="+mj-lt"/>
              <a:buAutoNum type="romanUcPeriod"/>
              <a:defRPr/>
            </a:pPr>
            <a:endParaRPr lang="ru-RU" sz="2800" dirty="0" smtClean="0"/>
          </a:p>
          <a:p>
            <a:pPr marL="571500" indent="-571500" eaLnBrk="1" hangingPunct="1">
              <a:buFont typeface="+mj-lt"/>
              <a:buAutoNum type="romanUcPeriod"/>
              <a:defRPr/>
            </a:pPr>
            <a:r>
              <a:rPr lang="ru-RU" sz="2800" dirty="0" smtClean="0"/>
              <a:t>Просмотр </a:t>
            </a:r>
            <a:r>
              <a:rPr lang="ru-RU" sz="2800" dirty="0"/>
              <a:t>фильма для обсуждения:</a:t>
            </a:r>
          </a:p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ru-RU" sz="2800" dirty="0" smtClean="0"/>
              <a:t>	задать </a:t>
            </a:r>
            <a:r>
              <a:rPr lang="ru-RU" sz="2800" dirty="0"/>
              <a:t>3 вопроса по </a:t>
            </a:r>
            <a:r>
              <a:rPr lang="ru-RU" sz="2800" dirty="0" smtClean="0"/>
              <a:t>проблематике фильма</a:t>
            </a:r>
            <a:endParaRPr lang="ru-RU" sz="2800" dirty="0"/>
          </a:p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ru-RU" sz="2800" dirty="0" smtClean="0"/>
              <a:t>	обсуждение </a:t>
            </a:r>
            <a:r>
              <a:rPr lang="ru-RU" sz="2800" dirty="0"/>
              <a:t>(не более 2-х часов)</a:t>
            </a:r>
          </a:p>
        </p:txBody>
      </p:sp>
    </p:spTree>
    <p:extLst>
      <p:ext uri="{BB962C8B-B14F-4D97-AF65-F5344CB8AC3E}">
        <p14:creationId xmlns:p14="http://schemas.microsoft.com/office/powerpoint/2010/main" val="1137111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42900" y="864285"/>
            <a:ext cx="8458200" cy="1193116"/>
          </a:xfrm>
          <a:prstGeom prst="rect">
            <a:avLst/>
          </a:prstGeom>
          <a:solidFill>
            <a:schemeClr val="accent2">
              <a:lumMod val="75000"/>
            </a:schemeClr>
          </a:solidFill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СПЕЦИАЛЬНАЯ РЕАБИЛИТАЦИОННАЯ РАБОТА</a:t>
            </a:r>
            <a:endParaRPr lang="ru-RU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42900" y="2239347"/>
            <a:ext cx="8458200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 eaLnBrk="1" hangingPunct="1">
              <a:buFont typeface="Wingdings" pitchFamily="2" charset="2"/>
              <a:buNone/>
              <a:defRPr/>
            </a:pPr>
            <a:r>
              <a:rPr lang="ru-RU" sz="4000" dirty="0">
                <a:solidFill>
                  <a:srgbClr val="6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Индивидуальные формы </a:t>
            </a:r>
            <a:r>
              <a:rPr lang="ru-RU" sz="4000" dirty="0" smtClean="0">
                <a:solidFill>
                  <a:srgbClr val="6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работы</a:t>
            </a:r>
          </a:p>
          <a:p>
            <a:pPr marL="0" indent="0" algn="ctr" eaLnBrk="1" hangingPunct="1">
              <a:buFont typeface="Wingdings" pitchFamily="2" charset="2"/>
              <a:buNone/>
              <a:defRPr/>
            </a:pPr>
            <a:endParaRPr lang="ru-RU" sz="4000" dirty="0" smtClean="0">
              <a:solidFill>
                <a:srgbClr val="6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ru-RU" sz="2800" i="1" dirty="0"/>
              <a:t>1. Еженедельные консультации наставников и  </a:t>
            </a:r>
            <a:r>
              <a:rPr lang="ru-RU" sz="2800" i="1" dirty="0" smtClean="0"/>
              <a:t>              	опекунов</a:t>
            </a:r>
            <a:endParaRPr lang="ru-RU" sz="2800" i="1" dirty="0"/>
          </a:p>
          <a:p>
            <a:pPr marL="0" indent="0" eaLnBrk="1" hangingPunct="1">
              <a:buFont typeface="Wingdings" pitchFamily="2" charset="2"/>
              <a:buNone/>
              <a:defRPr/>
            </a:pPr>
            <a:endParaRPr lang="ru-RU" sz="2800" i="1" dirty="0" smtClean="0"/>
          </a:p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ru-RU" sz="2800" i="1" dirty="0" smtClean="0"/>
              <a:t>2</a:t>
            </a:r>
            <a:r>
              <a:rPr lang="ru-RU" sz="2800" i="1" dirty="0"/>
              <a:t>. Письменные работы: </a:t>
            </a:r>
          </a:p>
          <a:p>
            <a:pPr algn="r" eaLnBrk="1" hangingPunct="1">
              <a:buFont typeface="Arial" pitchFamily="34" charset="0"/>
              <a:buChar char="•"/>
              <a:defRPr/>
            </a:pPr>
            <a:r>
              <a:rPr lang="ru-RU" sz="2800" i="1" dirty="0"/>
              <a:t>задания 1, 2 и 3 этапов</a:t>
            </a:r>
          </a:p>
          <a:p>
            <a:pPr algn="r" eaLnBrk="1" hangingPunct="1">
              <a:buFont typeface="Arial" pitchFamily="34" charset="0"/>
              <a:buChar char="•"/>
              <a:defRPr/>
            </a:pPr>
            <a:r>
              <a:rPr lang="ru-RU" sz="2800" i="1" dirty="0"/>
              <a:t>рефераты (</a:t>
            </a:r>
            <a:r>
              <a:rPr lang="ru-RU" sz="2800" i="1" dirty="0" smtClean="0"/>
              <a:t>сочинения)</a:t>
            </a:r>
          </a:p>
          <a:p>
            <a:pPr algn="r" eaLnBrk="1" hangingPunct="1">
              <a:buFont typeface="Arial" pitchFamily="34" charset="0"/>
              <a:buChar char="•"/>
              <a:defRPr/>
            </a:pPr>
            <a:r>
              <a:rPr lang="ru-RU" sz="2800" i="1" dirty="0" smtClean="0"/>
              <a:t>письма </a:t>
            </a:r>
            <a:r>
              <a:rPr lang="ru-RU" sz="2800" i="1" dirty="0"/>
              <a:t>домой</a:t>
            </a:r>
          </a:p>
        </p:txBody>
      </p:sp>
    </p:spTree>
    <p:extLst>
      <p:ext uri="{BB962C8B-B14F-4D97-AF65-F5344CB8AC3E}">
        <p14:creationId xmlns:p14="http://schemas.microsoft.com/office/powerpoint/2010/main" val="297411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14400" y="864285"/>
            <a:ext cx="7620000" cy="1193116"/>
          </a:xfrm>
          <a:prstGeom prst="rect">
            <a:avLst/>
          </a:prstGeom>
          <a:solidFill>
            <a:schemeClr val="accent2">
              <a:lumMod val="75000"/>
            </a:schemeClr>
          </a:solidFill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ФИЗИЧЕСКАЯ КУЛЬТУРА</a:t>
            </a:r>
            <a:endParaRPr lang="ru-RU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42900" y="2239347"/>
            <a:ext cx="84582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 eaLnBrk="1" hangingPunct="1">
              <a:buFont typeface="Wingdings" pitchFamily="2" charset="2"/>
              <a:buNone/>
              <a:defRPr/>
            </a:pPr>
            <a:endParaRPr lang="ru-RU" sz="4000" dirty="0" smtClean="0">
              <a:solidFill>
                <a:srgbClr val="6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 eaLnBrk="1" hangingPunct="1">
              <a:buFont typeface="Arial" pitchFamily="34" charset="0"/>
              <a:buChar char="•"/>
              <a:defRPr/>
            </a:pPr>
            <a:r>
              <a:rPr lang="ru-RU" sz="3600" dirty="0"/>
              <a:t>Утренняя зарядка</a:t>
            </a:r>
          </a:p>
          <a:p>
            <a:pPr marL="457200" indent="-457200" eaLnBrk="1" hangingPunct="1">
              <a:buFont typeface="Arial" pitchFamily="34" charset="0"/>
              <a:buChar char="•"/>
              <a:defRPr/>
            </a:pPr>
            <a:r>
              <a:rPr lang="ru-RU" sz="3600" dirty="0"/>
              <a:t>Занятия в тренажерном зале</a:t>
            </a:r>
          </a:p>
          <a:p>
            <a:pPr marL="457200" indent="-457200" eaLnBrk="1" hangingPunct="1">
              <a:buFont typeface="Arial" pitchFamily="34" charset="0"/>
              <a:buChar char="•"/>
              <a:defRPr/>
            </a:pPr>
            <a:r>
              <a:rPr lang="ru-RU" sz="3600" dirty="0"/>
              <a:t>Игровые виды спорта</a:t>
            </a:r>
          </a:p>
          <a:p>
            <a:pPr marL="457200" indent="-457200" eaLnBrk="1" hangingPunct="1">
              <a:buFont typeface="Arial" pitchFamily="34" charset="0"/>
              <a:buChar char="•"/>
              <a:defRPr/>
            </a:pPr>
            <a:r>
              <a:rPr lang="ru-RU" sz="3600" dirty="0"/>
              <a:t>Воспитание приверженности к правильному питанию</a:t>
            </a:r>
          </a:p>
          <a:p>
            <a:pPr marL="457200" indent="-457200" eaLnBrk="1" hangingPunct="1">
              <a:buFont typeface="Arial" pitchFamily="34" charset="0"/>
              <a:buChar char="•"/>
              <a:defRPr/>
            </a:pPr>
            <a:r>
              <a:rPr lang="ru-RU" sz="3600" dirty="0"/>
              <a:t>Соблюдение правил личной гигиены</a:t>
            </a:r>
          </a:p>
        </p:txBody>
      </p:sp>
    </p:spTree>
    <p:extLst>
      <p:ext uri="{BB962C8B-B14F-4D97-AF65-F5344CB8AC3E}">
        <p14:creationId xmlns:p14="http://schemas.microsoft.com/office/powerpoint/2010/main" val="3289229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66800" y="864285"/>
            <a:ext cx="6934200" cy="1193116"/>
          </a:xfrm>
          <a:prstGeom prst="rect">
            <a:avLst/>
          </a:prstGeom>
          <a:solidFill>
            <a:schemeClr val="accent2">
              <a:lumMod val="75000"/>
            </a:schemeClr>
          </a:solidFill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ТВОРЧЕСКИЙ ДОСУГ</a:t>
            </a:r>
            <a:endParaRPr lang="ru-RU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42900" y="2239347"/>
            <a:ext cx="8458200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 eaLnBrk="1" hangingPunct="1">
              <a:buFont typeface="Wingdings" pitchFamily="2" charset="2"/>
              <a:buNone/>
              <a:defRPr/>
            </a:pPr>
            <a:endParaRPr lang="ru-RU" sz="4000" dirty="0" smtClean="0">
              <a:solidFill>
                <a:srgbClr val="6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 eaLnBrk="1" hangingPunct="1">
              <a:buFont typeface="Arial" pitchFamily="34" charset="0"/>
              <a:buChar char="•"/>
              <a:defRPr/>
            </a:pPr>
            <a:r>
              <a:rPr lang="ru-RU" sz="3600" dirty="0" smtClean="0"/>
              <a:t>Культурные </a:t>
            </a:r>
            <a:r>
              <a:rPr lang="ru-RU" sz="3600" dirty="0"/>
              <a:t>вечера </a:t>
            </a:r>
            <a:endParaRPr lang="ru-RU" sz="3600" dirty="0" smtClean="0"/>
          </a:p>
          <a:p>
            <a:pPr eaLnBrk="1" hangingPunct="1">
              <a:defRPr/>
            </a:pPr>
            <a:r>
              <a:rPr lang="ru-RU" sz="3600" dirty="0"/>
              <a:t>	</a:t>
            </a:r>
            <a:r>
              <a:rPr lang="ru-RU" sz="3600" dirty="0" smtClean="0"/>
              <a:t>(</a:t>
            </a:r>
            <a:r>
              <a:rPr lang="ru-RU" sz="2800" dirty="0"/>
              <a:t>музыка, искусство, поэзия и т.д</a:t>
            </a:r>
            <a:r>
              <a:rPr lang="ru-RU" sz="3600" dirty="0"/>
              <a:t>.)</a:t>
            </a:r>
          </a:p>
          <a:p>
            <a:pPr marL="457200" indent="-457200" eaLnBrk="1" hangingPunct="1">
              <a:buFont typeface="Arial" pitchFamily="34" charset="0"/>
              <a:buChar char="•"/>
              <a:defRPr/>
            </a:pPr>
            <a:endParaRPr lang="ru-RU" sz="3600" dirty="0" smtClean="0"/>
          </a:p>
          <a:p>
            <a:pPr marL="457200" indent="-457200" eaLnBrk="1" hangingPunct="1">
              <a:buFont typeface="Arial" pitchFamily="34" charset="0"/>
              <a:buChar char="•"/>
              <a:defRPr/>
            </a:pPr>
            <a:r>
              <a:rPr lang="ru-RU" sz="3600" dirty="0" smtClean="0"/>
              <a:t>Праздники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01526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52600" y="1828800"/>
            <a:ext cx="5715000" cy="2308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7200" dirty="0">
                <a:solidFill>
                  <a:srgbClr val="6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Благодарю </a:t>
            </a:r>
          </a:p>
          <a:p>
            <a:pPr algn="ctr">
              <a:defRPr/>
            </a:pPr>
            <a:r>
              <a:rPr lang="ru-RU" sz="7200" dirty="0">
                <a:solidFill>
                  <a:srgbClr val="6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за внимание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1715</TotalTime>
  <Words>180</Words>
  <Application>Microsoft Office PowerPoint</Application>
  <PresentationFormat>Экран (4:3)</PresentationFormat>
  <Paragraphs>78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Городская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Кондратьев Мефодий</dc:creator>
  <cp:lastModifiedBy>о.Мефодий</cp:lastModifiedBy>
  <cp:revision>106</cp:revision>
  <cp:lastPrinted>1601-01-01T00:00:00Z</cp:lastPrinted>
  <dcterms:created xsi:type="dcterms:W3CDTF">1601-01-01T00:00:00Z</dcterms:created>
  <dcterms:modified xsi:type="dcterms:W3CDTF">2013-03-01T11:46:21Z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