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7" r:id="rId2"/>
    <p:sldId id="278" r:id="rId3"/>
    <p:sldId id="273" r:id="rId4"/>
    <p:sldId id="288" r:id="rId5"/>
    <p:sldId id="291" r:id="rId6"/>
    <p:sldId id="292" r:id="rId7"/>
    <p:sldId id="293" r:id="rId8"/>
    <p:sldId id="289" r:id="rId9"/>
    <p:sldId id="286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0000"/>
    <a:srgbClr val="C4DFE2"/>
    <a:srgbClr val="5C0000"/>
    <a:srgbClr val="061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6459" autoAdjust="0"/>
  </p:normalViewPr>
  <p:slideViewPr>
    <p:cSldViewPr>
      <p:cViewPr varScale="1">
        <p:scale>
          <a:sx n="66" d="100"/>
          <a:sy n="66" d="100"/>
        </p:scale>
        <p:origin x="-384" y="-96"/>
      </p:cViewPr>
      <p:guideLst>
        <p:guide orient="horz" pos="2160"/>
        <p:guide pos="2880"/>
        <p:guide pos="336"/>
        <p:guide pos="864"/>
        <p:guide pos="384"/>
        <p:guide pos="1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Скругленный прямоугольник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D0C39DF-8C86-4ED6-BA85-303D838728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49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24C23-1B86-4CB7-BE70-B6D1A206FE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945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B2C65-E5C9-4974-9BF7-02C255293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750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AA71D-A7C8-40C9-A909-1416C23CD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153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3A35D94-24B4-433D-A747-10D9EE600D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800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774A4-88B6-472E-B408-AC0193F833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587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9C76-3C06-4642-A350-361636262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657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40E64-05C0-4F6B-B6C3-DC42E4EE9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15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2424D-047F-4482-A4F1-FBCC984FB2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29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CA2E9-E7E1-47CD-8298-B92F24953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4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D97D4-CBAC-461A-A95E-4346681DB1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742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9A4D9-8DF9-49A9-AE51-6D2FD7EEC9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19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39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4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390383D-51AE-4ED8-A049-476E3B750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0" r:id="rId2"/>
    <p:sldLayoutId id="2147483801" r:id="rId3"/>
    <p:sldLayoutId id="2147483802" r:id="rId4"/>
    <p:sldLayoutId id="2147483809" r:id="rId5"/>
    <p:sldLayoutId id="2147483810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1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4"/>
          <p:cNvSpPr txBox="1">
            <a:spLocks noChangeArrowheads="1"/>
          </p:cNvSpPr>
          <p:nvPr/>
        </p:nvSpPr>
        <p:spPr bwMode="auto">
          <a:xfrm>
            <a:off x="3962400" y="6373813"/>
            <a:ext cx="1219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Москва  2013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5929313"/>
            <a:ext cx="8382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i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Отдел по церковной благотворительности и социальному служению РПЦ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" y="914400"/>
            <a:ext cx="8915400" cy="200054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4400" dirty="0">
                <a:solidFill>
                  <a:srgbClr val="6C0000"/>
                </a:solidFill>
                <a:latin typeface="+mn-lt"/>
              </a:rPr>
              <a:t>КООРДИНАЦИОННЫЙ ЦЕНТР</a:t>
            </a:r>
          </a:p>
          <a:p>
            <a:pPr>
              <a:defRPr/>
            </a:pPr>
            <a:r>
              <a:rPr lang="ru-RU" sz="4000" dirty="0">
                <a:solidFill>
                  <a:srgbClr val="6C0000"/>
                </a:solidFill>
                <a:latin typeface="+mn-lt"/>
              </a:rPr>
              <a:t>по противодействию </a:t>
            </a:r>
          </a:p>
          <a:p>
            <a:pPr>
              <a:defRPr/>
            </a:pPr>
            <a:r>
              <a:rPr lang="ru-RU" sz="4000" dirty="0">
                <a:solidFill>
                  <a:srgbClr val="6C0000"/>
                </a:solidFill>
                <a:latin typeface="+mn-lt"/>
              </a:rPr>
              <a:t>наркомании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00400" y="3877234"/>
            <a:ext cx="5822576" cy="1483659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ОСНОВНОЙ ПЕРИОД РЕАБИЛИТАЦИИ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70573" y="907631"/>
            <a:ext cx="7847013" cy="914400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ЭТАПЫ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81000" y="2690336"/>
            <a:ext cx="813658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ru-RU" sz="4400" dirty="0" smtClean="0">
                <a:latin typeface="+mn-lt"/>
              </a:rPr>
              <a:t>      Подготовительный этап</a:t>
            </a:r>
          </a:p>
          <a:p>
            <a:pPr marL="400050" indent="-400050">
              <a:buFont typeface="+mj-lt"/>
              <a:buAutoNum type="romanUcPeriod"/>
            </a:pPr>
            <a:r>
              <a:rPr lang="ru-RU" sz="4400" dirty="0" smtClean="0">
                <a:latin typeface="+mn-lt"/>
              </a:rPr>
              <a:t>     Этап </a:t>
            </a:r>
            <a:r>
              <a:rPr lang="ru-RU" sz="4400" dirty="0">
                <a:latin typeface="+mn-lt"/>
              </a:rPr>
              <a:t>1. </a:t>
            </a:r>
            <a:r>
              <a:rPr lang="ru-RU" sz="4400" dirty="0" smtClean="0">
                <a:latin typeface="+mn-lt"/>
              </a:rPr>
              <a:t>«</a:t>
            </a:r>
            <a:r>
              <a:rPr lang="ru-RU" sz="3600" dirty="0" smtClean="0">
                <a:latin typeface="+mn-lt"/>
              </a:rPr>
              <a:t>Прийти </a:t>
            </a:r>
            <a:r>
              <a:rPr lang="ru-RU" sz="3600" dirty="0">
                <a:latin typeface="+mn-lt"/>
              </a:rPr>
              <a:t>в </a:t>
            </a:r>
            <a:r>
              <a:rPr lang="ru-RU" sz="3600" dirty="0" smtClean="0">
                <a:latin typeface="+mn-lt"/>
              </a:rPr>
              <a:t>себя</a:t>
            </a:r>
            <a:r>
              <a:rPr lang="ru-RU" sz="4400" dirty="0" smtClean="0">
                <a:latin typeface="+mn-lt"/>
              </a:rPr>
              <a:t>»</a:t>
            </a:r>
          </a:p>
          <a:p>
            <a:pPr marL="400050" indent="-400050">
              <a:buFont typeface="+mj-lt"/>
              <a:buAutoNum type="romanUcPeriod"/>
            </a:pPr>
            <a:r>
              <a:rPr lang="ru-RU" sz="4400" dirty="0" smtClean="0">
                <a:latin typeface="+mn-lt"/>
              </a:rPr>
              <a:t>   Этап </a:t>
            </a:r>
            <a:r>
              <a:rPr lang="ru-RU" sz="4400" dirty="0">
                <a:latin typeface="+mn-lt"/>
              </a:rPr>
              <a:t>2. </a:t>
            </a:r>
            <a:r>
              <a:rPr lang="ru-RU" sz="4400" dirty="0" smtClean="0">
                <a:latin typeface="+mn-lt"/>
              </a:rPr>
              <a:t>«</a:t>
            </a:r>
            <a:r>
              <a:rPr lang="ru-RU" sz="3600" dirty="0" smtClean="0">
                <a:latin typeface="+mn-lt"/>
              </a:rPr>
              <a:t>Прийти </a:t>
            </a:r>
            <a:r>
              <a:rPr lang="ru-RU" sz="3600" dirty="0">
                <a:latin typeface="+mn-lt"/>
              </a:rPr>
              <a:t>к </a:t>
            </a:r>
            <a:r>
              <a:rPr lang="ru-RU" sz="3600" dirty="0" smtClean="0">
                <a:latin typeface="+mn-lt"/>
              </a:rPr>
              <a:t>Богу</a:t>
            </a:r>
            <a:r>
              <a:rPr lang="ru-RU" sz="4400" dirty="0" smtClean="0">
                <a:latin typeface="+mn-lt"/>
              </a:rPr>
              <a:t>»</a:t>
            </a:r>
          </a:p>
          <a:p>
            <a:pPr marL="400050" indent="-400050" algn="r">
              <a:buFont typeface="+mj-lt"/>
              <a:buAutoNum type="romanUcPeriod"/>
            </a:pPr>
            <a:r>
              <a:rPr lang="ru-RU" sz="4400" dirty="0" smtClean="0">
                <a:latin typeface="+mn-lt"/>
              </a:rPr>
              <a:t>   Этап </a:t>
            </a:r>
            <a:r>
              <a:rPr lang="ru-RU" sz="4400" dirty="0">
                <a:latin typeface="+mn-lt"/>
              </a:rPr>
              <a:t>3. </a:t>
            </a:r>
            <a:r>
              <a:rPr lang="ru-RU" sz="4400" dirty="0" smtClean="0">
                <a:latin typeface="+mn-lt"/>
              </a:rPr>
              <a:t>«</a:t>
            </a:r>
            <a:r>
              <a:rPr lang="ru-RU" sz="3600" dirty="0" smtClean="0">
                <a:latin typeface="+mn-lt"/>
              </a:rPr>
              <a:t>Вернуться </a:t>
            </a:r>
            <a:r>
              <a:rPr lang="ru-RU" sz="3600" dirty="0">
                <a:latin typeface="+mn-lt"/>
              </a:rPr>
              <a:t>к </a:t>
            </a:r>
            <a:r>
              <a:rPr lang="ru-RU" sz="3600" dirty="0" smtClean="0">
                <a:latin typeface="+mn-lt"/>
              </a:rPr>
              <a:t>людям»</a:t>
            </a:r>
            <a:r>
              <a:rPr lang="ru-RU" sz="4400" dirty="0" smtClean="0">
                <a:latin typeface="+mn-lt"/>
              </a:rPr>
              <a:t>      </a:t>
            </a:r>
            <a:r>
              <a:rPr lang="ru-RU" sz="3600" dirty="0" smtClean="0">
                <a:latin typeface="+mn-lt"/>
              </a:rPr>
              <a:t>(</a:t>
            </a:r>
            <a:r>
              <a:rPr lang="ru-RU" sz="3600" dirty="0">
                <a:latin typeface="+mn-lt"/>
              </a:rPr>
              <a:t>адаптационный)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94814" y="762000"/>
            <a:ext cx="7142628" cy="1143000"/>
          </a:xfrm>
          <a:prstGeom prst="rect">
            <a:avLst/>
          </a:prstGeom>
          <a:solidFill>
            <a:schemeClr val="accent2">
              <a:lumMod val="8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ПОДГОТОВИТЕЛЬНЫЙ ЭТАП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6527" y="2133600"/>
            <a:ext cx="8839201" cy="4290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Bef>
                <a:spcPct val="20000"/>
              </a:spcBef>
              <a:buClr>
                <a:srgbClr val="999900"/>
              </a:buClr>
              <a:buSzPct val="75000"/>
            </a:pPr>
            <a:r>
              <a:rPr lang="ru-RU" sz="2600" b="1" kern="0" dirty="0">
                <a:latin typeface="Garamond"/>
                <a:cs typeface="Arial"/>
              </a:rPr>
              <a:t>Длительность: </a:t>
            </a:r>
            <a:r>
              <a:rPr lang="ru-RU" sz="2600" kern="0" dirty="0">
                <a:latin typeface="Garamond"/>
                <a:cs typeface="Arial"/>
              </a:rPr>
              <a:t>1-2 недели</a:t>
            </a:r>
          </a:p>
          <a:p>
            <a:pPr marL="742950" lvl="1" indent="-285750">
              <a:spcBef>
                <a:spcPct val="20000"/>
              </a:spcBef>
              <a:buClr>
                <a:srgbClr val="999900"/>
              </a:buClr>
              <a:buSzPct val="75000"/>
            </a:pPr>
            <a:r>
              <a:rPr lang="ru-RU" sz="2600" b="1" kern="0" dirty="0">
                <a:latin typeface="Garamond"/>
                <a:cs typeface="Arial"/>
              </a:rPr>
              <a:t>Задачи:</a:t>
            </a:r>
          </a:p>
          <a:p>
            <a:pPr marL="342900" lvl="0" indent="-342900"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800" b="1" kern="0" dirty="0">
                <a:latin typeface="Garamond"/>
                <a:cs typeface="Arial"/>
              </a:rPr>
              <a:t>	</a:t>
            </a:r>
            <a:r>
              <a:rPr lang="ru-RU" sz="2600" kern="0" dirty="0">
                <a:latin typeface="Garamond"/>
                <a:cs typeface="Arial"/>
              </a:rPr>
              <a:t>• знакомство с насельниками и жизнью прихода</a:t>
            </a:r>
          </a:p>
          <a:p>
            <a:pPr marL="342900" lvl="0" indent="-342900"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600" kern="0" dirty="0">
                <a:latin typeface="Garamond"/>
                <a:cs typeface="Arial"/>
              </a:rPr>
              <a:t>	• заключение соглашения о реабилитации</a:t>
            </a:r>
          </a:p>
          <a:p>
            <a:pPr marL="342900" lvl="0" indent="-342900"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600" kern="0" dirty="0">
                <a:latin typeface="Garamond"/>
                <a:cs typeface="Arial"/>
              </a:rPr>
              <a:t>	• первичное консультирование родственников</a:t>
            </a:r>
          </a:p>
          <a:p>
            <a:pPr marL="342900" lvl="0" indent="-342900"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600" kern="0" dirty="0">
                <a:latin typeface="Garamond"/>
                <a:cs typeface="Arial"/>
              </a:rPr>
              <a:t>	• сбор первичной информации</a:t>
            </a:r>
          </a:p>
          <a:p>
            <a:pPr marL="342900" lvl="0" indent="-342900"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600" kern="0" dirty="0">
                <a:latin typeface="Garamond"/>
                <a:cs typeface="Arial"/>
              </a:rPr>
              <a:t>	• подготовка к первой  исповеди (вхождение в церковно-приходскую жизнь)</a:t>
            </a:r>
          </a:p>
          <a:p>
            <a:pPr marL="342900" lvl="0" indent="-342900"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600" kern="0" dirty="0">
                <a:latin typeface="Garamond"/>
                <a:cs typeface="Arial"/>
              </a:rPr>
              <a:t>	• переход к 1 этапу реабилитации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762000"/>
            <a:ext cx="1981200" cy="1069975"/>
          </a:xfrm>
        </p:spPr>
        <p:txBody>
          <a:bodyPr/>
          <a:lstStyle/>
          <a:p>
            <a:pPr>
              <a:defRPr/>
            </a:pPr>
            <a:r>
              <a:rPr lang="ru-RU" sz="44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 Этап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38400" y="762000"/>
            <a:ext cx="4953000" cy="1143000"/>
          </a:xfrm>
          <a:prstGeom prst="rect">
            <a:avLst/>
          </a:prstGeom>
          <a:solidFill>
            <a:schemeClr val="accent2">
              <a:lumMod val="8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ПРИЙТИ В СЕБЯ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2514600"/>
            <a:ext cx="8364072" cy="3659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6575" lvl="1">
              <a:lnSpc>
                <a:spcPct val="110000"/>
              </a:lnSpc>
              <a:spcBef>
                <a:spcPct val="20000"/>
              </a:spcBef>
              <a:buClr>
                <a:srgbClr val="999900"/>
              </a:buClr>
              <a:buSzPct val="75000"/>
            </a:pPr>
            <a:r>
              <a:rPr lang="ru-RU" sz="38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/>
                <a:cs typeface="Arial"/>
              </a:rPr>
              <a:t>1а. </a:t>
            </a:r>
            <a:r>
              <a:rPr lang="ru-RU" sz="38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/>
                <a:cs typeface="Arial"/>
              </a:rPr>
              <a:t>Взгляд на зависимость</a:t>
            </a:r>
          </a:p>
          <a:p>
            <a:pPr marL="536575" lvl="1">
              <a:lnSpc>
                <a:spcPct val="110000"/>
              </a:lnSpc>
              <a:spcBef>
                <a:spcPct val="20000"/>
              </a:spcBef>
              <a:buClr>
                <a:srgbClr val="999900"/>
              </a:buClr>
              <a:buSzPct val="75000"/>
            </a:pPr>
            <a:r>
              <a:rPr lang="ru-RU" sz="38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/>
                <a:cs typeface="Arial"/>
              </a:rPr>
              <a:t>1б. </a:t>
            </a:r>
            <a:r>
              <a:rPr lang="ru-RU" sz="38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/>
                <a:cs typeface="Arial"/>
              </a:rPr>
              <a:t>Взгляд на духовную сторону </a:t>
            </a:r>
            <a:r>
              <a:rPr lang="ru-RU" sz="3800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aramond"/>
                <a:cs typeface="Arial"/>
              </a:rPr>
              <a:t> 		   жизни</a:t>
            </a:r>
            <a:endParaRPr lang="ru-RU" sz="3800" kern="0" dirty="0">
              <a:effectLst>
                <a:outerShdw blurRad="38100" dist="38100" dir="2700000" algn="tl">
                  <a:srgbClr val="C0C0C0"/>
                </a:outerShdw>
              </a:effectLst>
              <a:latin typeface="Garamond"/>
              <a:cs typeface="Arial"/>
            </a:endParaRPr>
          </a:p>
          <a:p>
            <a:pPr marL="536575" lvl="1">
              <a:lnSpc>
                <a:spcPct val="110000"/>
              </a:lnSpc>
              <a:spcBef>
                <a:spcPct val="20000"/>
              </a:spcBef>
              <a:buClr>
                <a:srgbClr val="999900"/>
              </a:buClr>
              <a:buSzPct val="75000"/>
            </a:pPr>
            <a:r>
              <a:rPr lang="ru-RU" sz="38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/>
                <a:cs typeface="Arial"/>
              </a:rPr>
              <a:t>1в. </a:t>
            </a:r>
            <a:r>
              <a:rPr lang="ru-RU" sz="38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/>
                <a:cs typeface="Arial"/>
              </a:rPr>
              <a:t>Взгляд на прожитую жизнь</a:t>
            </a:r>
          </a:p>
          <a:p>
            <a:pPr marL="536575" lvl="1">
              <a:lnSpc>
                <a:spcPct val="110000"/>
              </a:lnSpc>
              <a:spcBef>
                <a:spcPct val="20000"/>
              </a:spcBef>
              <a:buClr>
                <a:srgbClr val="999900"/>
              </a:buClr>
              <a:buSzPct val="75000"/>
            </a:pPr>
            <a:r>
              <a:rPr lang="ru-RU" sz="3800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aramond"/>
                <a:cs typeface="Arial"/>
              </a:rPr>
              <a:t>	   Подведение </a:t>
            </a:r>
            <a:r>
              <a:rPr lang="ru-RU" sz="38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/>
                <a:cs typeface="Arial"/>
              </a:rPr>
              <a:t>итога</a:t>
            </a:r>
          </a:p>
        </p:txBody>
      </p:sp>
    </p:spTree>
    <p:extLst>
      <p:ext uri="{BB962C8B-B14F-4D97-AF65-F5344CB8AC3E}">
        <p14:creationId xmlns:p14="http://schemas.microsoft.com/office/powerpoint/2010/main" val="97439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762000"/>
            <a:ext cx="1981200" cy="1069975"/>
          </a:xfrm>
        </p:spPr>
        <p:txBody>
          <a:bodyPr/>
          <a:lstStyle/>
          <a:p>
            <a:pPr>
              <a:defRPr/>
            </a:pPr>
            <a:r>
              <a:rPr lang="ru-RU" sz="44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 Этап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38400" y="762000"/>
            <a:ext cx="4953000" cy="1143000"/>
          </a:xfrm>
          <a:prstGeom prst="rect">
            <a:avLst/>
          </a:prstGeom>
          <a:solidFill>
            <a:schemeClr val="accent2">
              <a:lumMod val="8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ПРИЙТИ В СЕБЯ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480" y="2209800"/>
            <a:ext cx="8991600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999900"/>
              </a:buClr>
              <a:buSzPct val="75000"/>
            </a:pPr>
            <a:r>
              <a:rPr lang="ru-RU" sz="2800" b="1" kern="0" dirty="0">
                <a:latin typeface="Garamond"/>
                <a:cs typeface="Arial"/>
              </a:rPr>
              <a:t>Длительность: </a:t>
            </a:r>
            <a:r>
              <a:rPr lang="ru-RU" sz="2800" kern="0" dirty="0">
                <a:latin typeface="Garamond"/>
                <a:cs typeface="Arial"/>
              </a:rPr>
              <a:t>около 6 месяцев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999900"/>
              </a:buClr>
              <a:buSzPct val="75000"/>
            </a:pPr>
            <a:r>
              <a:rPr lang="ru-RU" sz="2800" b="1" kern="0" dirty="0">
                <a:latin typeface="Garamond"/>
                <a:cs typeface="Arial"/>
              </a:rPr>
              <a:t>Задачи: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800" kern="0" dirty="0">
                <a:latin typeface="Garamond"/>
                <a:cs typeface="Arial"/>
              </a:rPr>
              <a:t>	• изучение природы зависимости (этапы развития, </a:t>
            </a:r>
            <a:r>
              <a:rPr lang="ru-RU" sz="2800" kern="0" dirty="0" smtClean="0">
                <a:latin typeface="Garamond"/>
                <a:cs typeface="Arial"/>
              </a:rPr>
              <a:t> характеристики</a:t>
            </a:r>
            <a:r>
              <a:rPr lang="ru-RU" sz="2800" kern="0" dirty="0">
                <a:latin typeface="Garamond"/>
                <a:cs typeface="Arial"/>
              </a:rPr>
              <a:t>, симптомы, работа с чувствами, рецидив)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800" kern="0" dirty="0">
                <a:latin typeface="Garamond"/>
                <a:cs typeface="Arial"/>
              </a:rPr>
              <a:t>	• преодоление влечения к наркотику 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800" kern="0" dirty="0">
                <a:latin typeface="Garamond"/>
                <a:cs typeface="Arial"/>
              </a:rPr>
              <a:t>	• изучение собственной истории употребления 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800" kern="0" dirty="0">
                <a:latin typeface="Garamond"/>
                <a:cs typeface="Arial"/>
              </a:rPr>
              <a:t>	• выделение духовной составляющей своей жизни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800" kern="0" dirty="0">
                <a:latin typeface="Garamond"/>
                <a:cs typeface="Arial"/>
              </a:rPr>
              <a:t>	• видение жизненной картины в целом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800" kern="0" dirty="0">
                <a:latin typeface="Garamond"/>
                <a:cs typeface="Arial"/>
              </a:rPr>
              <a:t>	• получение реального взгляда на себя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800" kern="0" dirty="0">
                <a:latin typeface="Garamond"/>
                <a:cs typeface="Arial"/>
              </a:rPr>
              <a:t>	• выявление основных жизненных проблем и перспектив</a:t>
            </a:r>
          </a:p>
        </p:txBody>
      </p:sp>
    </p:spTree>
    <p:extLst>
      <p:ext uri="{BB962C8B-B14F-4D97-AF65-F5344CB8AC3E}">
        <p14:creationId xmlns:p14="http://schemas.microsoft.com/office/powerpoint/2010/main" val="249798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762000"/>
            <a:ext cx="1981200" cy="1069975"/>
          </a:xfrm>
        </p:spPr>
        <p:txBody>
          <a:bodyPr/>
          <a:lstStyle/>
          <a:p>
            <a:pPr>
              <a:defRPr/>
            </a:pPr>
            <a:r>
              <a:rPr lang="ru-RU" sz="44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4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Этап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38400" y="762000"/>
            <a:ext cx="4953000" cy="1143000"/>
          </a:xfrm>
          <a:prstGeom prst="rect">
            <a:avLst/>
          </a:prstGeom>
          <a:solidFill>
            <a:schemeClr val="accent2">
              <a:lumMod val="8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ПРИЙТИ К БОГУ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103632" y="2209800"/>
            <a:ext cx="9265920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rgbClr val="999900"/>
              </a:buClr>
              <a:buSzPct val="75000"/>
            </a:pPr>
            <a:r>
              <a:rPr lang="ru-RU" sz="2400" b="1" kern="0" dirty="0">
                <a:latin typeface="Garamond"/>
                <a:cs typeface="Arial"/>
              </a:rPr>
              <a:t>Длительность: </a:t>
            </a:r>
            <a:r>
              <a:rPr lang="ru-RU" sz="2400" kern="0" dirty="0">
                <a:latin typeface="Garamond"/>
                <a:cs typeface="Arial"/>
              </a:rPr>
              <a:t>около 6 месяцев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rgbClr val="999900"/>
              </a:buClr>
              <a:buSzPct val="75000"/>
            </a:pPr>
            <a:r>
              <a:rPr lang="ru-RU" sz="2400" b="1" kern="0" dirty="0">
                <a:latin typeface="Garamond"/>
                <a:cs typeface="Arial"/>
              </a:rPr>
              <a:t>Задачи:</a:t>
            </a:r>
          </a:p>
          <a:p>
            <a:pPr marL="342900" lvl="0" indent="-342900">
              <a:lnSpc>
                <a:spcPct val="110000"/>
              </a:lnSpc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400" kern="0" dirty="0">
                <a:latin typeface="Garamond"/>
                <a:cs typeface="Arial"/>
              </a:rPr>
              <a:t>	• изучение основ и инструментария </a:t>
            </a:r>
            <a:r>
              <a:rPr lang="ru-RU" sz="2400" kern="0" dirty="0" err="1">
                <a:latin typeface="Garamond"/>
                <a:cs typeface="Arial"/>
              </a:rPr>
              <a:t>воцерковления</a:t>
            </a:r>
            <a:r>
              <a:rPr lang="ru-RU" sz="2400" kern="0" dirty="0">
                <a:latin typeface="Garamond"/>
                <a:cs typeface="Arial"/>
              </a:rPr>
              <a:t> (понятие о вере, </a:t>
            </a:r>
            <a:r>
              <a:rPr lang="ru-RU" sz="2400" kern="0" dirty="0" err="1">
                <a:latin typeface="Garamond"/>
                <a:cs typeface="Arial"/>
              </a:rPr>
              <a:t>трезвение</a:t>
            </a:r>
            <a:r>
              <a:rPr lang="ru-RU" sz="2400" kern="0" dirty="0">
                <a:latin typeface="Garamond"/>
                <a:cs typeface="Arial"/>
              </a:rPr>
              <a:t> (самоконтроль), покаяние, целомудрие, дисциплина, послушание, молитва, церковная иерархия, </a:t>
            </a:r>
            <a:r>
              <a:rPr lang="ru-RU" sz="2400" kern="0" dirty="0" smtClean="0">
                <a:latin typeface="Garamond"/>
                <a:cs typeface="Arial"/>
              </a:rPr>
              <a:t>понятие о страстях, </a:t>
            </a:r>
            <a:r>
              <a:rPr lang="ru-RU" sz="2400" kern="0" dirty="0" smtClean="0">
                <a:latin typeface="Garamond"/>
                <a:cs typeface="Arial"/>
              </a:rPr>
              <a:t>благословенная любовь</a:t>
            </a:r>
            <a:r>
              <a:rPr lang="ru-RU" sz="2400" kern="0" dirty="0">
                <a:latin typeface="Garamond"/>
                <a:cs typeface="Arial"/>
              </a:rPr>
              <a:t>) </a:t>
            </a:r>
          </a:p>
          <a:p>
            <a:pPr marL="342900" lvl="0" indent="-342900">
              <a:lnSpc>
                <a:spcPct val="110000"/>
              </a:lnSpc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400" kern="0" dirty="0">
                <a:latin typeface="Garamond"/>
                <a:cs typeface="Arial"/>
              </a:rPr>
              <a:t>	• овладение навыками предотвращения рецидива</a:t>
            </a:r>
          </a:p>
          <a:p>
            <a:pPr marL="342900" lvl="0" indent="-342900">
              <a:lnSpc>
                <a:spcPct val="110000"/>
              </a:lnSpc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400" kern="0" dirty="0">
                <a:latin typeface="Garamond"/>
                <a:cs typeface="Arial"/>
              </a:rPr>
              <a:t>	• аскетический подход в преодолении влечения к наркотику</a:t>
            </a:r>
          </a:p>
          <a:p>
            <a:pPr marL="342900" lvl="0" indent="-342900">
              <a:lnSpc>
                <a:spcPct val="140000"/>
              </a:lnSpc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400" kern="0" dirty="0">
                <a:latin typeface="Garamond"/>
                <a:cs typeface="Arial"/>
              </a:rPr>
              <a:t>	• начало работы над перспективным планированием</a:t>
            </a:r>
          </a:p>
        </p:txBody>
      </p:sp>
    </p:spTree>
    <p:extLst>
      <p:ext uri="{BB962C8B-B14F-4D97-AF65-F5344CB8AC3E}">
        <p14:creationId xmlns:p14="http://schemas.microsoft.com/office/powerpoint/2010/main" val="85587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1981200" cy="1069975"/>
          </a:xfrm>
        </p:spPr>
        <p:txBody>
          <a:bodyPr/>
          <a:lstStyle/>
          <a:p>
            <a:pPr>
              <a:defRPr/>
            </a:pPr>
            <a:r>
              <a:rPr lang="ru-RU" sz="44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Этап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38400" y="762000"/>
            <a:ext cx="5943600" cy="1143000"/>
          </a:xfrm>
          <a:prstGeom prst="rect">
            <a:avLst/>
          </a:prstGeom>
          <a:solidFill>
            <a:schemeClr val="accent2">
              <a:lumMod val="8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ЛЮДЯМ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103632" y="2209800"/>
            <a:ext cx="9265920" cy="4321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rgbClr val="999900"/>
              </a:buClr>
              <a:buSzPct val="75000"/>
            </a:pPr>
            <a:r>
              <a:rPr lang="ru-RU" sz="2300" b="1" kern="0" dirty="0">
                <a:latin typeface="Garamond"/>
                <a:cs typeface="Arial"/>
              </a:rPr>
              <a:t>Длительность: </a:t>
            </a:r>
            <a:r>
              <a:rPr lang="ru-RU" sz="2300" kern="0" dirty="0">
                <a:latin typeface="Garamond"/>
                <a:cs typeface="Arial"/>
              </a:rPr>
              <a:t>около 4 месяцев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rgbClr val="999900"/>
              </a:buClr>
              <a:buSzPct val="75000"/>
            </a:pPr>
            <a:r>
              <a:rPr lang="ru-RU" sz="2300" b="1" kern="0" dirty="0">
                <a:latin typeface="Garamond"/>
                <a:cs typeface="Arial"/>
              </a:rPr>
              <a:t>Задачи:</a:t>
            </a:r>
          </a:p>
          <a:p>
            <a:pPr marL="342900" lvl="0" indent="-342900">
              <a:lnSpc>
                <a:spcPct val="105000"/>
              </a:lnSpc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300" kern="0" dirty="0">
                <a:latin typeface="Garamond"/>
                <a:cs typeface="Arial"/>
              </a:rPr>
              <a:t>	• выработка социальных навыков (работа с чувствами, финансовое планирование, построение здоровых отношений, преодоление стресса, ответственное поведение, выбор профессии, </a:t>
            </a:r>
            <a:r>
              <a:rPr lang="ru-RU" sz="2300" kern="0" dirty="0" smtClean="0">
                <a:latin typeface="Garamond"/>
                <a:cs typeface="Arial"/>
              </a:rPr>
              <a:t>жизнь в целомудрии)</a:t>
            </a:r>
            <a:endParaRPr lang="ru-RU" sz="2300" kern="0" dirty="0">
              <a:latin typeface="Garamond"/>
              <a:cs typeface="Arial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300" kern="0" dirty="0">
                <a:latin typeface="Garamond"/>
                <a:cs typeface="Arial"/>
              </a:rPr>
              <a:t>	• отработка полученных знаний и навыков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300" kern="0" dirty="0">
                <a:latin typeface="Garamond"/>
                <a:cs typeface="Arial"/>
              </a:rPr>
              <a:t>	• анализ и проработка возникающих проблем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300" kern="0" dirty="0">
                <a:latin typeface="Garamond"/>
                <a:cs typeface="Arial"/>
              </a:rPr>
              <a:t>	• дальнейшее развитие и написание стратегического плана жизни </a:t>
            </a:r>
            <a:endParaRPr lang="ru-RU" sz="2300" kern="0" dirty="0" smtClean="0">
              <a:latin typeface="Garamond"/>
              <a:cs typeface="Arial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300" kern="0" dirty="0">
                <a:latin typeface="Garamond"/>
                <a:cs typeface="Arial"/>
              </a:rPr>
              <a:t>	</a:t>
            </a:r>
            <a:r>
              <a:rPr lang="ru-RU" sz="2300" kern="0" dirty="0" smtClean="0">
                <a:latin typeface="Garamond"/>
                <a:cs typeface="Arial"/>
              </a:rPr>
              <a:t>(на 1 </a:t>
            </a:r>
            <a:r>
              <a:rPr lang="ru-RU" sz="2300" kern="0" dirty="0">
                <a:latin typeface="Garamond"/>
                <a:cs typeface="Arial"/>
              </a:rPr>
              <a:t>год)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300" kern="0" dirty="0">
                <a:latin typeface="Garamond"/>
                <a:cs typeface="Arial"/>
              </a:rPr>
              <a:t>	• создание собственной системы поддержки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buClr>
                <a:srgbClr val="666600"/>
              </a:buClr>
              <a:buSzPct val="75000"/>
            </a:pPr>
            <a:r>
              <a:rPr lang="ru-RU" sz="2300" kern="0" dirty="0">
                <a:latin typeface="Garamond"/>
                <a:cs typeface="Arial"/>
              </a:rPr>
              <a:t>	• подготовка к возвращению в социальную среду</a:t>
            </a:r>
          </a:p>
        </p:txBody>
      </p:sp>
    </p:spTree>
    <p:extLst>
      <p:ext uri="{BB962C8B-B14F-4D97-AF65-F5344CB8AC3E}">
        <p14:creationId xmlns:p14="http://schemas.microsoft.com/office/powerpoint/2010/main" val="14728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67000" y="792480"/>
            <a:ext cx="3581400" cy="1143000"/>
          </a:xfrm>
          <a:prstGeom prst="rect">
            <a:avLst/>
          </a:prstGeom>
          <a:solidFill>
            <a:schemeClr val="accent2">
              <a:lumMod val="8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4788" y="2209800"/>
            <a:ext cx="8364072" cy="393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lvl="1" indent="357188">
              <a:spcBef>
                <a:spcPct val="20000"/>
              </a:spcBef>
              <a:buClr>
                <a:srgbClr val="999900"/>
              </a:buClr>
              <a:buSzPct val="75000"/>
            </a:pPr>
            <a:r>
              <a:rPr lang="ru-RU" sz="2600" kern="0" dirty="0">
                <a:latin typeface="Garamond"/>
                <a:cs typeface="Arial"/>
              </a:rPr>
              <a:t>• Общая продолжительность основной реабилитации 16-18 месяцев</a:t>
            </a:r>
          </a:p>
          <a:p>
            <a:pPr marL="179388" lvl="1" indent="357188">
              <a:spcBef>
                <a:spcPct val="20000"/>
              </a:spcBef>
              <a:buClr>
                <a:srgbClr val="999900"/>
              </a:buClr>
              <a:buSzPct val="75000"/>
            </a:pPr>
            <a:r>
              <a:rPr lang="ru-RU" sz="2600" kern="0" dirty="0">
                <a:latin typeface="Garamond"/>
                <a:cs typeface="Arial"/>
              </a:rPr>
              <a:t>• В случае срыва или грубого нарушения правил воспитанник может быть отчислен</a:t>
            </a:r>
          </a:p>
          <a:p>
            <a:pPr marL="179388" lvl="1" indent="357188">
              <a:spcBef>
                <a:spcPct val="20000"/>
              </a:spcBef>
              <a:buClr>
                <a:srgbClr val="999900"/>
              </a:buClr>
              <a:buSzPct val="75000"/>
            </a:pPr>
            <a:r>
              <a:rPr lang="ru-RU" sz="2600" kern="0" dirty="0">
                <a:latin typeface="Garamond"/>
                <a:cs typeface="Arial"/>
              </a:rPr>
              <a:t>• Повторное прохождение реабилитации возможно по решению духовника, едва ли ранее, чем через 3 месяца</a:t>
            </a:r>
          </a:p>
          <a:p>
            <a:pPr marL="179388" lvl="1" indent="357188">
              <a:spcBef>
                <a:spcPct val="20000"/>
              </a:spcBef>
              <a:buClr>
                <a:srgbClr val="999900"/>
              </a:buClr>
              <a:buSzPct val="75000"/>
            </a:pPr>
            <a:r>
              <a:rPr lang="ru-RU" sz="2600" kern="0" dirty="0">
                <a:latin typeface="Garamond"/>
                <a:cs typeface="Arial"/>
              </a:rPr>
              <a:t>• По итогам результатов реабилитации воспитаннику может быть рекомендовано дальнейшее проживание в ДПП (социальной гостинице)</a:t>
            </a:r>
          </a:p>
        </p:txBody>
      </p:sp>
    </p:spTree>
    <p:extLst>
      <p:ext uri="{BB962C8B-B14F-4D97-AF65-F5344CB8AC3E}">
        <p14:creationId xmlns:p14="http://schemas.microsoft.com/office/powerpoint/2010/main" val="415274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52600" y="1828800"/>
            <a:ext cx="571500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0" dirty="0">
                <a:solidFill>
                  <a:srgbClr val="6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Благодарю </a:t>
            </a:r>
          </a:p>
          <a:p>
            <a:pPr algn="ctr">
              <a:defRPr/>
            </a:pPr>
            <a:r>
              <a:rPr lang="ru-RU" sz="7200" dirty="0">
                <a:solidFill>
                  <a:srgbClr val="6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 внимание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1646</TotalTime>
  <Words>170</Words>
  <Application>Microsoft Office PowerPoint</Application>
  <PresentationFormat>Экран (4:3)</PresentationFormat>
  <Paragraphs>63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Городская</vt:lpstr>
      <vt:lpstr>Презентация PowerPoint</vt:lpstr>
      <vt:lpstr>Презентация PowerPoint</vt:lpstr>
      <vt:lpstr>Презентация PowerPoint</vt:lpstr>
      <vt:lpstr>1 Этап</vt:lpstr>
      <vt:lpstr>1 Этап</vt:lpstr>
      <vt:lpstr>2 Этап</vt:lpstr>
      <vt:lpstr>3 Этап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Кондратьев Мефодий</dc:creator>
  <cp:lastModifiedBy>о.Мефодий</cp:lastModifiedBy>
  <cp:revision>100</cp:revision>
  <cp:lastPrinted>1601-01-01T00:00:00Z</cp:lastPrinted>
  <dcterms:created xsi:type="dcterms:W3CDTF">1601-01-01T00:00:00Z</dcterms:created>
  <dcterms:modified xsi:type="dcterms:W3CDTF">2013-03-04T17:15:53Z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