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60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6B58E51-7EE7-451B-B148-6792EA2F5E89}" type="datetimeFigureOut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E386887-2B9C-4F6E-82EA-533D29A6E6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7EA1E-A363-4667-BA02-1744A27A72A9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E8AA4A0-C421-48C3-9D2D-43B99AD275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68626-8284-493E-8420-DC3155CD8211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D8A0A-EEA0-4034-82D2-E38F388FAE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592A3-EAF3-4015-8220-0FAF59970503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41B50-F38D-47BC-A789-5BBEC140B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4876D-9EA3-4BCB-A0CC-7C86CFB7FB76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EBEAC-8CBF-4FAC-8C4B-38042C20EA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DAADD-E26C-4550-A7F2-47376638AC37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E021E-04CD-43D4-A828-8DCF277F1F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C0EE5-713B-4066-9608-0200DC11244A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5A107-B730-44A1-AA31-88C075E36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772D7-7054-4247-ACC1-6991517B86D6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6B35C-520C-423C-9D7D-BB84986802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191B4-1F6F-4F24-A4EB-31B64C69386D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A321F-BB34-44A1-A0FE-24675B03A3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F8AB6-8FDC-41B6-9876-0A53130D5675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255F0-7122-4495-957D-E2D9797108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AFC70-247B-4BD9-A822-C87C2992305B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70728-432F-4856-95A5-EB66A07A01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AB504-9B8F-4937-A659-553D0A49743F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6D732-F0D9-4A96-8289-029953F53A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5FE320-C3BD-48A7-AE22-97480990C45E}" type="datetime1">
              <a:rPr lang="ru-RU"/>
              <a:pPr>
                <a:defRPr/>
              </a:pPr>
              <a:t>24.10.2010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DFB4FFD-FC10-478E-8E0A-EBD7BF1CED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5" r:id="rId2"/>
    <p:sldLayoutId id="2147483673" r:id="rId3"/>
    <p:sldLayoutId id="2147483666" r:id="rId4"/>
    <p:sldLayoutId id="2147483667" r:id="rId5"/>
    <p:sldLayoutId id="2147483668" r:id="rId6"/>
    <p:sldLayoutId id="2147483669" r:id="rId7"/>
    <p:sldLayoutId id="2147483674" r:id="rId8"/>
    <p:sldLayoutId id="2147483675" r:id="rId9"/>
    <p:sldLayoutId id="2147483670" r:id="rId10"/>
    <p:sldLayoutId id="2147483671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BCBFCE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D2DA7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D2DA7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3228975"/>
          </a:xfrm>
        </p:spPr>
        <p:txBody>
          <a:bodyPr/>
          <a:lstStyle/>
          <a:p>
            <a:r>
              <a:rPr lang="ru-RU" sz="1400" i="1" smtClean="0">
                <a:latin typeface="Bookman Old Style" pitchFamily="18" charset="0"/>
              </a:rPr>
              <a:t>Синодальный отдел по церковной благотворительности и социальному служению РПЦ</a:t>
            </a:r>
          </a:p>
          <a:p>
            <a:endParaRPr lang="ru-RU" sz="1400" i="1" smtClean="0">
              <a:latin typeface="Bookman Old Style" pitchFamily="18" charset="0"/>
            </a:endParaRPr>
          </a:p>
          <a:p>
            <a:endParaRPr lang="ru-RU" sz="1400" i="1" smtClean="0">
              <a:latin typeface="Bookman Old Style" pitchFamily="18" charset="0"/>
            </a:endParaRPr>
          </a:p>
          <a:p>
            <a:endParaRPr lang="ru-RU" sz="1400" i="1" smtClean="0">
              <a:latin typeface="Bookman Old Style" pitchFamily="18" charset="0"/>
            </a:endParaRPr>
          </a:p>
          <a:p>
            <a:endParaRPr lang="ru-RU" sz="1400" i="1" smtClean="0">
              <a:latin typeface="Bookman Old Style" pitchFamily="18" charset="0"/>
            </a:endParaRPr>
          </a:p>
          <a:p>
            <a:endParaRPr lang="ru-RU" sz="1400" i="1" smtClean="0">
              <a:latin typeface="Bookman Old Style" pitchFamily="18" charset="0"/>
            </a:endParaRPr>
          </a:p>
          <a:p>
            <a:endParaRPr lang="ru-RU" sz="1400" i="1" smtClean="0">
              <a:latin typeface="Bookman Old Style" pitchFamily="18" charset="0"/>
            </a:endParaRPr>
          </a:p>
          <a:p>
            <a:endParaRPr lang="ru-RU" sz="1400" i="1" smtClean="0">
              <a:latin typeface="Bookman Old Style" pitchFamily="18" charset="0"/>
            </a:endParaRPr>
          </a:p>
          <a:p>
            <a:endParaRPr lang="ru-RU" sz="1400" i="1" smtClean="0">
              <a:latin typeface="Bookman Old Style" pitchFamily="18" charset="0"/>
            </a:endParaRPr>
          </a:p>
          <a:p>
            <a:r>
              <a:rPr lang="ru-RU" sz="1100" i="1" smtClean="0">
                <a:latin typeface="Bookman Old Style" pitchFamily="18" charset="0"/>
              </a:rPr>
              <a:t>Москва 2010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noFill/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39000" dist="25400" dir="5400000" rotWithShape="0">
              <a:schemeClr val="accent1">
                <a:shade val="33000"/>
                <a:alpha val="83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 b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СТРУКТУРА КООРДИНАЦИОННОГО ЦЕНТРА</a:t>
            </a:r>
            <a:r>
              <a:rPr lang="ru-RU" b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b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3600" b="1" i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 противодействию наркомании</a:t>
            </a:r>
            <a:endParaRPr lang="ru-RU" sz="3600" b="1" i="1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Общая структура</a:t>
            </a:r>
            <a:endParaRPr lang="ru-RU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86050" y="1214422"/>
            <a:ext cx="3786214" cy="1071570"/>
          </a:xfrm>
          <a:prstGeom prst="rect">
            <a:avLst/>
          </a:prstGeom>
          <a:ln/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РПЦ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86050" y="2571744"/>
            <a:ext cx="3786214" cy="857256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Священный Синод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6050" y="3929066"/>
            <a:ext cx="3786214" cy="571504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Синодальный отдел ЦБСС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28992" y="5143512"/>
            <a:ext cx="2500330" cy="1071570"/>
          </a:xfrm>
          <a:prstGeom prst="roundRect">
            <a:avLst/>
          </a:prstGeom>
          <a:ln/>
          <a:effectLst>
            <a:outerShdw blurRad="50800" dist="25400" dir="5400000" rotWithShape="0">
              <a:srgbClr val="000000">
                <a:alpha val="45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Координационный центр по противодействию наркомании</a:t>
            </a:r>
            <a:endParaRPr lang="ru-RU" sz="1600" b="1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4282" y="5357826"/>
            <a:ext cx="2714644" cy="64294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Координационный совет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500826" y="5357826"/>
            <a:ext cx="2428892" cy="64294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Экспертная группа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4643438" y="3429000"/>
            <a:ext cx="71437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4643438" y="2286000"/>
            <a:ext cx="46037" cy="2143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643438" y="4500563"/>
            <a:ext cx="71437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Семиугольник 21"/>
          <p:cNvSpPr/>
          <p:nvPr/>
        </p:nvSpPr>
        <p:spPr>
          <a:xfrm>
            <a:off x="3071802" y="5572140"/>
            <a:ext cx="285752" cy="285752"/>
          </a:xfrm>
          <a:prstGeom prst="heptagon">
            <a:avLst/>
          </a:prstGeom>
          <a:effectLst>
            <a:outerShdw blurRad="50800" dist="25400" dir="5400000" rotWithShape="0">
              <a:srgbClr val="000000">
                <a:alpha val="4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+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Десятиугольник 22"/>
          <p:cNvSpPr/>
          <p:nvPr/>
        </p:nvSpPr>
        <p:spPr>
          <a:xfrm>
            <a:off x="6072198" y="5572140"/>
            <a:ext cx="285752" cy="285752"/>
          </a:xfrm>
          <a:prstGeom prst="decagon">
            <a:avLst/>
          </a:prstGeom>
          <a:effectLst>
            <a:outerShdw blurRad="50800" dist="25400" dir="5400000" rotWithShape="0">
              <a:srgbClr val="000000">
                <a:alpha val="4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+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pPr>
              <a:defRPr/>
            </a:pPr>
            <a:fld id="{363F98C7-5FA6-4701-B728-213A630E4135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286116" y="1214422"/>
            <a:ext cx="2500330" cy="1071570"/>
          </a:xfrm>
          <a:prstGeom prst="roundRect">
            <a:avLst/>
          </a:prstGeom>
          <a:effectLst>
            <a:outerShdw blurRad="50800" dist="25400" dir="5400000" rotWithShape="0">
              <a:srgbClr val="000000">
                <a:alpha val="4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Координационный центр по противодействию наркомании (КЦ)</a:t>
            </a:r>
            <a:endParaRPr lang="ru-RU" sz="1600" b="1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85720" y="1643050"/>
            <a:ext cx="2714644" cy="642942"/>
          </a:xfrm>
          <a:prstGeom prst="ellipse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Координационный совет (КС)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072198" y="1643050"/>
            <a:ext cx="2786082" cy="642942"/>
          </a:xfrm>
          <a:prstGeom prst="ellipse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Экспертная группа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571472" y="285728"/>
            <a:ext cx="7772400" cy="1143000"/>
          </a:xfrm>
          <a:noFill/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anchor="t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Внутренняя структура КЦ </a:t>
            </a:r>
            <a:endParaRPr lang="ru-RU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285720" y="2786058"/>
            <a:ext cx="2714644" cy="3643338"/>
          </a:xfrm>
          <a:prstGeom prst="flowChartDocumen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Bookman Old Style" pitchFamily="18" charset="0"/>
              </a:rPr>
              <a:t>Совещательный орган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Bookman Old Style" pitchFamily="18" charset="0"/>
              </a:rPr>
              <a:t>(«совет старейшин»)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latin typeface="Bookman Old Style" pitchFamily="18" charset="0"/>
              </a:rPr>
              <a:t>Состав –</a:t>
            </a:r>
            <a:r>
              <a:rPr lang="ru-RU" sz="1600" dirty="0">
                <a:latin typeface="Bookman Old Style" pitchFamily="18" charset="0"/>
              </a:rPr>
              <a:t> священнослужители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latin typeface="Bookman Old Style" pitchFamily="18" charset="0"/>
              </a:rPr>
              <a:t>Основная функция </a:t>
            </a:r>
            <a:r>
              <a:rPr lang="ru-RU" sz="1600" dirty="0">
                <a:latin typeface="Bookman Old Style" pitchFamily="18" charset="0"/>
              </a:rPr>
              <a:t>– выносит рекомендации по стратегии развития церковной реабилитации в Русской Православной Церкви</a:t>
            </a:r>
            <a:endParaRPr lang="ru-RU" sz="1600" dirty="0">
              <a:latin typeface="Bookman Old Style" pitchFamily="18" charset="0"/>
            </a:endParaRPr>
          </a:p>
        </p:txBody>
      </p:sp>
      <p:sp>
        <p:nvSpPr>
          <p:cNvPr id="12" name="Блок-схема: документ 11"/>
          <p:cNvSpPr/>
          <p:nvPr/>
        </p:nvSpPr>
        <p:spPr>
          <a:xfrm>
            <a:off x="6072198" y="2786058"/>
            <a:ext cx="2857520" cy="3929090"/>
          </a:xfrm>
          <a:prstGeom prst="flowChartDocumen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i="1" dirty="0">
              <a:latin typeface="Bookman Old Styl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00" b="1" i="1" dirty="0">
              <a:latin typeface="Bookman Old Styl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i="1" dirty="0">
                <a:latin typeface="Bookman Old Style" pitchFamily="18" charset="0"/>
              </a:rPr>
              <a:t>Состав –</a:t>
            </a:r>
            <a:r>
              <a:rPr lang="ru-RU" sz="1500" dirty="0">
                <a:latin typeface="Bookman Old Style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latin typeface="Bookman Old Style" pitchFamily="18" charset="0"/>
              </a:rPr>
              <a:t>священнослужители и миряне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i="1" dirty="0">
                <a:latin typeface="Bookman Old Style" pitchFamily="18" charset="0"/>
              </a:rPr>
              <a:t>Основная функция </a:t>
            </a:r>
            <a:r>
              <a:rPr lang="ru-RU" sz="1500" dirty="0">
                <a:latin typeface="Bookman Old Style" pitchFamily="18" charset="0"/>
              </a:rPr>
              <a:t>– проводит экспертную оценку деятельности церковных организаций в деле реабилитации наркозависимых и деятельности светских организаций, желающих сотрудничать с церковью в </a:t>
            </a:r>
            <a:r>
              <a:rPr lang="ru-RU" sz="1500">
                <a:latin typeface="Bookman Old Style" pitchFamily="18" charset="0"/>
              </a:rPr>
              <a:t>этом направлении</a:t>
            </a:r>
            <a:endParaRPr lang="ru-RU" sz="1500" dirty="0">
              <a:latin typeface="Bookman Old Styl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3286116" y="2786058"/>
            <a:ext cx="2571768" cy="785818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Bookman Old Style" pitchFamily="18" charset="0"/>
              </a:rPr>
              <a:t>Руководитель КЦ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Bookman Old Style" pitchFamily="18" charset="0"/>
              </a:rPr>
              <a:t>(он же председатель КС)</a:t>
            </a:r>
            <a:endParaRPr lang="ru-RU" sz="1600" dirty="0">
              <a:latin typeface="Bookman Old Style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286116" y="4286256"/>
            <a:ext cx="2571768" cy="142876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Bookman Old Style" pitchFamily="18" charset="0"/>
              </a:rPr>
              <a:t>Руководитель направления по противодействию наркомании СОЦБСС</a:t>
            </a:r>
            <a:endParaRPr lang="ru-RU" sz="1600" dirty="0">
              <a:latin typeface="Bookman Old Style" pitchFamily="18" charset="0"/>
            </a:endParaRPr>
          </a:p>
        </p:txBody>
      </p:sp>
      <p:cxnSp>
        <p:nvCxnSpPr>
          <p:cNvPr id="47" name="Прямая со стрелкой 46"/>
          <p:cNvCxnSpPr>
            <a:stCxn id="0" idx="2"/>
            <a:endCxn id="0" idx="0"/>
          </p:cNvCxnSpPr>
          <p:nvPr/>
        </p:nvCxnSpPr>
        <p:spPr>
          <a:xfrm rot="5400000">
            <a:off x="4214813" y="3929063"/>
            <a:ext cx="714375" cy="3175"/>
          </a:xfrm>
          <a:prstGeom prst="straightConnector1">
            <a:avLst/>
          </a:prstGeom>
          <a:ln>
            <a:solidFill>
              <a:srgbClr val="0070C0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pPr>
              <a:defRPr/>
            </a:pPr>
            <a:fld id="{C759B27A-417A-4C6F-ADFE-C72D6E525365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500430" y="1214422"/>
            <a:ext cx="2500330" cy="1071570"/>
          </a:xfrm>
          <a:prstGeom prst="roundRect">
            <a:avLst/>
          </a:prstGeom>
          <a:effectLst>
            <a:outerShdw blurRad="50800" dist="25400" dir="5400000" rotWithShape="0">
              <a:srgbClr val="000000">
                <a:alpha val="4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Координационный центр по противодействию наркомании</a:t>
            </a:r>
            <a:endParaRPr lang="ru-RU" sz="1600" b="1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85720" y="1643050"/>
            <a:ext cx="2714644" cy="642942"/>
          </a:xfrm>
          <a:prstGeom prst="ellipse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Координационный совет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500826" y="1643050"/>
            <a:ext cx="2428892" cy="642942"/>
          </a:xfrm>
          <a:prstGeom prst="ellipse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Экспертная группа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cxnSp>
        <p:nvCxnSpPr>
          <p:cNvPr id="18" name="Прямая со стрелкой 17"/>
          <p:cNvCxnSpPr>
            <a:stCxn id="7" idx="1"/>
            <a:endCxn id="8" idx="6"/>
          </p:cNvCxnSpPr>
          <p:nvPr/>
        </p:nvCxnSpPr>
        <p:spPr>
          <a:xfrm rot="10800000" flipV="1">
            <a:off x="3000375" y="1749425"/>
            <a:ext cx="500063" cy="21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7" idx="3"/>
            <a:endCxn id="11" idx="2"/>
          </p:cNvCxnSpPr>
          <p:nvPr/>
        </p:nvCxnSpPr>
        <p:spPr>
          <a:xfrm>
            <a:off x="6000750" y="1749425"/>
            <a:ext cx="500063" cy="21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noFill/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anchor="t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Задачи КЦ </a:t>
            </a:r>
            <a:endParaRPr lang="ru-RU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4" name="Блок-схема: документ 23"/>
          <p:cNvSpPr/>
          <p:nvPr/>
        </p:nvSpPr>
        <p:spPr>
          <a:xfrm>
            <a:off x="428596" y="2928934"/>
            <a:ext cx="8358246" cy="3714776"/>
          </a:xfrm>
          <a:prstGeom prst="flowChartDocumen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Bookman Old Styl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Bookman Old Style" pitchFamily="18" charset="0"/>
              </a:rPr>
              <a:t>Задачи КЦ: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Bookman Old Style" pitchFamily="18" charset="0"/>
            </a:endParaRPr>
          </a:p>
          <a:p>
            <a:pPr marL="342900" indent="-3429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Bookman Old Style" pitchFamily="18" charset="0"/>
              </a:rPr>
              <a:t>Мониторинг, включающий в себя: сбор и анализ информации о деятельности церковных организаций в деле реабилитации наркозависимых;</a:t>
            </a:r>
          </a:p>
          <a:p>
            <a:pPr marL="342900" indent="-3429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Bookman Old Style" pitchFamily="18" charset="0"/>
              </a:rPr>
              <a:t>Координация деятельности церковных организаций в деле реабилитации наркозависимых;</a:t>
            </a:r>
          </a:p>
          <a:p>
            <a:pPr marL="342900" indent="-3429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Bookman Old Style" pitchFamily="18" charset="0"/>
              </a:rPr>
              <a:t>Создание, апробация и внедрение церковной методологии реабилитации; </a:t>
            </a:r>
          </a:p>
          <a:p>
            <a:pPr marL="342900" indent="-3429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Bookman Old Style" pitchFamily="18" charset="0"/>
              </a:rPr>
              <a:t>Координация взаимодействия церковных реабилитационных структур с государственными и общественными организациями; </a:t>
            </a:r>
          </a:p>
          <a:p>
            <a:pPr marL="342900" indent="-3429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Bookman Old Style" pitchFamily="18" charset="0"/>
              </a:rPr>
              <a:t>Анализ и экспертиза услуг по реабилитации, предлагаемых общественными организациями с точки зрения православного мировоззрения.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dirty="0">
              <a:latin typeface="Bookman Old Style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pPr>
              <a:defRPr/>
            </a:pPr>
            <a:fld id="{03BE3136-238C-489C-A27F-6ABC475D320B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Направления деятельности КЦ </a:t>
            </a:r>
            <a:endParaRPr lang="ru-RU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4" name="Блок-схема: документ 23"/>
          <p:cNvSpPr/>
          <p:nvPr/>
        </p:nvSpPr>
        <p:spPr>
          <a:xfrm>
            <a:off x="285720" y="1428736"/>
            <a:ext cx="8572560" cy="5286412"/>
          </a:xfrm>
          <a:prstGeom prst="flowChartDocumen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300" dirty="0"/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300" dirty="0">
                <a:latin typeface="Bookman Old Style" pitchFamily="18" charset="0"/>
              </a:rPr>
              <a:t>Разработка и техническое оформление методологии церковной реабилитации;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300" dirty="0">
                <a:latin typeface="Bookman Old Style" pitchFamily="18" charset="0"/>
              </a:rPr>
              <a:t>Презентация, апробация и внедрение методологии церковной реабилитации на приходах и в монастырях РПЦ;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300" dirty="0">
                <a:latin typeface="Bookman Old Style" pitchFamily="18" charset="0"/>
              </a:rPr>
              <a:t>Организация и техническое обеспечение конференций, круглых столов, обучающих семинаров и тренингов для священнослужителей и мирян по методологии церковной реабилитации и проблемам наркомании;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300" dirty="0">
                <a:latin typeface="Bookman Old Style" pitchFamily="18" charset="0"/>
              </a:rPr>
              <a:t>Организация и развитие системы церковной реабилитации (пункты первичного приема, мотивационные центры, социальные гостиницы);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300" dirty="0">
                <a:latin typeface="Bookman Old Style" pitchFamily="18" charset="0"/>
              </a:rPr>
              <a:t>Мониторинг и координация деятельности реабилитационных структур, входящих в систему церковной реабилитации;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300" dirty="0">
                <a:latin typeface="Bookman Old Style" pitchFamily="18" charset="0"/>
              </a:rPr>
              <a:t>Информирование общественности о возможности консультативной и реабилитационной помощи наркозависимым и их семьям;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300" dirty="0">
                <a:latin typeface="Bookman Old Style" pitchFamily="18" charset="0"/>
              </a:rPr>
              <a:t>Первичное консультирование, подготовка к церковной реабилитации и психосоциальное сопровождение наркозависимых людей (и родственников наркозависимых);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300" dirty="0">
                <a:latin typeface="Bookman Old Style" pitchFamily="18" charset="0"/>
              </a:rPr>
              <a:t>Связи с церковными, государственными и общественными структурами и координация взаимодействия;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300" dirty="0">
                <a:latin typeface="Bookman Old Style" pitchFamily="18" charset="0"/>
              </a:rPr>
              <a:t>Обсуждение с авторитетными представителями научного сообщества деятельности Церкви по реабилитации наркозависимых с целью признания методик церковной реабилитации научным сообществом;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300" dirty="0">
                <a:latin typeface="Bookman Old Style" pitchFamily="18" charset="0"/>
              </a:rPr>
              <a:t>Развитие волонтерского движения в системе церковной реабилитации;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300" dirty="0">
                <a:latin typeface="Bookman Old Style" pitchFamily="18" charset="0"/>
              </a:rPr>
              <a:t>Привлечение средств для развития и поддержания работы церковной реабилитации.</a:t>
            </a:r>
            <a:endParaRPr lang="ru-RU" sz="1300" dirty="0">
              <a:latin typeface="Bookman Old Style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pPr>
              <a:defRPr/>
            </a:pPr>
            <a:fld id="{EE41DE89-7C67-4C7A-973D-A39028857CC6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Другая 1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3B9C3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361</Words>
  <PresentationFormat>Экран (4:3)</PresentationFormat>
  <Paragraphs>65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Cambria</vt:lpstr>
      <vt:lpstr>Arial</vt:lpstr>
      <vt:lpstr>Calibri</vt:lpstr>
      <vt:lpstr>Wingdings 2</vt:lpstr>
      <vt:lpstr>Perpetua</vt:lpstr>
      <vt:lpstr>Bookman Old Style</vt:lpstr>
      <vt:lpstr>Franklin Gothic Book</vt:lpstr>
      <vt:lpstr>Справедливость</vt:lpstr>
      <vt:lpstr>СТРУКТУРА КООРДИНАЦИОННОГО ЦЕНТРА по противодействию наркомании</vt:lpstr>
      <vt:lpstr>Общая структура</vt:lpstr>
      <vt:lpstr>Внутренняя структура КЦ </vt:lpstr>
      <vt:lpstr>Задачи КЦ </vt:lpstr>
      <vt:lpstr>Направления деятельности КЦ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КООРДИНАЦИОННОГО ЦЕНТРА</dc:title>
  <dc:creator>Ромул</dc:creator>
  <cp:lastModifiedBy>ион</cp:lastModifiedBy>
  <cp:revision>21</cp:revision>
  <dcterms:modified xsi:type="dcterms:W3CDTF">2010-10-23T20:02:02Z</dcterms:modified>
</cp:coreProperties>
</file>