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6" r:id="rId2"/>
    <p:sldId id="259" r:id="rId3"/>
    <p:sldId id="257" r:id="rId4"/>
    <p:sldId id="261" r:id="rId5"/>
    <p:sldId id="267" r:id="rId6"/>
    <p:sldId id="265" r:id="rId7"/>
    <p:sldId id="268" r:id="rId8"/>
    <p:sldId id="269" r:id="rId9"/>
    <p:sldId id="270" r:id="rId10"/>
    <p:sldId id="271" r:id="rId11"/>
    <p:sldId id="272" r:id="rId12"/>
    <p:sldId id="264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625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626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626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26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62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962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6D9CB6C-0989-4B4F-93B6-067EF76D3AB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F2DED6-9222-4ED4-845B-EEE776D9875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790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33A659-1C9E-469E-9479-17103A5BD59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48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0FE700-4011-4298-AE2E-20502FED207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576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0F913C-4B2F-44C1-B922-0AA5D1D13BE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756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CC32E3-A6DD-4E1C-A3E5-CABBD99EF05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689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5A478E-71AB-4241-BEE5-060C6F89766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52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E23E3C-244F-488B-B3FE-198F9C7C184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17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29C1EE-7EF0-4E0F-8D69-D2B4A23B086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813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0AD18C-0466-4CA7-8252-60A7712229E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04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47BAB1-AE79-474E-B46F-6DAEDFFECCA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711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08D2380-9EED-4865-AD8E-052B20C7AEBA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9523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523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52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52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2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52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52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conia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Grp="1" noRot="1" noChangeArrowheads="1"/>
          </p:cNvSpPr>
          <p:nvPr>
            <p:ph type="subTitle" idx="1"/>
          </p:nvPr>
        </p:nvSpPr>
        <p:spPr>
          <a:xfrm>
            <a:off x="683568" y="2924944"/>
            <a:ext cx="7920037" cy="30963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dirty="0"/>
              <a:t>Синодальный отдел по церковной </a:t>
            </a:r>
            <a:r>
              <a:rPr lang="ru-RU" altLang="ru-RU" sz="2400" b="1" dirty="0" smtClean="0"/>
              <a:t>благотворительности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 smtClean="0"/>
              <a:t> </a:t>
            </a:r>
            <a:r>
              <a:rPr lang="ru-RU" altLang="ru-RU" sz="2400" b="1" dirty="0"/>
              <a:t>и социальному служению</a:t>
            </a:r>
            <a:endParaRPr lang="en-US" altLang="ru-RU" sz="2400" b="1" dirty="0"/>
          </a:p>
          <a:p>
            <a:pPr>
              <a:lnSpc>
                <a:spcPct val="90000"/>
              </a:lnSpc>
            </a:pPr>
            <a:endParaRPr lang="ru-RU" altLang="ru-RU" sz="1600" dirty="0"/>
          </a:p>
          <a:p>
            <a:pPr>
              <a:lnSpc>
                <a:spcPct val="90000"/>
              </a:lnSpc>
            </a:pPr>
            <a:r>
              <a:rPr lang="ru-RU" altLang="ru-RU" sz="2400" dirty="0" smtClean="0"/>
              <a:t>Дистанционное обучение </a:t>
            </a:r>
            <a:r>
              <a:rPr lang="ru-RU" altLang="ru-RU" sz="2400" dirty="0" smtClean="0"/>
              <a:t>социальному служению</a:t>
            </a:r>
          </a:p>
          <a:p>
            <a:pPr>
              <a:lnSpc>
                <a:spcPct val="90000"/>
              </a:lnSpc>
            </a:pPr>
            <a:r>
              <a:rPr lang="ru-RU" altLang="ru-RU" sz="2400" dirty="0" smtClean="0"/>
              <a:t>Направление Помощи бездомным </a:t>
            </a:r>
          </a:p>
          <a:p>
            <a:pPr>
              <a:lnSpc>
                <a:spcPct val="90000"/>
              </a:lnSpc>
            </a:pPr>
            <a:endParaRPr lang="ru-RU" altLang="ru-RU" sz="2400" dirty="0" smtClean="0"/>
          </a:p>
          <a:p>
            <a:pPr>
              <a:lnSpc>
                <a:spcPct val="90000"/>
              </a:lnSpc>
            </a:pPr>
            <a:r>
              <a:rPr lang="ru-RU" altLang="ru-RU" sz="2400" dirty="0" smtClean="0"/>
              <a:t>Тема </a:t>
            </a:r>
            <a:r>
              <a:rPr lang="en-US" altLang="ru-RU" sz="2400" dirty="0" smtClean="0"/>
              <a:t>I</a:t>
            </a:r>
            <a:r>
              <a:rPr lang="ru-RU" altLang="ru-RU" sz="2400" dirty="0" smtClean="0"/>
              <a:t>-ой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лекции </a:t>
            </a:r>
          </a:p>
          <a:p>
            <a:pPr>
              <a:lnSpc>
                <a:spcPct val="90000"/>
              </a:lnSpc>
            </a:pPr>
            <a:r>
              <a:rPr lang="ru-RU" altLang="ru-RU" sz="2400" dirty="0" smtClean="0"/>
              <a:t>«Социальная работа с бездомными»</a:t>
            </a:r>
            <a:endParaRPr lang="ru-RU" alt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28" b="97399" l="2493" r="95214">
                        <a14:foregroundMark x1="19741" y1="15713" x2="19741" y2="15713"/>
                        <a14:foregroundMark x1="22732" y1="13215" x2="22732" y2="13215"/>
                        <a14:foregroundMark x1="30508" y1="7596" x2="30508" y2="7596"/>
                        <a14:foregroundMark x1="35394" y1="6556" x2="35394" y2="6556"/>
                        <a14:foregroundMark x1="39382" y1="4475" x2="39382" y2="4475"/>
                        <a14:foregroundMark x1="44267" y1="3954" x2="44267" y2="3954"/>
                        <a14:foregroundMark x1="15852" y1="18314" x2="15852" y2="18314"/>
                        <a14:foregroundMark x1="13360" y1="21852" x2="13360" y2="21852"/>
                        <a14:foregroundMark x1="6580" y1="35692" x2="6580" y2="35692"/>
                        <a14:foregroundMark x1="5583" y1="40271" x2="5583" y2="40271"/>
                        <a14:foregroundMark x1="5583" y1="44433" x2="5583" y2="44433"/>
                        <a14:foregroundMark x1="5583" y1="49532" x2="5583" y2="49532"/>
                        <a14:foregroundMark x1="5085" y1="54110" x2="5085" y2="54110"/>
                        <a14:foregroundMark x1="5583" y1="59209" x2="5583" y2="59209"/>
                        <a14:foregroundMark x1="6979" y1="63788" x2="6979" y2="63788"/>
                        <a14:foregroundMark x1="8475" y1="67430" x2="8475" y2="67430"/>
                        <a14:foregroundMark x1="10967" y1="71488" x2="10967" y2="71488"/>
                        <a14:foregroundMark x1="12861" y1="76587" x2="12861" y2="76587"/>
                        <a14:foregroundMark x1="15852" y1="79709" x2="15852" y2="79709"/>
                        <a14:foregroundMark x1="34895" y1="91883" x2="34895" y2="91883"/>
                        <a14:foregroundMark x1="43270" y1="95005" x2="43270" y2="95005"/>
                        <a14:foregroundMark x1="48156" y1="95005" x2="48156" y2="95005"/>
                        <a14:foregroundMark x1="53041" y1="95005" x2="53041" y2="95005"/>
                        <a14:foregroundMark x1="57428" y1="93965" x2="57428" y2="93965"/>
                        <a14:foregroundMark x1="65803" y1="91467" x2="65803" y2="91467"/>
                        <a14:foregroundMark x1="69691" y1="88866" x2="69691" y2="88866"/>
                        <a14:foregroundMark x1="77567" y1="83247" x2="77567" y2="83247"/>
                        <a14:foregroundMark x1="80459" y1="79709" x2="80459" y2="79709"/>
                        <a14:foregroundMark x1="82951" y1="76067" x2="82951" y2="76067"/>
                        <a14:foregroundMark x1="85842" y1="72008" x2="85842" y2="72008"/>
                        <a14:foregroundMark x1="87836" y1="67950" x2="87836" y2="67950"/>
                        <a14:foregroundMark x1="90728" y1="59209" x2="90728" y2="59209"/>
                        <a14:foregroundMark x1="91226" y1="54631" x2="91226" y2="54631"/>
                        <a14:foregroundMark x1="91226" y1="49532" x2="91226" y2="49532"/>
                        <a14:foregroundMark x1="91226" y1="44433" x2="91226" y2="44433"/>
                        <a14:foregroundMark x1="90728" y1="39750" x2="90728" y2="39750"/>
                        <a14:foregroundMark x1="88335" y1="30073" x2="88335" y2="30073"/>
                        <a14:foregroundMark x1="85344" y1="26015" x2="85344" y2="26015"/>
                        <a14:foregroundMark x1="82951" y1="22373" x2="82951" y2="22373"/>
                        <a14:foregroundMark x1="80459" y1="19355" x2="80459" y2="19355"/>
                        <a14:foregroundMark x1="65803" y1="8117" x2="65803" y2="8117"/>
                        <a14:foregroundMark x1="61416" y1="6556" x2="61416" y2="6556"/>
                        <a14:foregroundMark x1="56530" y1="4995" x2="56530" y2="4995"/>
                        <a14:foregroundMark x1="19242" y1="83247" x2="19242" y2="83247"/>
                        <a14:foregroundMark x1="22732" y1="85744" x2="22732" y2="85744"/>
                        <a14:foregroundMark x1="26620" y1="89386" x2="26620" y2="89386"/>
                        <a14:foregroundMark x1="31007" y1="90947" x2="31007" y2="90947"/>
                        <a14:foregroundMark x1="38883" y1="93965" x2="38883" y2="93965"/>
                        <a14:foregroundMark x1="61914" y1="91883" x2="61914" y2="91883"/>
                        <a14:foregroundMark x1="73679" y1="86264" x2="73679" y2="86264"/>
                        <a14:foregroundMark x1="89831" y1="63267" x2="89831" y2="63267"/>
                        <a14:foregroundMark x1="89831" y1="35172" x2="89831" y2="35172"/>
                        <a14:foregroundMark x1="77567" y1="15713" x2="77567" y2="15713"/>
                        <a14:foregroundMark x1="74078" y1="12695" x2="74078" y2="12695"/>
                        <a14:foregroundMark x1="69691" y1="9157" x2="69691" y2="9157"/>
                        <a14:foregroundMark x1="47657" y1="4475" x2="47657" y2="4475"/>
                        <a14:foregroundMark x1="53041" y1="4475" x2="53041" y2="4475"/>
                        <a14:foregroundMark x1="26122" y1="10094" x2="26122" y2="10094"/>
                        <a14:foregroundMark x1="10469" y1="26535" x2="10469" y2="26535"/>
                        <a14:foregroundMark x1="8475" y1="30593" x2="8475" y2="305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75" y="620688"/>
            <a:ext cx="2088753" cy="200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9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354137"/>
          </a:xfrm>
        </p:spPr>
        <p:txBody>
          <a:bodyPr/>
          <a:lstStyle/>
          <a:p>
            <a:r>
              <a:rPr lang="ru-RU" altLang="ru-RU" sz="3600" dirty="0"/>
              <a:t>План работы</a:t>
            </a:r>
            <a:r>
              <a:rPr lang="ru-RU" altLang="ru-RU" sz="4000" dirty="0"/>
              <a:t> </a:t>
            </a:r>
            <a:r>
              <a:rPr lang="ru-RU" altLang="ru-RU" sz="4000" dirty="0" smtClean="0"/>
              <a:t>с бездомным</a:t>
            </a:r>
            <a:endParaRPr lang="ru-RU" altLang="ru-RU" sz="4000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784976" cy="460851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/>
              <a:t>Действия</a:t>
            </a:r>
            <a:r>
              <a:rPr lang="ru-RU" altLang="ru-RU" sz="2800" u="sng" dirty="0" smtClean="0"/>
              <a:t>: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100" u="sng" dirty="0"/>
          </a:p>
          <a:p>
            <a:pPr marL="0" indent="0">
              <a:buFont typeface="Wingdings" pitchFamily="2" charset="2"/>
              <a:buNone/>
            </a:pPr>
            <a:r>
              <a:rPr lang="ru-RU" altLang="ru-RU" sz="2800" dirty="0" smtClean="0"/>
              <a:t>Принять </a:t>
            </a:r>
            <a:r>
              <a:rPr lang="ru-RU" altLang="ru-RU" sz="2800" dirty="0"/>
              <a:t>решение: </a:t>
            </a:r>
          </a:p>
          <a:p>
            <a:pPr marL="0" indent="0">
              <a:buFontTx/>
              <a:buNone/>
            </a:pPr>
            <a:r>
              <a:rPr lang="ru-RU" altLang="ru-RU" sz="2800" dirty="0" smtClean="0"/>
              <a:t>- уверенность в том, что бездомный снова придет</a:t>
            </a:r>
          </a:p>
          <a:p>
            <a:pPr marL="0" indent="0">
              <a:buNone/>
            </a:pPr>
            <a:r>
              <a:rPr lang="ru-RU" altLang="ru-RU" sz="2800" dirty="0" smtClean="0"/>
              <a:t>- определяемся занимаемся </a:t>
            </a:r>
            <a:r>
              <a:rPr lang="ru-RU" altLang="ru-RU" sz="2800" dirty="0"/>
              <a:t>с </a:t>
            </a:r>
            <a:r>
              <a:rPr lang="ru-RU" altLang="ru-RU" sz="2800" dirty="0" smtClean="0"/>
              <a:t>бездомным или нет</a:t>
            </a:r>
          </a:p>
          <a:p>
            <a:pPr marL="0" indent="0">
              <a:buFontTx/>
              <a:buNone/>
            </a:pPr>
            <a:endParaRPr lang="ru-RU" altLang="ru-RU" sz="1100" dirty="0" smtClean="0"/>
          </a:p>
          <a:p>
            <a:pPr marL="0" indent="0">
              <a:buFontTx/>
              <a:buNone/>
            </a:pPr>
            <a:r>
              <a:rPr lang="ru-RU" altLang="ru-RU" sz="2800" dirty="0" smtClean="0"/>
              <a:t>Расположить человека к себе:</a:t>
            </a:r>
          </a:p>
          <a:p>
            <a:pPr marL="0" indent="0">
              <a:buFontTx/>
              <a:buNone/>
            </a:pPr>
            <a:r>
              <a:rPr lang="ru-RU" altLang="ru-RU" sz="2800" dirty="0" smtClean="0"/>
              <a:t>- покормить</a:t>
            </a:r>
          </a:p>
          <a:p>
            <a:pPr marL="0" indent="0">
              <a:buFontTx/>
              <a:buNone/>
            </a:pPr>
            <a:r>
              <a:rPr lang="ru-RU" altLang="ru-RU" sz="2800" dirty="0" smtClean="0"/>
              <a:t>- уважительное отношение</a:t>
            </a:r>
            <a:endParaRPr lang="ru-RU" alt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План работы с бездомным</a:t>
            </a:r>
            <a:endParaRPr lang="ru-RU" altLang="ru-RU" sz="4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73239"/>
            <a:ext cx="8540750" cy="4104034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u="sng" dirty="0"/>
              <a:t>Опрос:</a:t>
            </a:r>
            <a:r>
              <a:rPr lang="ru-RU" altLang="ru-RU" sz="2800" dirty="0"/>
              <a:t>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ФИО, возраст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последнее место прописки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наличие документов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контакты родных, их отношение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предыстория попадания на улицу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пожелания самого бездомного 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Пути социального устройства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82441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Родные</a:t>
            </a:r>
            <a:endParaRPr lang="ru-RU" altLang="ru-RU" sz="2800" dirty="0"/>
          </a:p>
          <a:p>
            <a:pPr>
              <a:buFontTx/>
              <a:buChar char="-"/>
            </a:pPr>
            <a:r>
              <a:rPr lang="ru-RU" altLang="ru-RU" sz="2800" dirty="0" smtClean="0"/>
              <a:t>телефон → созвониться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адрес → телеграмма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адрес → участковый</a:t>
            </a:r>
          </a:p>
          <a:p>
            <a:pPr marL="0" indent="0">
              <a:buNone/>
            </a:pPr>
            <a:endParaRPr lang="ru-RU" altLang="ru-RU" sz="2800" dirty="0" smtClean="0"/>
          </a:p>
          <a:p>
            <a:pPr marL="0" indent="0">
              <a:buNone/>
            </a:pPr>
            <a:r>
              <a:rPr lang="ru-RU" altLang="ru-RU" sz="2800" dirty="0" smtClean="0"/>
              <a:t>Сайт областного УВД → телефон районного УВД → телефон участкового → просьба </a:t>
            </a:r>
          </a:p>
          <a:p>
            <a:pPr marL="0" indent="0">
              <a:buNone/>
            </a:pPr>
            <a:endParaRPr lang="ru-RU" alt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Пути социального устройства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392959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Региональный муниципальный приют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100" u="sng" dirty="0" smtClean="0"/>
          </a:p>
          <a:p>
            <a:pPr>
              <a:buFontTx/>
              <a:buChar char="-"/>
            </a:pPr>
            <a:r>
              <a:rPr lang="ru-RU" altLang="ru-RU" sz="2800" dirty="0" smtClean="0"/>
              <a:t>адрес </a:t>
            </a:r>
            <a:r>
              <a:rPr lang="ru-RU" altLang="ru-RU" sz="2800" dirty="0"/>
              <a:t>приюта по </a:t>
            </a:r>
            <a:r>
              <a:rPr lang="ru-RU" altLang="ru-RU" sz="2800" dirty="0" smtClean="0"/>
              <a:t>справочнику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звонок: режим работы, наличие мест, готовность принять бездомного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</a:t>
            </a:r>
            <a:r>
              <a:rPr lang="ru-RU" altLang="ru-RU" sz="2800" dirty="0"/>
              <a:t>- официальный запрос в департамент </a:t>
            </a:r>
            <a:r>
              <a:rPr lang="ru-RU" altLang="ru-RU" sz="2800" dirty="0" smtClean="0"/>
              <a:t>соцзащиты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отправка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21865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Справочник</a:t>
            </a:r>
            <a:br>
              <a:rPr lang="ru-RU" altLang="ru-RU" dirty="0" smtClean="0"/>
            </a:br>
            <a:r>
              <a:rPr lang="en-US" altLang="ru-RU" sz="2400" dirty="0" smtClean="0"/>
              <a:t>http://diaconia.ru/books</a:t>
            </a:r>
            <a:endParaRPr lang="ru-RU" altLang="ru-RU" sz="2400" dirty="0"/>
          </a:p>
        </p:txBody>
      </p:sp>
      <p:pic>
        <p:nvPicPr>
          <p:cNvPr id="107523" name="Picture 3" descr="1011678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5856" y="1772816"/>
            <a:ext cx="2730500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Пути социального устройства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82500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Церковный приют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100" u="sng" dirty="0" smtClean="0"/>
          </a:p>
          <a:p>
            <a:pPr>
              <a:buFontTx/>
              <a:buChar char="-"/>
            </a:pPr>
            <a:r>
              <a:rPr lang="ru-RU" altLang="ru-RU" sz="2800" dirty="0" smtClean="0"/>
              <a:t>адрес </a:t>
            </a:r>
            <a:r>
              <a:rPr lang="ru-RU" altLang="ru-RU" sz="2800" dirty="0"/>
              <a:t>приюта по </a:t>
            </a:r>
            <a:r>
              <a:rPr lang="ru-RU" altLang="ru-RU" sz="2800" dirty="0" smtClean="0"/>
              <a:t>справочнику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звонок: режим работы, наличие мест, готовность принять бездомного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отправка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особенность – церковные приюты часто переполнены</a:t>
            </a:r>
          </a:p>
          <a:p>
            <a:pPr marL="0" indent="0">
              <a:buNone/>
            </a:pPr>
            <a:endParaRPr lang="ru-RU" altLang="ru-RU" sz="1100" dirty="0" smtClean="0"/>
          </a:p>
          <a:p>
            <a:pPr marL="0" indent="0">
              <a:buNone/>
            </a:pPr>
            <a:r>
              <a:rPr lang="ru-RU" altLang="ru-RU" sz="2800" u="sng" dirty="0" smtClean="0"/>
              <a:t>Общественные приюты </a:t>
            </a:r>
          </a:p>
          <a:p>
            <a:pPr marL="0" indent="0">
              <a:buNone/>
            </a:pPr>
            <a:r>
              <a:rPr lang="ru-RU" altLang="ru-RU" sz="2800" dirty="0" smtClean="0"/>
              <a:t>- с осторожностью</a:t>
            </a:r>
          </a:p>
          <a:p>
            <a:pPr>
              <a:buFontTx/>
              <a:buChar char="-"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4480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Отправка 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Документы: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паспорт или любой другой документ, удостоверяющий личность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справка о потери документов из ОУФМС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справка из </a:t>
            </a:r>
            <a:r>
              <a:rPr lang="ru-RU" altLang="ru-RU" sz="2800" dirty="0" err="1" smtClean="0"/>
              <a:t>горсправки</a:t>
            </a:r>
            <a:r>
              <a:rPr lang="ru-RU" altLang="ru-RU" sz="2800" dirty="0" smtClean="0"/>
              <a:t> об отсутствии документов базе данных обнаруженных документов, заверенная печатью ОУФМС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справка-ходатайство об отправке бездомного на фирменном бланке храма с печатью, фотографией бездомного и обязательным порядковым номером ходатайства</a:t>
            </a:r>
          </a:p>
          <a:p>
            <a:pPr marL="0" indent="0">
              <a:buNone/>
            </a:pPr>
            <a:endParaRPr lang="ru-RU" altLang="ru-RU" sz="1100" dirty="0" smtClean="0"/>
          </a:p>
          <a:p>
            <a:pPr>
              <a:buFontTx/>
              <a:buChar char="-"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258926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Паспортизация 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Нужно: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сделать фотографии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сходить вместе с бездомным в ОУФМС и написать заявление об утрате паспорта и заявление об выдаче нового документа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оплатить госпошлину </a:t>
            </a:r>
            <a:r>
              <a:rPr lang="ru-RU" altLang="ru-RU" sz="2000" dirty="0" smtClean="0"/>
              <a:t>(реквизиты выдадут в ОУФМС, 500 руб.)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оплатить штраф </a:t>
            </a:r>
            <a:r>
              <a:rPr lang="ru-RU" altLang="ru-RU" sz="2000" dirty="0" smtClean="0"/>
              <a:t>(реквизиты выдадут в ОУФМС, 300 руб.)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в установленный срок бездомный должен явиться за паспортом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- официальный запрос от организации в ОУФМС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52646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Граждане других стран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Особенности: </a:t>
            </a:r>
            <a:r>
              <a:rPr lang="ru-RU" altLang="ru-RU" sz="2800" dirty="0" smtClean="0"/>
              <a:t> Возвращение на родину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План действий:</a:t>
            </a:r>
            <a:r>
              <a:rPr lang="ru-RU" altLang="ru-RU" sz="2800" dirty="0" smtClean="0"/>
              <a:t> Обращение в консульский отдел посольства для получения Визы на выезд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Нужно: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фотографии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заявление в консульстве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консульский сбор </a:t>
            </a:r>
            <a:r>
              <a:rPr lang="ru-RU" altLang="ru-RU" sz="2000" dirty="0" smtClean="0"/>
              <a:t>(порядка 20 €, иногда освобождают)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- копия формы № 1 из паспортного стола по месту последней прописки </a:t>
            </a:r>
            <a:r>
              <a:rPr lang="ru-RU" altLang="ru-RU" sz="2000" dirty="0" smtClean="0"/>
              <a:t>(ускоряет оформление визы)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dirty="0" smtClean="0"/>
              <a:t> Максимальный срок ожидания – 2-3 месяца.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4218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Граждане других стран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525705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Вопросы социального устройства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адрес </a:t>
            </a:r>
            <a:r>
              <a:rPr lang="ru-RU" altLang="ru-RU" sz="2800" dirty="0"/>
              <a:t>приюта по </a:t>
            </a:r>
            <a:r>
              <a:rPr lang="ru-RU" altLang="ru-RU" sz="2800" dirty="0" smtClean="0"/>
              <a:t>справочнику </a:t>
            </a:r>
            <a:r>
              <a:rPr lang="ru-RU" altLang="ru-RU" sz="2000" dirty="0" smtClean="0"/>
              <a:t>(Украина, Беларусь, Молдова) </a:t>
            </a:r>
            <a:r>
              <a:rPr lang="ru-RU" altLang="ru-RU" sz="2800" dirty="0" smtClean="0"/>
              <a:t>или  Региональный сайт министерства социальной защиты → справочный телефон → телефон профильного отдела </a:t>
            </a:r>
            <a:r>
              <a:rPr lang="ru-RU" altLang="ru-RU" sz="2000" dirty="0" smtClean="0"/>
              <a:t>(отдел стационарных учреждений) </a:t>
            </a:r>
            <a:r>
              <a:rPr lang="ru-RU" altLang="ru-RU" sz="2800" dirty="0" smtClean="0"/>
              <a:t>→ контакты приюта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звонок: режим работы, наличие мест, готовность принять бездомного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</a:t>
            </a:r>
            <a:r>
              <a:rPr lang="ru-RU" altLang="ru-RU" sz="2800" dirty="0"/>
              <a:t>- официальный запрос </a:t>
            </a:r>
            <a:r>
              <a:rPr lang="ru-RU" altLang="ru-RU" sz="2800" dirty="0" smtClean="0"/>
              <a:t>в Министерство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отправка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51682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Полезная информация</a:t>
            </a:r>
            <a:endParaRPr lang="ru-RU" altLang="ru-RU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Методическое </a:t>
            </a:r>
            <a:r>
              <a:rPr lang="ru-RU" altLang="ru-RU" sz="2800" u="sng" dirty="0"/>
              <a:t>пособие</a:t>
            </a:r>
            <a:r>
              <a:rPr lang="ru-RU" altLang="ru-RU" sz="2800" dirty="0"/>
              <a:t>: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dirty="0"/>
              <a:t>«Как организовать помощь бездомным на приходе» </a:t>
            </a:r>
          </a:p>
          <a:p>
            <a:pPr marL="0" indent="0" algn="ctr">
              <a:buFont typeface="Wingdings" pitchFamily="2" charset="2"/>
              <a:buNone/>
            </a:pPr>
            <a:r>
              <a:rPr lang="ru-RU" altLang="ru-RU" sz="2000" dirty="0" smtClean="0">
                <a:solidFill>
                  <a:schemeClr val="tx1">
                    <a:lumMod val="95000"/>
                  </a:schemeClr>
                </a:solidFill>
                <a:hlinkClick r:id="rId2"/>
              </a:rPr>
              <a:t>(</a:t>
            </a:r>
            <a:r>
              <a:rPr lang="en-US" altLang="ru-RU" sz="2000" dirty="0" smtClean="0">
                <a:hlinkClick r:id="rId2"/>
              </a:rPr>
              <a:t>www.diaconia.ru</a:t>
            </a:r>
            <a:r>
              <a:rPr lang="ru-RU" altLang="ru-RU" sz="2000" dirty="0"/>
              <a:t>, Методические пособия, Помощь </a:t>
            </a:r>
            <a:r>
              <a:rPr lang="ru-RU" altLang="ru-RU" sz="2000" dirty="0" smtClean="0"/>
              <a:t>бездомным)</a:t>
            </a:r>
          </a:p>
          <a:p>
            <a:pPr marL="0" indent="0" algn="ctr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sz="2800" b="1" dirty="0" smtClean="0"/>
              <a:t>Контактная информация:</a:t>
            </a:r>
          </a:p>
          <a:p>
            <a:pPr marL="0" indent="0" algn="ctr">
              <a:buNone/>
            </a:pPr>
            <a:r>
              <a:rPr lang="ru-RU" altLang="ru-RU" sz="2800" b="1" dirty="0" smtClean="0"/>
              <a:t>bus-miloserdie@yandex.ru</a:t>
            </a:r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b="1" dirty="0" smtClean="0"/>
              <a:t>СПАСИБО ЗА ВНИМАНИЕ!</a:t>
            </a:r>
          </a:p>
          <a:p>
            <a:pPr marL="0" indent="0" algn="ctr">
              <a:buNone/>
            </a:pPr>
            <a:r>
              <a:rPr lang="ru-RU" altLang="ru-RU" b="1" dirty="0" smtClean="0"/>
              <a:t>СПАСИ  ГОСПОДИ!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216</TotalTime>
  <Words>449</Words>
  <Application>Microsoft Office PowerPoint</Application>
  <PresentationFormat>Экран (4:3)</PresentationFormat>
  <Paragraphs>93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Течение</vt:lpstr>
      <vt:lpstr>Презентация PowerPoint</vt:lpstr>
      <vt:lpstr>План работы с бездомным</vt:lpstr>
      <vt:lpstr>План работы с бездомным</vt:lpstr>
      <vt:lpstr>Пути социального устройства</vt:lpstr>
      <vt:lpstr>Пути социального устройства</vt:lpstr>
      <vt:lpstr>Справочник http://diaconia.ru/books</vt:lpstr>
      <vt:lpstr>Пути социального устройства</vt:lpstr>
      <vt:lpstr>Отправка </vt:lpstr>
      <vt:lpstr>Паспортизация </vt:lpstr>
      <vt:lpstr>Граждане других стран</vt:lpstr>
      <vt:lpstr>Граждане других стран</vt:lpstr>
      <vt:lpstr>Полезная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Кусков Илия</dc:creator>
  <cp:lastModifiedBy>Куликов Игорь</cp:lastModifiedBy>
  <cp:revision>12</cp:revision>
  <dcterms:created xsi:type="dcterms:W3CDTF">2012-11-03T13:34:56Z</dcterms:created>
  <dcterms:modified xsi:type="dcterms:W3CDTF">2013-11-05T06:24:09Z</dcterms:modified>
</cp:coreProperties>
</file>