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59" r:id="rId7"/>
    <p:sldId id="269" r:id="rId8"/>
    <p:sldId id="267" r:id="rId9"/>
    <p:sldId id="268" r:id="rId10"/>
    <p:sldId id="270" r:id="rId11"/>
    <p:sldId id="271" r:id="rId12"/>
    <p:sldId id="284" r:id="rId13"/>
    <p:sldId id="264" r:id="rId14"/>
    <p:sldId id="265" r:id="rId15"/>
    <p:sldId id="276" r:id="rId16"/>
    <p:sldId id="280" r:id="rId17"/>
    <p:sldId id="278" r:id="rId18"/>
    <p:sldId id="282" r:id="rId19"/>
    <p:sldId id="279" r:id="rId20"/>
    <p:sldId id="281" r:id="rId21"/>
    <p:sldId id="277" r:id="rId22"/>
    <p:sldId id="266" r:id="rId23"/>
    <p:sldId id="283" r:id="rId24"/>
    <p:sldId id="273" r:id="rId25"/>
    <p:sldId id="274" r:id="rId26"/>
    <p:sldId id="275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60C634-769D-42FE-84F3-1A66C969CBD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CD2D87-803D-4E34-AAD1-563F3868E121}">
      <dgm:prSet phldrT="[Text]"/>
      <dgm:spPr/>
      <dgm:t>
        <a:bodyPr/>
        <a:lstStyle/>
        <a:p>
          <a:r>
            <a:rPr lang="ru-RU" dirty="0" smtClean="0"/>
            <a:t>Социальная деятельность </a:t>
          </a:r>
          <a:r>
            <a:rPr lang="ru-RU" dirty="0" err="1" smtClean="0"/>
            <a:t>Клайпедского</a:t>
          </a:r>
          <a:r>
            <a:rPr lang="ru-RU" dirty="0" smtClean="0"/>
            <a:t> благочиния</a:t>
          </a:r>
          <a:endParaRPr lang="en-US" dirty="0"/>
        </a:p>
      </dgm:t>
    </dgm:pt>
    <dgm:pt modelId="{525932AE-4472-400E-BD5F-691CFDE04A08}" type="parTrans" cxnId="{DEDCBE0E-6BE1-46E9-8E53-204C4EBD3B24}">
      <dgm:prSet/>
      <dgm:spPr/>
      <dgm:t>
        <a:bodyPr/>
        <a:lstStyle/>
        <a:p>
          <a:endParaRPr lang="en-US"/>
        </a:p>
      </dgm:t>
    </dgm:pt>
    <dgm:pt modelId="{6AE63084-F25A-4590-A01B-49173BB6232B}" type="sibTrans" cxnId="{DEDCBE0E-6BE1-46E9-8E53-204C4EBD3B24}">
      <dgm:prSet/>
      <dgm:spPr/>
      <dgm:t>
        <a:bodyPr/>
        <a:lstStyle/>
        <a:p>
          <a:endParaRPr lang="en-US"/>
        </a:p>
      </dgm:t>
    </dgm:pt>
    <dgm:pt modelId="{D505651B-9656-4549-89EC-167E4E282FEF}">
      <dgm:prSet phldrT="[Text]"/>
      <dgm:spPr/>
      <dgm:t>
        <a:bodyPr/>
        <a:lstStyle/>
        <a:p>
          <a:r>
            <a:rPr lang="ru-RU" dirty="0" smtClean="0"/>
            <a:t>Помощь на дому</a:t>
          </a:r>
          <a:endParaRPr lang="en-US" dirty="0"/>
        </a:p>
      </dgm:t>
    </dgm:pt>
    <dgm:pt modelId="{3E50D572-E19D-424A-97F7-EA1B59E8E371}" type="parTrans" cxnId="{0292D612-6467-4183-80FE-798511C32696}">
      <dgm:prSet/>
      <dgm:spPr/>
      <dgm:t>
        <a:bodyPr/>
        <a:lstStyle/>
        <a:p>
          <a:endParaRPr lang="en-US"/>
        </a:p>
      </dgm:t>
    </dgm:pt>
    <dgm:pt modelId="{6A5FBB49-6670-4CFB-982B-69D395C435AF}" type="sibTrans" cxnId="{0292D612-6467-4183-80FE-798511C32696}">
      <dgm:prSet/>
      <dgm:spPr/>
      <dgm:t>
        <a:bodyPr/>
        <a:lstStyle/>
        <a:p>
          <a:endParaRPr lang="en-US"/>
        </a:p>
      </dgm:t>
    </dgm:pt>
    <dgm:pt modelId="{F3A51BB6-9A99-45F9-862C-32AE17DCD43E}">
      <dgm:prSet phldrT="[Text]"/>
      <dgm:spPr/>
      <dgm:t>
        <a:bodyPr/>
        <a:lstStyle/>
        <a:p>
          <a:r>
            <a:rPr lang="ru-RU" dirty="0" smtClean="0"/>
            <a:t>Служение в соц. учреждениях</a:t>
          </a:r>
          <a:endParaRPr lang="en-US" dirty="0"/>
        </a:p>
      </dgm:t>
    </dgm:pt>
    <dgm:pt modelId="{9CF55510-F8F5-4E25-BD5E-39EDC03D064A}" type="parTrans" cxnId="{7E15C917-EE59-4ADB-8C28-2732BEC477A1}">
      <dgm:prSet/>
      <dgm:spPr/>
      <dgm:t>
        <a:bodyPr/>
        <a:lstStyle/>
        <a:p>
          <a:endParaRPr lang="en-US"/>
        </a:p>
      </dgm:t>
    </dgm:pt>
    <dgm:pt modelId="{89EE5A4A-8555-4F9F-B84C-5C98A4BAE32A}" type="sibTrans" cxnId="{7E15C917-EE59-4ADB-8C28-2732BEC477A1}">
      <dgm:prSet/>
      <dgm:spPr/>
      <dgm:t>
        <a:bodyPr/>
        <a:lstStyle/>
        <a:p>
          <a:endParaRPr lang="en-US"/>
        </a:p>
      </dgm:t>
    </dgm:pt>
    <dgm:pt modelId="{5A6A389D-382D-4FB2-84CE-2C143569BAE9}">
      <dgm:prSet phldrT="[Text]"/>
      <dgm:spPr/>
      <dgm:t>
        <a:bodyPr/>
        <a:lstStyle/>
        <a:p>
          <a:r>
            <a:rPr lang="ru-RU" dirty="0" smtClean="0"/>
            <a:t>Просветительская деятельность</a:t>
          </a:r>
          <a:endParaRPr lang="en-US" dirty="0"/>
        </a:p>
      </dgm:t>
    </dgm:pt>
    <dgm:pt modelId="{4B1A2091-AB45-435F-84F9-FB33377AC072}" type="parTrans" cxnId="{24DB4E13-9DBC-45EA-86C1-9EBCDA806670}">
      <dgm:prSet/>
      <dgm:spPr/>
      <dgm:t>
        <a:bodyPr/>
        <a:lstStyle/>
        <a:p>
          <a:endParaRPr lang="en-US"/>
        </a:p>
      </dgm:t>
    </dgm:pt>
    <dgm:pt modelId="{029E0E40-943A-404B-A5DB-0A77D5C39BB9}" type="sibTrans" cxnId="{24DB4E13-9DBC-45EA-86C1-9EBCDA806670}">
      <dgm:prSet/>
      <dgm:spPr/>
      <dgm:t>
        <a:bodyPr/>
        <a:lstStyle/>
        <a:p>
          <a:endParaRPr lang="en-US"/>
        </a:p>
      </dgm:t>
    </dgm:pt>
    <dgm:pt modelId="{FC875DF2-C497-4257-B02C-5250E4127BBA}">
      <dgm:prSet phldrT="[Text]"/>
      <dgm:spPr/>
      <dgm:t>
        <a:bodyPr/>
        <a:lstStyle/>
        <a:p>
          <a:r>
            <a:rPr lang="ru-RU" dirty="0" smtClean="0"/>
            <a:t>Благотворительность</a:t>
          </a:r>
          <a:endParaRPr lang="en-US" dirty="0"/>
        </a:p>
      </dgm:t>
    </dgm:pt>
    <dgm:pt modelId="{AE604344-5003-4C19-A3F5-C1E08E6E00C1}" type="parTrans" cxnId="{9C5A3EA3-9812-442E-A8D2-90110C87153E}">
      <dgm:prSet/>
      <dgm:spPr/>
      <dgm:t>
        <a:bodyPr/>
        <a:lstStyle/>
        <a:p>
          <a:endParaRPr lang="en-US"/>
        </a:p>
      </dgm:t>
    </dgm:pt>
    <dgm:pt modelId="{5986D17B-A6F3-497A-AFDE-71A887F03DB8}" type="sibTrans" cxnId="{9C5A3EA3-9812-442E-A8D2-90110C87153E}">
      <dgm:prSet/>
      <dgm:spPr/>
      <dgm:t>
        <a:bodyPr/>
        <a:lstStyle/>
        <a:p>
          <a:endParaRPr lang="en-US"/>
        </a:p>
      </dgm:t>
    </dgm:pt>
    <dgm:pt modelId="{13A65D5E-EB95-43A4-AE4A-54EC84860146}">
      <dgm:prSet/>
      <dgm:spPr/>
      <dgm:t>
        <a:bodyPr/>
        <a:lstStyle/>
        <a:p>
          <a:r>
            <a:rPr lang="ru-RU" dirty="0" smtClean="0"/>
            <a:t>Сотрудничество</a:t>
          </a:r>
          <a:endParaRPr lang="en-US" dirty="0"/>
        </a:p>
      </dgm:t>
    </dgm:pt>
    <dgm:pt modelId="{903E0BCF-881D-4717-9ADA-668626624509}" type="parTrans" cxnId="{999DC3E5-A06B-48DB-AC83-800012DAC578}">
      <dgm:prSet/>
      <dgm:spPr/>
      <dgm:t>
        <a:bodyPr/>
        <a:lstStyle/>
        <a:p>
          <a:endParaRPr lang="en-US"/>
        </a:p>
      </dgm:t>
    </dgm:pt>
    <dgm:pt modelId="{52D4BB84-CBB3-4955-BB3C-4B52550FF3C0}" type="sibTrans" cxnId="{999DC3E5-A06B-48DB-AC83-800012DAC578}">
      <dgm:prSet/>
      <dgm:spPr/>
      <dgm:t>
        <a:bodyPr/>
        <a:lstStyle/>
        <a:p>
          <a:endParaRPr lang="en-US"/>
        </a:p>
      </dgm:t>
    </dgm:pt>
    <dgm:pt modelId="{BB702460-A16F-44D7-8E7A-32E85464060D}" type="pres">
      <dgm:prSet presAssocID="{BD60C634-769D-42FE-84F3-1A66C969CBD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4593307-C05A-44D9-B441-60E492DA10D3}" type="pres">
      <dgm:prSet presAssocID="{54CD2D87-803D-4E34-AAD1-563F3868E121}" presName="centerShape" presStyleLbl="node0" presStyleIdx="0" presStyleCnt="1"/>
      <dgm:spPr/>
      <dgm:t>
        <a:bodyPr/>
        <a:lstStyle/>
        <a:p>
          <a:endParaRPr lang="en-US"/>
        </a:p>
      </dgm:t>
    </dgm:pt>
    <dgm:pt modelId="{839919AE-29D6-4ED5-8F70-17FC90772914}" type="pres">
      <dgm:prSet presAssocID="{D505651B-9656-4549-89EC-167E4E282FE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5EC309-06EE-47B1-9836-25F3C1895F3F}" type="pres">
      <dgm:prSet presAssocID="{D505651B-9656-4549-89EC-167E4E282FEF}" presName="dummy" presStyleCnt="0"/>
      <dgm:spPr/>
    </dgm:pt>
    <dgm:pt modelId="{4710B97B-3F7A-4464-8161-328225F13F1E}" type="pres">
      <dgm:prSet presAssocID="{6A5FBB49-6670-4CFB-982B-69D395C435AF}" presName="sibTrans" presStyleLbl="sibTrans2D1" presStyleIdx="0" presStyleCnt="5"/>
      <dgm:spPr/>
    </dgm:pt>
    <dgm:pt modelId="{05154AE2-22CB-4728-9C68-DD6125CFBCE9}" type="pres">
      <dgm:prSet presAssocID="{13A65D5E-EB95-43A4-AE4A-54EC8486014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62223E-DAB6-4B68-A21B-F99353432591}" type="pres">
      <dgm:prSet presAssocID="{13A65D5E-EB95-43A4-AE4A-54EC84860146}" presName="dummy" presStyleCnt="0"/>
      <dgm:spPr/>
    </dgm:pt>
    <dgm:pt modelId="{9F53F8FA-3F9F-4048-A9A1-FE48090AE102}" type="pres">
      <dgm:prSet presAssocID="{52D4BB84-CBB3-4955-BB3C-4B52550FF3C0}" presName="sibTrans" presStyleLbl="sibTrans2D1" presStyleIdx="1" presStyleCnt="5" custScaleX="97208" custScaleY="115025"/>
      <dgm:spPr/>
    </dgm:pt>
    <dgm:pt modelId="{8CE8F0A0-6020-47CB-90F3-DB16E2881238}" type="pres">
      <dgm:prSet presAssocID="{F3A51BB6-9A99-45F9-862C-32AE17DCD43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5E844-F086-428F-A06C-48EAF2F81D66}" type="pres">
      <dgm:prSet presAssocID="{F3A51BB6-9A99-45F9-862C-32AE17DCD43E}" presName="dummy" presStyleCnt="0"/>
      <dgm:spPr/>
    </dgm:pt>
    <dgm:pt modelId="{F7CE7731-51E6-48D9-A9B9-7CECB059A196}" type="pres">
      <dgm:prSet presAssocID="{89EE5A4A-8555-4F9F-B84C-5C98A4BAE32A}" presName="sibTrans" presStyleLbl="sibTrans2D1" presStyleIdx="2" presStyleCnt="5"/>
      <dgm:spPr/>
    </dgm:pt>
    <dgm:pt modelId="{6B519721-47B0-4E02-8DB5-9B0EE4D82B7A}" type="pres">
      <dgm:prSet presAssocID="{5A6A389D-382D-4FB2-84CE-2C143569BAE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58F32-A6A4-4A07-BCD8-76F1BEF6FDDD}" type="pres">
      <dgm:prSet presAssocID="{5A6A389D-382D-4FB2-84CE-2C143569BAE9}" presName="dummy" presStyleCnt="0"/>
      <dgm:spPr/>
    </dgm:pt>
    <dgm:pt modelId="{A6994429-5104-41FC-8479-AC618333A8FF}" type="pres">
      <dgm:prSet presAssocID="{029E0E40-943A-404B-A5DB-0A77D5C39BB9}" presName="sibTrans" presStyleLbl="sibTrans2D1" presStyleIdx="3" presStyleCnt="5"/>
      <dgm:spPr/>
    </dgm:pt>
    <dgm:pt modelId="{41FBC02E-676D-4E04-AB48-55CA3ACAE04A}" type="pres">
      <dgm:prSet presAssocID="{FC875DF2-C497-4257-B02C-5250E4127BBA}" presName="node" presStyleLbl="node1" presStyleIdx="4" presStyleCnt="5">
        <dgm:presLayoutVars>
          <dgm:bulletEnabled val="1"/>
        </dgm:presLayoutVars>
      </dgm:prSet>
      <dgm:spPr/>
    </dgm:pt>
    <dgm:pt modelId="{F89FD018-B982-4F1A-B331-70ADDCDBD54C}" type="pres">
      <dgm:prSet presAssocID="{FC875DF2-C497-4257-B02C-5250E4127BBA}" presName="dummy" presStyleCnt="0"/>
      <dgm:spPr/>
    </dgm:pt>
    <dgm:pt modelId="{A4D070E2-F95B-4662-8981-99F22FB0CABC}" type="pres">
      <dgm:prSet presAssocID="{5986D17B-A6F3-497A-AFDE-71A887F03DB8}" presName="sibTrans" presStyleLbl="sibTrans2D1" presStyleIdx="4" presStyleCnt="5"/>
      <dgm:spPr/>
    </dgm:pt>
  </dgm:ptLst>
  <dgm:cxnLst>
    <dgm:cxn modelId="{753C6AD6-D009-4E5D-8B18-4E7A70825041}" type="presOf" srcId="{FC875DF2-C497-4257-B02C-5250E4127BBA}" destId="{41FBC02E-676D-4E04-AB48-55CA3ACAE04A}" srcOrd="0" destOrd="0" presId="urn:microsoft.com/office/officeart/2005/8/layout/radial6"/>
    <dgm:cxn modelId="{A8A8937D-D6B2-4519-982A-665D3509EC44}" type="presOf" srcId="{54CD2D87-803D-4E34-AAD1-563F3868E121}" destId="{94593307-C05A-44D9-B441-60E492DA10D3}" srcOrd="0" destOrd="0" presId="urn:microsoft.com/office/officeart/2005/8/layout/radial6"/>
    <dgm:cxn modelId="{312F31BA-EA21-4A74-90CB-BA69054285D1}" type="presOf" srcId="{52D4BB84-CBB3-4955-BB3C-4B52550FF3C0}" destId="{9F53F8FA-3F9F-4048-A9A1-FE48090AE102}" srcOrd="0" destOrd="0" presId="urn:microsoft.com/office/officeart/2005/8/layout/radial6"/>
    <dgm:cxn modelId="{363F68D8-05E0-406E-9AEB-5D28E5C30CCA}" type="presOf" srcId="{89EE5A4A-8555-4F9F-B84C-5C98A4BAE32A}" destId="{F7CE7731-51E6-48D9-A9B9-7CECB059A196}" srcOrd="0" destOrd="0" presId="urn:microsoft.com/office/officeart/2005/8/layout/radial6"/>
    <dgm:cxn modelId="{7918E2BB-25D0-4591-A16D-2B61DE96EA4A}" type="presOf" srcId="{6A5FBB49-6670-4CFB-982B-69D395C435AF}" destId="{4710B97B-3F7A-4464-8161-328225F13F1E}" srcOrd="0" destOrd="0" presId="urn:microsoft.com/office/officeart/2005/8/layout/radial6"/>
    <dgm:cxn modelId="{9C5A3EA3-9812-442E-A8D2-90110C87153E}" srcId="{54CD2D87-803D-4E34-AAD1-563F3868E121}" destId="{FC875DF2-C497-4257-B02C-5250E4127BBA}" srcOrd="4" destOrd="0" parTransId="{AE604344-5003-4C19-A3F5-C1E08E6E00C1}" sibTransId="{5986D17B-A6F3-497A-AFDE-71A887F03DB8}"/>
    <dgm:cxn modelId="{0292D612-6467-4183-80FE-798511C32696}" srcId="{54CD2D87-803D-4E34-AAD1-563F3868E121}" destId="{D505651B-9656-4549-89EC-167E4E282FEF}" srcOrd="0" destOrd="0" parTransId="{3E50D572-E19D-424A-97F7-EA1B59E8E371}" sibTransId="{6A5FBB49-6670-4CFB-982B-69D395C435AF}"/>
    <dgm:cxn modelId="{C9C8441E-DBE5-4FC1-A7DC-BDFE53695314}" type="presOf" srcId="{D505651B-9656-4549-89EC-167E4E282FEF}" destId="{839919AE-29D6-4ED5-8F70-17FC90772914}" srcOrd="0" destOrd="0" presId="urn:microsoft.com/office/officeart/2005/8/layout/radial6"/>
    <dgm:cxn modelId="{24DB4E13-9DBC-45EA-86C1-9EBCDA806670}" srcId="{54CD2D87-803D-4E34-AAD1-563F3868E121}" destId="{5A6A389D-382D-4FB2-84CE-2C143569BAE9}" srcOrd="3" destOrd="0" parTransId="{4B1A2091-AB45-435F-84F9-FB33377AC072}" sibTransId="{029E0E40-943A-404B-A5DB-0A77D5C39BB9}"/>
    <dgm:cxn modelId="{8081E601-C16C-4D52-B3D0-E11AC047B719}" type="presOf" srcId="{13A65D5E-EB95-43A4-AE4A-54EC84860146}" destId="{05154AE2-22CB-4728-9C68-DD6125CFBCE9}" srcOrd="0" destOrd="0" presId="urn:microsoft.com/office/officeart/2005/8/layout/radial6"/>
    <dgm:cxn modelId="{999DC3E5-A06B-48DB-AC83-800012DAC578}" srcId="{54CD2D87-803D-4E34-AAD1-563F3868E121}" destId="{13A65D5E-EB95-43A4-AE4A-54EC84860146}" srcOrd="1" destOrd="0" parTransId="{903E0BCF-881D-4717-9ADA-668626624509}" sibTransId="{52D4BB84-CBB3-4955-BB3C-4B52550FF3C0}"/>
    <dgm:cxn modelId="{62260B31-ED8F-4D12-AC1C-DC5628857701}" type="presOf" srcId="{5986D17B-A6F3-497A-AFDE-71A887F03DB8}" destId="{A4D070E2-F95B-4662-8981-99F22FB0CABC}" srcOrd="0" destOrd="0" presId="urn:microsoft.com/office/officeart/2005/8/layout/radial6"/>
    <dgm:cxn modelId="{5254EDFC-200F-4AD2-A24A-B5CEF425C8DB}" type="presOf" srcId="{029E0E40-943A-404B-A5DB-0A77D5C39BB9}" destId="{A6994429-5104-41FC-8479-AC618333A8FF}" srcOrd="0" destOrd="0" presId="urn:microsoft.com/office/officeart/2005/8/layout/radial6"/>
    <dgm:cxn modelId="{E8F977CB-6579-4733-AFD2-704833762CEB}" type="presOf" srcId="{F3A51BB6-9A99-45F9-862C-32AE17DCD43E}" destId="{8CE8F0A0-6020-47CB-90F3-DB16E2881238}" srcOrd="0" destOrd="0" presId="urn:microsoft.com/office/officeart/2005/8/layout/radial6"/>
    <dgm:cxn modelId="{DEDCBE0E-6BE1-46E9-8E53-204C4EBD3B24}" srcId="{BD60C634-769D-42FE-84F3-1A66C969CBD3}" destId="{54CD2D87-803D-4E34-AAD1-563F3868E121}" srcOrd="0" destOrd="0" parTransId="{525932AE-4472-400E-BD5F-691CFDE04A08}" sibTransId="{6AE63084-F25A-4590-A01B-49173BB6232B}"/>
    <dgm:cxn modelId="{B2745DC7-BCF5-4BB9-9B68-4D46EC7497E7}" type="presOf" srcId="{BD60C634-769D-42FE-84F3-1A66C969CBD3}" destId="{BB702460-A16F-44D7-8E7A-32E85464060D}" srcOrd="0" destOrd="0" presId="urn:microsoft.com/office/officeart/2005/8/layout/radial6"/>
    <dgm:cxn modelId="{36400EDC-578F-4494-893F-63E714C17577}" type="presOf" srcId="{5A6A389D-382D-4FB2-84CE-2C143569BAE9}" destId="{6B519721-47B0-4E02-8DB5-9B0EE4D82B7A}" srcOrd="0" destOrd="0" presId="urn:microsoft.com/office/officeart/2005/8/layout/radial6"/>
    <dgm:cxn modelId="{7E15C917-EE59-4ADB-8C28-2732BEC477A1}" srcId="{54CD2D87-803D-4E34-AAD1-563F3868E121}" destId="{F3A51BB6-9A99-45F9-862C-32AE17DCD43E}" srcOrd="2" destOrd="0" parTransId="{9CF55510-F8F5-4E25-BD5E-39EDC03D064A}" sibTransId="{89EE5A4A-8555-4F9F-B84C-5C98A4BAE32A}"/>
    <dgm:cxn modelId="{16144926-E67C-4CAB-8148-6C8916DE5B66}" type="presParOf" srcId="{BB702460-A16F-44D7-8E7A-32E85464060D}" destId="{94593307-C05A-44D9-B441-60E492DA10D3}" srcOrd="0" destOrd="0" presId="urn:microsoft.com/office/officeart/2005/8/layout/radial6"/>
    <dgm:cxn modelId="{D350016E-40E1-40AD-AE0E-2A6D631C6A0A}" type="presParOf" srcId="{BB702460-A16F-44D7-8E7A-32E85464060D}" destId="{839919AE-29D6-4ED5-8F70-17FC90772914}" srcOrd="1" destOrd="0" presId="urn:microsoft.com/office/officeart/2005/8/layout/radial6"/>
    <dgm:cxn modelId="{B5B816EF-A89E-4BDB-A192-681564010444}" type="presParOf" srcId="{BB702460-A16F-44D7-8E7A-32E85464060D}" destId="{E95EC309-06EE-47B1-9836-25F3C1895F3F}" srcOrd="2" destOrd="0" presId="urn:microsoft.com/office/officeart/2005/8/layout/radial6"/>
    <dgm:cxn modelId="{10E6B9F7-ED3D-4106-85C4-D8D291847736}" type="presParOf" srcId="{BB702460-A16F-44D7-8E7A-32E85464060D}" destId="{4710B97B-3F7A-4464-8161-328225F13F1E}" srcOrd="3" destOrd="0" presId="urn:microsoft.com/office/officeart/2005/8/layout/radial6"/>
    <dgm:cxn modelId="{CACDE261-FBC5-4C3A-B764-8DB4F23436B5}" type="presParOf" srcId="{BB702460-A16F-44D7-8E7A-32E85464060D}" destId="{05154AE2-22CB-4728-9C68-DD6125CFBCE9}" srcOrd="4" destOrd="0" presId="urn:microsoft.com/office/officeart/2005/8/layout/radial6"/>
    <dgm:cxn modelId="{345FC67B-812E-48FB-8F69-D8B0548B4C70}" type="presParOf" srcId="{BB702460-A16F-44D7-8E7A-32E85464060D}" destId="{4562223E-DAB6-4B68-A21B-F99353432591}" srcOrd="5" destOrd="0" presId="urn:microsoft.com/office/officeart/2005/8/layout/radial6"/>
    <dgm:cxn modelId="{94F16376-DA9F-405C-A8CD-BB2A5C420ED5}" type="presParOf" srcId="{BB702460-A16F-44D7-8E7A-32E85464060D}" destId="{9F53F8FA-3F9F-4048-A9A1-FE48090AE102}" srcOrd="6" destOrd="0" presId="urn:microsoft.com/office/officeart/2005/8/layout/radial6"/>
    <dgm:cxn modelId="{2F0F7705-79F0-4D86-AC0B-E0A630ABBC7D}" type="presParOf" srcId="{BB702460-A16F-44D7-8E7A-32E85464060D}" destId="{8CE8F0A0-6020-47CB-90F3-DB16E2881238}" srcOrd="7" destOrd="0" presId="urn:microsoft.com/office/officeart/2005/8/layout/radial6"/>
    <dgm:cxn modelId="{5F2ABB68-61C0-4E15-9862-4E993814D723}" type="presParOf" srcId="{BB702460-A16F-44D7-8E7A-32E85464060D}" destId="{2045E844-F086-428F-A06C-48EAF2F81D66}" srcOrd="8" destOrd="0" presId="urn:microsoft.com/office/officeart/2005/8/layout/radial6"/>
    <dgm:cxn modelId="{5AD50E38-5F49-4B89-A087-CBA35C3DCA37}" type="presParOf" srcId="{BB702460-A16F-44D7-8E7A-32E85464060D}" destId="{F7CE7731-51E6-48D9-A9B9-7CECB059A196}" srcOrd="9" destOrd="0" presId="urn:microsoft.com/office/officeart/2005/8/layout/radial6"/>
    <dgm:cxn modelId="{297B14EC-C94B-4CC5-B1CB-A900560F109A}" type="presParOf" srcId="{BB702460-A16F-44D7-8E7A-32E85464060D}" destId="{6B519721-47B0-4E02-8DB5-9B0EE4D82B7A}" srcOrd="10" destOrd="0" presId="urn:microsoft.com/office/officeart/2005/8/layout/radial6"/>
    <dgm:cxn modelId="{7056703D-616A-4648-8319-76933FF85371}" type="presParOf" srcId="{BB702460-A16F-44D7-8E7A-32E85464060D}" destId="{7C858F32-A6A4-4A07-BCD8-76F1BEF6FDDD}" srcOrd="11" destOrd="0" presId="urn:microsoft.com/office/officeart/2005/8/layout/radial6"/>
    <dgm:cxn modelId="{3F8E61FD-55DE-4792-80B3-3477BBC81CDF}" type="presParOf" srcId="{BB702460-A16F-44D7-8E7A-32E85464060D}" destId="{A6994429-5104-41FC-8479-AC618333A8FF}" srcOrd="12" destOrd="0" presId="urn:microsoft.com/office/officeart/2005/8/layout/radial6"/>
    <dgm:cxn modelId="{C5E2C56A-F417-4519-A871-37ABCE362D5A}" type="presParOf" srcId="{BB702460-A16F-44D7-8E7A-32E85464060D}" destId="{41FBC02E-676D-4E04-AB48-55CA3ACAE04A}" srcOrd="13" destOrd="0" presId="urn:microsoft.com/office/officeart/2005/8/layout/radial6"/>
    <dgm:cxn modelId="{E61DB41A-C853-4B80-B18B-B7E8B10E7BD5}" type="presParOf" srcId="{BB702460-A16F-44D7-8E7A-32E85464060D}" destId="{F89FD018-B982-4F1A-B331-70ADDCDBD54C}" srcOrd="14" destOrd="0" presId="urn:microsoft.com/office/officeart/2005/8/layout/radial6"/>
    <dgm:cxn modelId="{13205A31-E1DF-4F1E-A59D-943699060DE5}" type="presParOf" srcId="{BB702460-A16F-44D7-8E7A-32E85464060D}" destId="{A4D070E2-F95B-4662-8981-99F22FB0CAB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D070E2-F95B-4662-8981-99F22FB0CABC}">
      <dsp:nvSpPr>
        <dsp:cNvPr id="0" name=""/>
        <dsp:cNvSpPr/>
      </dsp:nvSpPr>
      <dsp:spPr>
        <a:xfrm>
          <a:off x="2229100" y="611024"/>
          <a:ext cx="4076199" cy="4076199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94429-5104-41FC-8479-AC618333A8FF}">
      <dsp:nvSpPr>
        <dsp:cNvPr id="0" name=""/>
        <dsp:cNvSpPr/>
      </dsp:nvSpPr>
      <dsp:spPr>
        <a:xfrm>
          <a:off x="2229100" y="611024"/>
          <a:ext cx="4076199" cy="4076199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E7731-51E6-48D9-A9B9-7CECB059A196}">
      <dsp:nvSpPr>
        <dsp:cNvPr id="0" name=""/>
        <dsp:cNvSpPr/>
      </dsp:nvSpPr>
      <dsp:spPr>
        <a:xfrm>
          <a:off x="2229100" y="611024"/>
          <a:ext cx="4076199" cy="4076199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3F8FA-3F9F-4048-A9A1-FE48090AE102}">
      <dsp:nvSpPr>
        <dsp:cNvPr id="0" name=""/>
        <dsp:cNvSpPr/>
      </dsp:nvSpPr>
      <dsp:spPr>
        <a:xfrm>
          <a:off x="2286003" y="304799"/>
          <a:ext cx="3962392" cy="4688648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0B97B-3F7A-4464-8161-328225F13F1E}">
      <dsp:nvSpPr>
        <dsp:cNvPr id="0" name=""/>
        <dsp:cNvSpPr/>
      </dsp:nvSpPr>
      <dsp:spPr>
        <a:xfrm>
          <a:off x="2229100" y="611024"/>
          <a:ext cx="4076199" cy="4076199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93307-C05A-44D9-B441-60E492DA10D3}">
      <dsp:nvSpPr>
        <dsp:cNvPr id="0" name=""/>
        <dsp:cNvSpPr/>
      </dsp:nvSpPr>
      <dsp:spPr>
        <a:xfrm>
          <a:off x="3329582" y="1711506"/>
          <a:ext cx="1875234" cy="18752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Социальная деятельность </a:t>
          </a:r>
          <a:r>
            <a:rPr lang="ru-RU" sz="1400" kern="1200" dirty="0" err="1" smtClean="0"/>
            <a:t>Клайпедского</a:t>
          </a:r>
          <a:r>
            <a:rPr lang="ru-RU" sz="1400" kern="1200" dirty="0" smtClean="0"/>
            <a:t> благочиния</a:t>
          </a:r>
          <a:endParaRPr lang="en-US" sz="1400" kern="1200" dirty="0"/>
        </a:p>
      </dsp:txBody>
      <dsp:txXfrm>
        <a:off x="3329582" y="1711506"/>
        <a:ext cx="1875234" cy="1875234"/>
      </dsp:txXfrm>
    </dsp:sp>
    <dsp:sp modelId="{839919AE-29D6-4ED5-8F70-17FC90772914}">
      <dsp:nvSpPr>
        <dsp:cNvPr id="0" name=""/>
        <dsp:cNvSpPr/>
      </dsp:nvSpPr>
      <dsp:spPr>
        <a:xfrm>
          <a:off x="3610867" y="1947"/>
          <a:ext cx="1312664" cy="131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Помощь на дому</a:t>
          </a:r>
          <a:endParaRPr lang="en-US" sz="600" kern="1200" dirty="0"/>
        </a:p>
      </dsp:txBody>
      <dsp:txXfrm>
        <a:off x="3610867" y="1947"/>
        <a:ext cx="1312664" cy="1312664"/>
      </dsp:txXfrm>
    </dsp:sp>
    <dsp:sp modelId="{05154AE2-22CB-4728-9C68-DD6125CFBCE9}">
      <dsp:nvSpPr>
        <dsp:cNvPr id="0" name=""/>
        <dsp:cNvSpPr/>
      </dsp:nvSpPr>
      <dsp:spPr>
        <a:xfrm>
          <a:off x="5504273" y="1377587"/>
          <a:ext cx="1312664" cy="131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Сотрудничество</a:t>
          </a:r>
          <a:endParaRPr lang="en-US" sz="600" kern="1200" dirty="0"/>
        </a:p>
      </dsp:txBody>
      <dsp:txXfrm>
        <a:off x="5504273" y="1377587"/>
        <a:ext cx="1312664" cy="1312664"/>
      </dsp:txXfrm>
    </dsp:sp>
    <dsp:sp modelId="{8CE8F0A0-6020-47CB-90F3-DB16E2881238}">
      <dsp:nvSpPr>
        <dsp:cNvPr id="0" name=""/>
        <dsp:cNvSpPr/>
      </dsp:nvSpPr>
      <dsp:spPr>
        <a:xfrm>
          <a:off x="4781056" y="3603418"/>
          <a:ext cx="1312664" cy="131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Служение в соц. учреждениях</a:t>
          </a:r>
          <a:endParaRPr lang="en-US" sz="600" kern="1200" dirty="0"/>
        </a:p>
      </dsp:txBody>
      <dsp:txXfrm>
        <a:off x="4781056" y="3603418"/>
        <a:ext cx="1312664" cy="1312664"/>
      </dsp:txXfrm>
    </dsp:sp>
    <dsp:sp modelId="{6B519721-47B0-4E02-8DB5-9B0EE4D82B7A}">
      <dsp:nvSpPr>
        <dsp:cNvPr id="0" name=""/>
        <dsp:cNvSpPr/>
      </dsp:nvSpPr>
      <dsp:spPr>
        <a:xfrm>
          <a:off x="2440679" y="3603418"/>
          <a:ext cx="1312664" cy="131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Просветительская деятельность</a:t>
          </a:r>
          <a:endParaRPr lang="en-US" sz="600" kern="1200" dirty="0"/>
        </a:p>
      </dsp:txBody>
      <dsp:txXfrm>
        <a:off x="2440679" y="3603418"/>
        <a:ext cx="1312664" cy="1312664"/>
      </dsp:txXfrm>
    </dsp:sp>
    <dsp:sp modelId="{41FBC02E-676D-4E04-AB48-55CA3ACAE04A}">
      <dsp:nvSpPr>
        <dsp:cNvPr id="0" name=""/>
        <dsp:cNvSpPr/>
      </dsp:nvSpPr>
      <dsp:spPr>
        <a:xfrm>
          <a:off x="1717462" y="1377587"/>
          <a:ext cx="1312664" cy="131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Благотворительность</a:t>
          </a:r>
          <a:endParaRPr lang="en-US" sz="600" kern="1200" dirty="0"/>
        </a:p>
      </dsp:txBody>
      <dsp:txXfrm>
        <a:off x="1717462" y="1377587"/>
        <a:ext cx="1312664" cy="1312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A422FE7-28C7-474B-B8A2-BA7429DB61D7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F7DAE3C-5410-4417-8B46-6DAB12F1F2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F554AC-FD8F-46DE-AE04-2AC54FB7B974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228A39-5B43-48DE-B1F5-B1DA6584E0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B444B4D-5296-4661-BDD1-BD1580E93103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D1DF1A-542F-4A1E-9792-7F56F5B030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7F09249-E966-49B0-8BAF-67B81BB3B872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76BD154-E3F3-4C66-9603-48EE490603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3B2E67-EB46-4E49-BF84-76C5C2CC61BB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FC30B4-C263-4F46-82F5-9674011442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075533-22CF-42D2-8AE6-17336F27225E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445976-D5AF-48FF-AD11-45BA536772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ECEBB3-0B6F-42FA-BE74-C18D5105399B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8945319-A0D1-4395-AC01-8FDC875BC3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E412B87-D3C6-467A-A4AE-8347E50F6B52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93B908-DB72-4D24-B72F-2B34B4011D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51B56F4-214F-4398-B884-3CE93E60318C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D3DF757-7DE4-472D-BC5B-B7BBEA60FB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A412A55-5EC9-46AD-9693-D59F2EF5E47A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6CB83D4-45AC-4C33-9117-4F5F589DC0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32AEED-84A6-408E-A5EA-28276CEBDBBE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8F78AB0-1230-4EF3-A9A7-3A2ED921C9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D3AB11-C7D0-4388-86D1-F6B0B8F4F4CB}" type="datetimeFigureOut">
              <a:rPr lang="en-US" smtClean="0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245E60-6F55-42C6-839F-6168300284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jpatrov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Социальная деятельность </a:t>
            </a:r>
            <a:r>
              <a:rPr lang="ru-RU" sz="4000" dirty="0" smtClean="0"/>
              <a:t>на приходах </a:t>
            </a:r>
            <a:r>
              <a:rPr lang="ru-RU" sz="4000" dirty="0" err="1" smtClean="0"/>
              <a:t>Клайпедского</a:t>
            </a:r>
            <a:r>
              <a:rPr lang="ru-RU" sz="4000" dirty="0" smtClean="0"/>
              <a:t> благочиния, Литва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250px-Taurag_.Cerkv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3820" y="2667000"/>
            <a:ext cx="1430180" cy="1905000"/>
          </a:xfrm>
          <a:prstGeom prst="rect">
            <a:avLst/>
          </a:prstGeom>
        </p:spPr>
      </p:pic>
      <p:pic>
        <p:nvPicPr>
          <p:cNvPr id="25" name="Picture 24" descr="hr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4907175"/>
            <a:ext cx="2514600" cy="1950825"/>
          </a:xfrm>
          <a:prstGeom prst="rect">
            <a:avLst/>
          </a:prstGeom>
        </p:spPr>
      </p:pic>
      <p:pic>
        <p:nvPicPr>
          <p:cNvPr id="22" name="Picture 21" descr="_______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0200" y="3124200"/>
            <a:ext cx="2287629" cy="1672170"/>
          </a:xfrm>
          <a:prstGeom prst="rect">
            <a:avLst/>
          </a:prstGeom>
        </p:spPr>
      </p:pic>
      <p:pic>
        <p:nvPicPr>
          <p:cNvPr id="23" name="Picture 22" descr="_______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97860" y="4495800"/>
            <a:ext cx="2517140" cy="1872255"/>
          </a:xfrm>
          <a:prstGeom prst="rect">
            <a:avLst/>
          </a:prstGeom>
        </p:spPr>
      </p:pic>
      <p:pic>
        <p:nvPicPr>
          <p:cNvPr id="21" name="Picture 20" descr="Cerkve_20057243184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81200" y="4572000"/>
            <a:ext cx="1098006" cy="1447087"/>
          </a:xfrm>
          <a:prstGeom prst="rect">
            <a:avLst/>
          </a:prstGeom>
        </p:spPr>
      </p:pic>
      <p:pic>
        <p:nvPicPr>
          <p:cNvPr id="20" name="Picture 19" descr="_____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400" y="2619352"/>
            <a:ext cx="2609202" cy="1724048"/>
          </a:xfrm>
          <a:prstGeom prst="rect">
            <a:avLst/>
          </a:prstGeom>
        </p:spPr>
      </p:pic>
      <p:pic>
        <p:nvPicPr>
          <p:cNvPr id="19" name="Picture 18" descr="________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7000" y="304800"/>
            <a:ext cx="2102038" cy="1371600"/>
          </a:xfrm>
          <a:prstGeom prst="rect">
            <a:avLst/>
          </a:prstGeom>
        </p:spPr>
      </p:pic>
      <p:pic>
        <p:nvPicPr>
          <p:cNvPr id="17" name="Picture 16" descr="0_147cd_931798cb_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" y="2514600"/>
            <a:ext cx="1905000" cy="2859289"/>
          </a:xfrm>
          <a:prstGeom prst="rect">
            <a:avLst/>
          </a:prstGeom>
        </p:spPr>
      </p:pic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838200" y="1600201"/>
            <a:ext cx="6019800" cy="1066800"/>
          </a:xfrm>
        </p:spPr>
        <p:txBody>
          <a:bodyPr/>
          <a:lstStyle/>
          <a:p>
            <a:r>
              <a:rPr lang="ru-RU" dirty="0" smtClean="0"/>
              <a:t>Активисты из храмов </a:t>
            </a:r>
            <a:r>
              <a:rPr lang="ru-RU" dirty="0" err="1" smtClean="0"/>
              <a:t>Клайпедского</a:t>
            </a:r>
            <a:r>
              <a:rPr lang="ru-RU" dirty="0" smtClean="0"/>
              <a:t> благочиния </a:t>
            </a:r>
          </a:p>
          <a:p>
            <a:pPr>
              <a:buNone/>
            </a:pPr>
            <a:endParaRPr lang="ru-RU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ru-RU" dirty="0" smtClean="0"/>
              <a:t>Участники</a:t>
            </a:r>
            <a:endParaRPr lang="en-US" dirty="0" smtClean="0"/>
          </a:p>
        </p:txBody>
      </p:sp>
      <p:pic>
        <p:nvPicPr>
          <p:cNvPr id="24" name="Picture 23" descr="hram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1828800"/>
            <a:ext cx="1492530" cy="1109830"/>
          </a:xfrm>
          <a:prstGeom prst="rect">
            <a:avLst/>
          </a:prstGeom>
        </p:spPr>
      </p:pic>
      <p:pic>
        <p:nvPicPr>
          <p:cNvPr id="8" name="Picture 7" descr="photo13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86141" y="1447800"/>
            <a:ext cx="1557859" cy="105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Помощь прихожанам, их родным и знакомым;</a:t>
            </a:r>
          </a:p>
          <a:p>
            <a:r>
              <a:rPr lang="ru-RU" dirty="0" smtClean="0"/>
              <a:t>с</a:t>
            </a:r>
            <a:r>
              <a:rPr lang="ru-RU" dirty="0" smtClean="0"/>
              <a:t>оц. учреждения (больницы, детские дома, дома опеки);</a:t>
            </a:r>
            <a:endParaRPr lang="ru-RU" dirty="0" smtClean="0"/>
          </a:p>
          <a:p>
            <a:r>
              <a:rPr lang="ru-RU" dirty="0" smtClean="0"/>
              <a:t>просветительская деятельность;</a:t>
            </a:r>
          </a:p>
          <a:p>
            <a:r>
              <a:rPr lang="ru-RU" dirty="0" smtClean="0"/>
              <a:t>сотрудничество с социальными службами Литвы.</a:t>
            </a:r>
            <a:endParaRPr lang="en-US" dirty="0" smtClean="0"/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Сферы деятельности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dirty="0" smtClean="0"/>
              <a:t>1 ступень: На уровне личного знакомства.</a:t>
            </a:r>
          </a:p>
          <a:p>
            <a:pPr>
              <a:buFont typeface="Arial" charset="0"/>
              <a:buNone/>
            </a:pPr>
            <a:r>
              <a:rPr lang="ru-RU" dirty="0" smtClean="0"/>
              <a:t>2 ступень: </a:t>
            </a:r>
            <a:r>
              <a:rPr lang="ru-RU" dirty="0" err="1" smtClean="0"/>
              <a:t>Внутрихрамовая</a:t>
            </a:r>
            <a:r>
              <a:rPr lang="ru-RU" dirty="0" smtClean="0"/>
              <a:t> система: </a:t>
            </a:r>
          </a:p>
          <a:p>
            <a:pPr>
              <a:buFont typeface="Arial" charset="0"/>
              <a:buNone/>
            </a:pPr>
            <a:r>
              <a:rPr lang="ru-RU" dirty="0" smtClean="0"/>
              <a:t>			</a:t>
            </a:r>
            <a:r>
              <a:rPr lang="ru-RU" dirty="0" smtClean="0"/>
              <a:t>  храм </a:t>
            </a:r>
            <a:r>
              <a:rPr lang="ru-RU" dirty="0" smtClean="0"/>
              <a:t>– детский дом, </a:t>
            </a:r>
          </a:p>
          <a:p>
            <a:pPr>
              <a:buFont typeface="Arial" charset="0"/>
              <a:buNone/>
            </a:pPr>
            <a:r>
              <a:rPr lang="ru-RU" dirty="0" smtClean="0"/>
              <a:t>			</a:t>
            </a:r>
            <a:r>
              <a:rPr lang="ru-RU" dirty="0" smtClean="0"/>
              <a:t>  храм </a:t>
            </a:r>
            <a:r>
              <a:rPr lang="ru-RU" dirty="0" smtClean="0"/>
              <a:t>– отделение в больнице. </a:t>
            </a:r>
          </a:p>
          <a:p>
            <a:pPr>
              <a:buFont typeface="Arial" charset="0"/>
              <a:buNone/>
            </a:pPr>
            <a:r>
              <a:rPr lang="ru-RU" dirty="0" smtClean="0"/>
              <a:t>3 ступень: Система в масштабах благочиния.</a:t>
            </a:r>
          </a:p>
          <a:p>
            <a:pPr>
              <a:buFont typeface="Arial" charset="0"/>
              <a:buNone/>
            </a:pPr>
            <a:r>
              <a:rPr lang="ru-RU" dirty="0" smtClean="0"/>
              <a:t>4 ступень: Система в масштабах епархии. </a:t>
            </a:r>
            <a:endParaRPr lang="en-US" dirty="0" smtClean="0"/>
          </a:p>
        </p:txBody>
      </p:sp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Осуществление деятельности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Назначение ответственных за соц. служение на приходах;</a:t>
            </a:r>
          </a:p>
          <a:p>
            <a:r>
              <a:rPr lang="ru-RU" dirty="0" smtClean="0"/>
              <a:t>с</a:t>
            </a:r>
            <a:r>
              <a:rPr lang="ru-RU" dirty="0" smtClean="0"/>
              <a:t>еминары </a:t>
            </a:r>
            <a:r>
              <a:rPr lang="ru-RU" dirty="0" smtClean="0"/>
              <a:t>в рамках </a:t>
            </a:r>
            <a:r>
              <a:rPr lang="ru-RU" dirty="0" err="1" smtClean="0"/>
              <a:t>Виленской</a:t>
            </a:r>
            <a:r>
              <a:rPr lang="ru-RU" dirty="0" smtClean="0"/>
              <a:t> и Литовской </a:t>
            </a:r>
            <a:r>
              <a:rPr lang="ru-RU" dirty="0" smtClean="0"/>
              <a:t>епархии; </a:t>
            </a:r>
            <a:endParaRPr lang="ru-RU" dirty="0" smtClean="0"/>
          </a:p>
          <a:p>
            <a:r>
              <a:rPr lang="ru-RU" dirty="0" smtClean="0"/>
              <a:t>к</a:t>
            </a:r>
            <a:r>
              <a:rPr lang="ru-RU" dirty="0" smtClean="0"/>
              <a:t>урсы </a:t>
            </a:r>
            <a:r>
              <a:rPr lang="ru-RU" dirty="0" smtClean="0"/>
              <a:t>Отдела по Церковной благотворительности и социальному </a:t>
            </a:r>
            <a:r>
              <a:rPr lang="ru-RU" dirty="0" smtClean="0"/>
              <a:t>служению; </a:t>
            </a:r>
            <a:endParaRPr lang="ru-RU" dirty="0" smtClean="0"/>
          </a:p>
          <a:p>
            <a:r>
              <a:rPr lang="ru-RU" dirty="0" smtClean="0"/>
              <a:t>н</a:t>
            </a:r>
            <a:r>
              <a:rPr lang="ru-RU" dirty="0" smtClean="0"/>
              <a:t>азначение </a:t>
            </a:r>
            <a:r>
              <a:rPr lang="ru-RU" dirty="0" smtClean="0"/>
              <a:t>ответственного за соц. деятельность в </a:t>
            </a:r>
            <a:r>
              <a:rPr lang="ru-RU" dirty="0" err="1" smtClean="0"/>
              <a:t>Клайпедском</a:t>
            </a:r>
            <a:r>
              <a:rPr lang="ru-RU" dirty="0" smtClean="0"/>
              <a:t> </a:t>
            </a:r>
            <a:r>
              <a:rPr lang="ru-RU" dirty="0" smtClean="0"/>
              <a:t>благочинии (</a:t>
            </a:r>
            <a:r>
              <a:rPr lang="ru-RU" dirty="0" smtClean="0"/>
              <a:t>штатный сотрудник);</a:t>
            </a:r>
            <a:r>
              <a:rPr lang="ru-RU" dirty="0" smtClean="0"/>
              <a:t> </a:t>
            </a:r>
          </a:p>
          <a:p>
            <a:r>
              <a:rPr lang="ru-RU" dirty="0" smtClean="0"/>
              <a:t>у</a:t>
            </a:r>
            <a:r>
              <a:rPr lang="ru-RU" dirty="0" smtClean="0"/>
              <a:t>порядочить и расширить ведущуюся соц. Деятельность;</a:t>
            </a:r>
            <a:endParaRPr lang="ru-RU" dirty="0" smtClean="0"/>
          </a:p>
          <a:p>
            <a:r>
              <a:rPr lang="ru-RU" dirty="0" smtClean="0"/>
              <a:t>создать добровольческую службу при Благочинии</a:t>
            </a:r>
            <a:r>
              <a:rPr lang="ru-RU" dirty="0" smtClean="0"/>
              <a:t>.</a:t>
            </a:r>
            <a:endParaRPr lang="ru-RU" dirty="0" smtClean="0"/>
          </a:p>
          <a:p>
            <a:endParaRPr lang="en-US" dirty="0" smtClean="0"/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Как выйти на третью ступень?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4" descr="IMG_019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2004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Дневной центр для пожилых людей</a:t>
            </a:r>
            <a:endParaRPr lang="en-US" smtClean="0"/>
          </a:p>
        </p:txBody>
      </p:sp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Просветительская деятельность</a:t>
            </a:r>
            <a:endParaRPr lang="en-US" smtClean="0"/>
          </a:p>
        </p:txBody>
      </p:sp>
      <p:pic>
        <p:nvPicPr>
          <p:cNvPr id="5" name="Picture 4" descr="IMG_01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362200"/>
            <a:ext cx="42672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7325" y="0"/>
            <a:ext cx="933132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Content Placeholder 3" descr="IMG_03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IMG_047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"/>
            <a:ext cx="2719388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5" descr="IMG_047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357065">
            <a:off x="4572101" y="920662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Content Placeholder 3" descr="IMG_0468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895600" y="3581400"/>
            <a:ext cx="3857105" cy="28928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мероприятия</a:t>
            </a:r>
            <a:endParaRPr lang="en-US" dirty="0"/>
          </a:p>
        </p:txBody>
      </p:sp>
      <p:pic>
        <p:nvPicPr>
          <p:cNvPr id="4" name="Picture 14" descr="IMG_03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6801908" cy="510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Помогаем оформить заявки на соц. </a:t>
            </a:r>
            <a:r>
              <a:rPr lang="ru-RU" dirty="0" smtClean="0"/>
              <a:t>п</a:t>
            </a:r>
            <a:r>
              <a:rPr lang="ru-RU" dirty="0" smtClean="0"/>
              <a:t>омощь, инвалидность. </a:t>
            </a:r>
          </a:p>
          <a:p>
            <a:r>
              <a:rPr lang="ru-RU" dirty="0" smtClean="0"/>
              <a:t>Решение вместе проблем подопечных.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Сотрудничество с соц. </a:t>
            </a:r>
            <a:r>
              <a:rPr lang="ru-RU" dirty="0"/>
              <a:t>с</a:t>
            </a:r>
            <a:r>
              <a:rPr lang="ru-RU" dirty="0" smtClean="0"/>
              <a:t>лужбами Литвы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Систематизировать </a:t>
            </a:r>
            <a:r>
              <a:rPr lang="ru-RU" sz="3000" dirty="0" smtClean="0"/>
              <a:t>и расширить соц</a:t>
            </a:r>
            <a:r>
              <a:rPr lang="ru-RU" sz="3000" dirty="0" smtClean="0"/>
              <a:t>. деятельность в </a:t>
            </a:r>
            <a:r>
              <a:rPr lang="ru-RU" sz="3000" dirty="0" smtClean="0"/>
              <a:t>благочинии </a:t>
            </a:r>
            <a:r>
              <a:rPr lang="ru-RU" sz="3000" dirty="0" smtClean="0"/>
              <a:t>через создание </a:t>
            </a:r>
            <a:r>
              <a:rPr lang="ru-RU" sz="3000" dirty="0" smtClean="0"/>
              <a:t>добровольческой службы. </a:t>
            </a:r>
            <a:endParaRPr lang="en-US" sz="3000" dirty="0" smtClean="0"/>
          </a:p>
        </p:txBody>
      </p:sp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534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Пожилым людям;</a:t>
            </a:r>
          </a:p>
          <a:p>
            <a:r>
              <a:rPr lang="ru-RU" dirty="0" smtClean="0"/>
              <a:t>м</a:t>
            </a:r>
            <a:r>
              <a:rPr lang="ru-RU" dirty="0" smtClean="0"/>
              <a:t>ногодетным семьям;</a:t>
            </a:r>
          </a:p>
          <a:p>
            <a:r>
              <a:rPr lang="ru-RU" dirty="0" smtClean="0"/>
              <a:t>н</a:t>
            </a:r>
            <a:r>
              <a:rPr lang="ru-RU" dirty="0" smtClean="0"/>
              <a:t>еполным семьям;</a:t>
            </a:r>
          </a:p>
          <a:p>
            <a:r>
              <a:rPr lang="ru-RU" dirty="0" smtClean="0"/>
              <a:t>л</a:t>
            </a:r>
            <a:r>
              <a:rPr lang="ru-RU" dirty="0" smtClean="0"/>
              <a:t>юдям с ограниченными возможностями.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Помощь на </a:t>
            </a:r>
            <a:r>
              <a:rPr lang="ru-RU" dirty="0" smtClean="0"/>
              <a:t>дому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Дом малютки – </a:t>
            </a:r>
            <a:r>
              <a:rPr lang="ru-RU" dirty="0" err="1" smtClean="0"/>
              <a:t>Покрово-Никольский</a:t>
            </a:r>
            <a:r>
              <a:rPr lang="ru-RU" dirty="0" smtClean="0"/>
              <a:t> храм; </a:t>
            </a:r>
            <a:endParaRPr lang="lt-LT" dirty="0" smtClean="0"/>
          </a:p>
          <a:p>
            <a:r>
              <a:rPr lang="ru-RU" dirty="0" smtClean="0"/>
              <a:t>Городской </a:t>
            </a:r>
            <a:r>
              <a:rPr lang="ru-RU" dirty="0" smtClean="0"/>
              <a:t>дом опеки (</a:t>
            </a:r>
            <a:r>
              <a:rPr lang="ru-RU" dirty="0" err="1" smtClean="0"/>
              <a:t>Рыбпорт</a:t>
            </a:r>
            <a:r>
              <a:rPr lang="ru-RU" dirty="0" smtClean="0"/>
              <a:t>) - </a:t>
            </a:r>
            <a:r>
              <a:rPr lang="ru-RU" dirty="0" err="1" smtClean="0"/>
              <a:t>Покрово-Никольский</a:t>
            </a:r>
            <a:r>
              <a:rPr lang="ru-RU" dirty="0" smtClean="0"/>
              <a:t> храм; </a:t>
            </a:r>
            <a:endParaRPr lang="ru-RU" dirty="0" smtClean="0"/>
          </a:p>
          <a:p>
            <a:r>
              <a:rPr lang="ru-RU" dirty="0" smtClean="0"/>
              <a:t>Железнодорожный дом опеки </a:t>
            </a:r>
            <a:r>
              <a:rPr lang="lt-LT" dirty="0" smtClean="0"/>
              <a:t>(Slaugos </a:t>
            </a:r>
            <a:r>
              <a:rPr lang="lt-LT" dirty="0" err="1" smtClean="0"/>
              <a:t>ligininė</a:t>
            </a:r>
            <a:r>
              <a:rPr lang="lt-LT" dirty="0" smtClean="0"/>
              <a:t>)</a:t>
            </a:r>
            <a:r>
              <a:rPr lang="ru-RU" dirty="0" smtClean="0"/>
              <a:t> – Храм Всех русских святых;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Д</a:t>
            </a:r>
            <a:r>
              <a:rPr lang="ru-RU" dirty="0" smtClean="0"/>
              <a:t>ом </a:t>
            </a:r>
            <a:r>
              <a:rPr lang="ru-RU" dirty="0" smtClean="0"/>
              <a:t>опеки в </a:t>
            </a:r>
            <a:r>
              <a:rPr lang="ru-RU" dirty="0" err="1" smtClean="0"/>
              <a:t>Валгаляй</a:t>
            </a:r>
            <a:r>
              <a:rPr lang="ru-RU" dirty="0" smtClean="0"/>
              <a:t> - Храм Всех русских святых; </a:t>
            </a:r>
            <a:endParaRPr lang="lt-LT" dirty="0" smtClean="0"/>
          </a:p>
          <a:p>
            <a:r>
              <a:rPr lang="ru-RU" dirty="0" smtClean="0"/>
              <a:t>Дом опеки </a:t>
            </a:r>
            <a:r>
              <a:rPr lang="lt-LT" dirty="0" smtClean="0"/>
              <a:t>“</a:t>
            </a:r>
            <a:r>
              <a:rPr lang="lt-LT" dirty="0" err="1" smtClean="0"/>
              <a:t>Caritas</a:t>
            </a:r>
            <a:r>
              <a:rPr lang="lt-LT" dirty="0" smtClean="0"/>
              <a:t>” </a:t>
            </a:r>
            <a:r>
              <a:rPr lang="ru-RU" dirty="0" smtClean="0"/>
              <a:t>- </a:t>
            </a:r>
            <a:r>
              <a:rPr lang="ru-RU" dirty="0" smtClean="0"/>
              <a:t>Храм Всех русских святых; </a:t>
            </a:r>
            <a:endParaRPr lang="ru-RU" dirty="0" smtClean="0"/>
          </a:p>
          <a:p>
            <a:r>
              <a:rPr lang="ru-RU" dirty="0" smtClean="0"/>
              <a:t>Реабилитационный центр (</a:t>
            </a:r>
            <a:r>
              <a:rPr lang="lt-LT" dirty="0" smtClean="0"/>
              <a:t>Terapinė bendruomenė “Taikos kelias”, Šilutės rajonas</a:t>
            </a:r>
            <a:r>
              <a:rPr lang="ru-RU" dirty="0" smtClean="0"/>
              <a:t>) – Храм в честь </a:t>
            </a:r>
            <a:r>
              <a:rPr lang="ru-RU" dirty="0" err="1" smtClean="0"/>
              <a:t>Иверской</a:t>
            </a:r>
            <a:r>
              <a:rPr lang="ru-RU" dirty="0" smtClean="0"/>
              <a:t> иконы Божией Матери</a:t>
            </a:r>
            <a:r>
              <a:rPr lang="lt-LT" dirty="0" smtClean="0"/>
              <a:t>;</a:t>
            </a:r>
            <a:r>
              <a:rPr lang="ru-RU" dirty="0" smtClean="0"/>
              <a:t> </a:t>
            </a:r>
            <a:endParaRPr lang="lt-LT" dirty="0" smtClean="0"/>
          </a:p>
          <a:p>
            <a:r>
              <a:rPr lang="ru-RU" dirty="0" smtClean="0"/>
              <a:t>Городская </a:t>
            </a:r>
            <a:r>
              <a:rPr lang="ru-RU" dirty="0" smtClean="0"/>
              <a:t>больница: отдел по уходу за лежащими больными (</a:t>
            </a:r>
            <a:r>
              <a:rPr lang="lt-LT" dirty="0" smtClean="0"/>
              <a:t>Slaugos ir palaikomojo gydymo skyrius)</a:t>
            </a:r>
            <a:r>
              <a:rPr lang="ru-RU" dirty="0" smtClean="0"/>
              <a:t> – Храм Святых мучениц</a:t>
            </a:r>
            <a:r>
              <a:rPr lang="lt-LT" dirty="0" smtClean="0"/>
              <a:t>;</a:t>
            </a:r>
            <a:endParaRPr lang="ru-RU" dirty="0" smtClean="0"/>
          </a:p>
          <a:p>
            <a:r>
              <a:rPr lang="ru-RU" dirty="0" smtClean="0"/>
              <a:t>Больница </a:t>
            </a:r>
            <a:r>
              <a:rPr lang="ru-RU" dirty="0" smtClean="0"/>
              <a:t>моряков;</a:t>
            </a:r>
          </a:p>
          <a:p>
            <a:r>
              <a:rPr lang="ru-RU" dirty="0" smtClean="0"/>
              <a:t>Республиканская больница; </a:t>
            </a:r>
          </a:p>
          <a:p>
            <a:r>
              <a:rPr lang="ru-RU" dirty="0" smtClean="0"/>
              <a:t>Городская </a:t>
            </a:r>
            <a:r>
              <a:rPr lang="ru-RU" dirty="0" smtClean="0"/>
              <a:t>больница</a:t>
            </a:r>
            <a:r>
              <a:rPr lang="lt-LT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Служение в соц. у</a:t>
            </a:r>
            <a:r>
              <a:rPr lang="ru-RU" dirty="0" smtClean="0"/>
              <a:t>чреждениях: ответственные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Беседы, подготовка к принятию Таинств -добровольцы;</a:t>
            </a:r>
          </a:p>
          <a:p>
            <a:r>
              <a:rPr lang="ru-RU" dirty="0" smtClean="0"/>
              <a:t>духовное </a:t>
            </a:r>
            <a:r>
              <a:rPr lang="ru-RU" dirty="0" err="1" smtClean="0"/>
              <a:t>окормление</a:t>
            </a:r>
            <a:r>
              <a:rPr lang="ru-RU" dirty="0" smtClean="0"/>
              <a:t> </a:t>
            </a:r>
            <a:r>
              <a:rPr lang="ru-RU" dirty="0" smtClean="0"/>
              <a:t>– священнослужители;</a:t>
            </a:r>
          </a:p>
          <a:p>
            <a:r>
              <a:rPr lang="ru-RU" dirty="0" smtClean="0"/>
              <a:t>распространение духовной литературы и контактов;</a:t>
            </a:r>
          </a:p>
          <a:p>
            <a:r>
              <a:rPr lang="ru-RU" dirty="0" smtClean="0"/>
              <a:t>поздравление с Праздниками – добровольцы и священнослужители;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с</a:t>
            </a:r>
            <a:r>
              <a:rPr lang="ru-RU" dirty="0" smtClean="0"/>
              <a:t>оздание молитвенных комнат;</a:t>
            </a:r>
          </a:p>
          <a:p>
            <a:r>
              <a:rPr lang="ru-RU" dirty="0" smtClean="0"/>
              <a:t>о</a:t>
            </a:r>
            <a:r>
              <a:rPr lang="ru-RU" dirty="0" smtClean="0"/>
              <a:t>казание благотворительной помощи по конкретным нуждам – помощник благочинного, добровольцы;</a:t>
            </a:r>
          </a:p>
          <a:p>
            <a:r>
              <a:rPr lang="ru-RU" dirty="0" smtClean="0"/>
              <a:t>п</a:t>
            </a:r>
            <a:r>
              <a:rPr lang="ru-RU" dirty="0" smtClean="0"/>
              <a:t>омощь по уходу - добровольцы 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Служение в соц. </a:t>
            </a:r>
            <a:r>
              <a:rPr lang="ru-RU" dirty="0" smtClean="0"/>
              <a:t>Учреждениях: виды деятельности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и распространение списка соц. учреждений;</a:t>
            </a:r>
          </a:p>
          <a:p>
            <a:r>
              <a:rPr lang="ru-RU" dirty="0" smtClean="0"/>
              <a:t>знакомство и определение сферы взаимодействия (визитная карточка);</a:t>
            </a:r>
          </a:p>
          <a:p>
            <a:r>
              <a:rPr lang="ru-RU" dirty="0" smtClean="0"/>
              <a:t>с</a:t>
            </a:r>
            <a:r>
              <a:rPr lang="ru-RU" dirty="0" smtClean="0"/>
              <a:t>отрудничество по конкретным вопросам;</a:t>
            </a:r>
          </a:p>
          <a:p>
            <a:r>
              <a:rPr lang="ru-RU" dirty="0" smtClean="0"/>
              <a:t>общие проекты;</a:t>
            </a:r>
          </a:p>
          <a:p>
            <a:r>
              <a:rPr lang="ru-RU" dirty="0" smtClean="0"/>
              <a:t>с</a:t>
            </a:r>
            <a:r>
              <a:rPr lang="ru-RU" dirty="0" smtClean="0"/>
              <a:t>отрудничество с Православной клиникой.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Сотрудничество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Дневной центр для пожилых и одиноких людей;</a:t>
            </a:r>
          </a:p>
          <a:p>
            <a:r>
              <a:rPr lang="ru-RU" dirty="0" smtClean="0"/>
              <a:t>п</a:t>
            </a:r>
            <a:r>
              <a:rPr lang="ru-RU" dirty="0" smtClean="0"/>
              <a:t>рактические семинары по воспитанию и семейной жизни – психолог-доброволец;</a:t>
            </a:r>
          </a:p>
          <a:p>
            <a:r>
              <a:rPr lang="ru-RU" dirty="0" smtClean="0"/>
              <a:t>с</a:t>
            </a:r>
            <a:r>
              <a:rPr lang="ru-RU" dirty="0" smtClean="0"/>
              <a:t>татьи в Приходскую газету и средства массовой информации г. Клайпеда;</a:t>
            </a:r>
          </a:p>
          <a:p>
            <a:r>
              <a:rPr lang="ru-RU" dirty="0" smtClean="0"/>
              <a:t>р</a:t>
            </a:r>
            <a:r>
              <a:rPr lang="ru-RU" dirty="0" smtClean="0"/>
              <a:t>егулярные молебны об исцелении от алкогольной зависимости;</a:t>
            </a:r>
          </a:p>
          <a:p>
            <a:r>
              <a:rPr lang="ru-RU" dirty="0" smtClean="0"/>
              <a:t>создание обществ трезвости;</a:t>
            </a:r>
          </a:p>
          <a:p>
            <a:r>
              <a:rPr lang="ru-RU" dirty="0" smtClean="0"/>
              <a:t>п</a:t>
            </a:r>
            <a:r>
              <a:rPr lang="ru-RU" dirty="0" smtClean="0"/>
              <a:t>оездки;</a:t>
            </a:r>
          </a:p>
          <a:p>
            <a:r>
              <a:rPr lang="ru-RU" dirty="0" err="1" smtClean="0"/>
              <a:t>антиабортная</a:t>
            </a:r>
            <a:r>
              <a:rPr lang="ru-RU" dirty="0" smtClean="0"/>
              <a:t> </a:t>
            </a:r>
            <a:r>
              <a:rPr lang="ru-RU" dirty="0" smtClean="0"/>
              <a:t>деятельность;</a:t>
            </a:r>
          </a:p>
          <a:p>
            <a:r>
              <a:rPr lang="ru-RU" dirty="0" smtClean="0"/>
              <a:t>превенция наркомании и других </a:t>
            </a:r>
            <a:r>
              <a:rPr lang="ru-RU" dirty="0" smtClean="0"/>
              <a:t>зависимостей.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Просветительская </a:t>
            </a:r>
            <a:r>
              <a:rPr lang="ru-RU" dirty="0" smtClean="0"/>
              <a:t>деятельность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Единоразовые</a:t>
            </a:r>
            <a:r>
              <a:rPr lang="ru-RU" dirty="0" smtClean="0"/>
              <a:t> сборы для конкретных нужд;</a:t>
            </a:r>
          </a:p>
          <a:p>
            <a:r>
              <a:rPr lang="lt-LT" dirty="0" err="1" smtClean="0"/>
              <a:t>Charity</a:t>
            </a:r>
            <a:r>
              <a:rPr lang="lt-LT" dirty="0" smtClean="0"/>
              <a:t> </a:t>
            </a:r>
            <a:r>
              <a:rPr lang="lt-LT" dirty="0" err="1" smtClean="0"/>
              <a:t>shop</a:t>
            </a:r>
            <a:r>
              <a:rPr lang="ru-RU" dirty="0" smtClean="0"/>
              <a:t>/вещевой склад;</a:t>
            </a:r>
          </a:p>
          <a:p>
            <a:r>
              <a:rPr lang="ru-RU" dirty="0" smtClean="0"/>
              <a:t>Создание соц. фонда/счет</a:t>
            </a:r>
            <a:r>
              <a:rPr lang="lt-LT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Благотворительность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Штатный соц. работник, регулирующий всю </a:t>
            </a:r>
            <a:r>
              <a:rPr lang="ru-RU" dirty="0" smtClean="0"/>
              <a:t>деятельность - есть;</a:t>
            </a:r>
          </a:p>
          <a:p>
            <a:r>
              <a:rPr lang="ru-RU" dirty="0" smtClean="0"/>
              <a:t>настоящая деятельность (собрание активистов по соц. служению храмов </a:t>
            </a:r>
            <a:r>
              <a:rPr lang="ru-RU" dirty="0" err="1" smtClean="0"/>
              <a:t>Клайпедского</a:t>
            </a:r>
            <a:r>
              <a:rPr lang="ru-RU" dirty="0" smtClean="0"/>
              <a:t> благочиния) – Пятница, август 23, 15.00;</a:t>
            </a:r>
          </a:p>
          <a:p>
            <a:r>
              <a:rPr lang="ru-RU" dirty="0" smtClean="0"/>
              <a:t>создание плана работы и назначение ответственных – 26 августа;</a:t>
            </a:r>
          </a:p>
          <a:p>
            <a:r>
              <a:rPr lang="ru-RU" dirty="0" smtClean="0"/>
              <a:t>создание добровольческого служения. </a:t>
            </a:r>
          </a:p>
        </p:txBody>
      </p:sp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lt-LT" dirty="0" smtClean="0"/>
              <a:t> </a:t>
            </a:r>
            <a:r>
              <a:rPr lang="ru-RU" dirty="0" smtClean="0"/>
              <a:t>чего начнем?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Сотрудничество с добровольцами от храмов;</a:t>
            </a:r>
          </a:p>
          <a:p>
            <a:r>
              <a:rPr lang="ru-RU" dirty="0" smtClean="0"/>
              <a:t>проведение </a:t>
            </a:r>
            <a:r>
              <a:rPr lang="ru-RU" dirty="0" smtClean="0"/>
              <a:t>анкетирования и создание базы данных (стенды, ящики для анкет, объявления во время воскресных </a:t>
            </a:r>
            <a:r>
              <a:rPr lang="ru-RU" dirty="0" smtClean="0"/>
              <a:t>служб);</a:t>
            </a:r>
          </a:p>
          <a:p>
            <a:r>
              <a:rPr lang="ru-RU" dirty="0" smtClean="0"/>
              <a:t>сплочение православных Благочиния через общие </a:t>
            </a:r>
            <a:r>
              <a:rPr lang="ru-RU" dirty="0" smtClean="0"/>
              <a:t>мероприятия;</a:t>
            </a:r>
          </a:p>
          <a:p>
            <a:r>
              <a:rPr lang="ru-RU" dirty="0" smtClean="0"/>
              <a:t>статья в приходскую газету, объявление по радио «Радуга»;</a:t>
            </a:r>
            <a:endParaRPr lang="ru-RU" dirty="0" smtClean="0"/>
          </a:p>
          <a:p>
            <a:r>
              <a:rPr lang="ru-RU" dirty="0" smtClean="0"/>
              <a:t>о</a:t>
            </a:r>
            <a:r>
              <a:rPr lang="ru-RU" dirty="0" smtClean="0"/>
              <a:t>бъявления в университетах, школах. </a:t>
            </a:r>
            <a:endParaRPr lang="ru-R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Создание добровольческого служения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Мало молодежи;</a:t>
            </a:r>
          </a:p>
          <a:p>
            <a:r>
              <a:rPr lang="ru-RU" smtClean="0"/>
              <a:t>в каждом храме своя система;</a:t>
            </a:r>
          </a:p>
          <a:p>
            <a:r>
              <a:rPr lang="ru-RU" smtClean="0"/>
              <a:t>большая занятость прихожан. </a:t>
            </a:r>
            <a:endParaRPr lang="en-US" smtClean="0"/>
          </a:p>
        </p:txBody>
      </p:sp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Трудности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Поддержка </a:t>
            </a:r>
            <a:r>
              <a:rPr lang="ru-RU" dirty="0" smtClean="0"/>
              <a:t>правящего </a:t>
            </a:r>
            <a:r>
              <a:rPr lang="ru-RU" dirty="0" smtClean="0"/>
              <a:t>архиерея;</a:t>
            </a:r>
          </a:p>
          <a:p>
            <a:r>
              <a:rPr lang="ru-RU" dirty="0" smtClean="0"/>
              <a:t>поддержка </a:t>
            </a:r>
            <a:r>
              <a:rPr lang="ru-RU" dirty="0" smtClean="0"/>
              <a:t>благочинного;</a:t>
            </a:r>
          </a:p>
          <a:p>
            <a:r>
              <a:rPr lang="ru-RU" dirty="0" smtClean="0"/>
              <a:t>поддержка </a:t>
            </a:r>
            <a:r>
              <a:rPr lang="ru-RU" dirty="0" smtClean="0"/>
              <a:t>настоятелей;</a:t>
            </a:r>
          </a:p>
          <a:p>
            <a:r>
              <a:rPr lang="ru-RU" dirty="0" smtClean="0"/>
              <a:t>ш</a:t>
            </a:r>
            <a:r>
              <a:rPr lang="ru-RU" dirty="0" smtClean="0"/>
              <a:t>татный сотрудник.</a:t>
            </a:r>
          </a:p>
        </p:txBody>
      </p:sp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Сильные стороны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Юлия Патрова тел. </a:t>
            </a:r>
            <a:r>
              <a:rPr lang="en-US" dirty="0" smtClean="0"/>
              <a:t>+</a:t>
            </a:r>
            <a:r>
              <a:rPr lang="en-US" dirty="0" smtClean="0"/>
              <a:t>370</a:t>
            </a:r>
            <a:r>
              <a:rPr lang="ru-RU" dirty="0" smtClean="0"/>
              <a:t> </a:t>
            </a:r>
            <a:r>
              <a:rPr lang="en-US" dirty="0" smtClean="0"/>
              <a:t>68</a:t>
            </a:r>
            <a:r>
              <a:rPr lang="ru-RU" dirty="0" smtClean="0"/>
              <a:t> </a:t>
            </a:r>
            <a:r>
              <a:rPr lang="en-US" dirty="0" smtClean="0"/>
              <a:t>29</a:t>
            </a:r>
            <a:r>
              <a:rPr lang="ru-RU" dirty="0" smtClean="0"/>
              <a:t> </a:t>
            </a:r>
            <a:r>
              <a:rPr lang="en-US" dirty="0" smtClean="0"/>
              <a:t>19</a:t>
            </a:r>
            <a:r>
              <a:rPr lang="ru-RU" dirty="0" smtClean="0"/>
              <a:t> </a:t>
            </a:r>
            <a:r>
              <a:rPr lang="en-US" dirty="0" smtClean="0"/>
              <a:t>39</a:t>
            </a:r>
            <a:r>
              <a:rPr lang="en-US" dirty="0" smtClean="0"/>
              <a:t>, </a:t>
            </a:r>
            <a:r>
              <a:rPr lang="en-US" dirty="0" smtClean="0">
                <a:hlinkClick r:id="rId2"/>
              </a:rPr>
              <a:t>jpatrova@gmail.com</a:t>
            </a:r>
            <a:endParaRPr lang="ru-R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261</TotalTime>
  <Words>611</Words>
  <Application>Microsoft Office PowerPoint</Application>
  <PresentationFormat>On-screen Show (4:3)</PresentationFormat>
  <Paragraphs>105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Concourse</vt:lpstr>
      <vt:lpstr>Социальная деятельность на приходах Клайпедского благочиния, Литва</vt:lpstr>
      <vt:lpstr>Участники</vt:lpstr>
      <vt:lpstr>Сферы деятельности</vt:lpstr>
      <vt:lpstr>Осуществление деятельности</vt:lpstr>
      <vt:lpstr>Как выйти на третью ступень?</vt:lpstr>
      <vt:lpstr>Просветительская деятельность</vt:lpstr>
      <vt:lpstr>Slide 7</vt:lpstr>
      <vt:lpstr>Slide 8</vt:lpstr>
      <vt:lpstr>Slide 9</vt:lpstr>
      <vt:lpstr>Slide 10</vt:lpstr>
      <vt:lpstr>Slide 11</vt:lpstr>
      <vt:lpstr>Общие мероприятия</vt:lpstr>
      <vt:lpstr>Сотрудничество с соц. службами Литвы</vt:lpstr>
      <vt:lpstr>Цель</vt:lpstr>
      <vt:lpstr>Задачи</vt:lpstr>
      <vt:lpstr>Помощь на дому</vt:lpstr>
      <vt:lpstr>Служение в соц. учреждениях: ответственные</vt:lpstr>
      <vt:lpstr>Служение в соц. Учреждениях: виды деятельности</vt:lpstr>
      <vt:lpstr>Сотрудничество</vt:lpstr>
      <vt:lpstr>Просветительская деятельность</vt:lpstr>
      <vt:lpstr>Благотворительность</vt:lpstr>
      <vt:lpstr>С чего начнем?</vt:lpstr>
      <vt:lpstr>Создание добровольческого служения</vt:lpstr>
      <vt:lpstr>Трудности</vt:lpstr>
      <vt:lpstr>Сильные стороны</vt:lpstr>
      <vt:lpstr>Контакты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37</cp:revision>
  <dcterms:created xsi:type="dcterms:W3CDTF">2013-08-12T06:12:04Z</dcterms:created>
  <dcterms:modified xsi:type="dcterms:W3CDTF">2013-08-15T09:37:27Z</dcterms:modified>
</cp:coreProperties>
</file>