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6" r:id="rId2"/>
    <p:sldId id="266" r:id="rId3"/>
    <p:sldId id="257" r:id="rId4"/>
    <p:sldId id="272" r:id="rId5"/>
    <p:sldId id="273" r:id="rId6"/>
    <p:sldId id="279" r:id="rId7"/>
    <p:sldId id="276" r:id="rId8"/>
    <p:sldId id="278" r:id="rId9"/>
    <p:sldId id="277" r:id="rId10"/>
    <p:sldId id="258" r:id="rId11"/>
    <p:sldId id="270" r:id="rId12"/>
    <p:sldId id="263" r:id="rId13"/>
    <p:sldId id="269" r:id="rId14"/>
    <p:sldId id="259" r:id="rId15"/>
    <p:sldId id="260" r:id="rId16"/>
    <p:sldId id="271" r:id="rId17"/>
    <p:sldId id="275" r:id="rId18"/>
  </p:sldIdLst>
  <p:sldSz cx="9144000" cy="6858000" type="screen4x3"/>
  <p:notesSz cx="6797675" cy="992822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038"/>
    <a:srgbClr val="18B200"/>
    <a:srgbClr val="05C700"/>
    <a:srgbClr val="07C4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20" d="100"/>
          <a:sy n="120" d="100"/>
        </p:scale>
        <p:origin x="-1380" y="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580DA025-9863-0D41-A3DC-9463430F5E57}" type="datetimeFigureOut">
              <a:rPr lang="ru-RU"/>
              <a:pPr>
                <a:defRPr/>
              </a:pPr>
              <a:t>16.07.2013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9BD56ECF-C501-3446-80EA-7572DFE334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8608969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CC42719D-9618-A14A-BF30-322131B27E12}" type="datetimeFigureOut">
              <a:rPr lang="ru-RU"/>
              <a:pPr>
                <a:defRPr/>
              </a:pPr>
              <a:t>16.07.2013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4C8B8029-B0A9-BC43-81C2-9D7C0AB055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0110520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Arial" charset="0"/>
        <a:cs typeface="Arial" charset="0"/>
      </a:defRPr>
    </a:lvl1pPr>
    <a:lvl2pPr marL="457200" algn="l" defTabSz="457200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Arial" charset="0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Arial" charset="0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Arial" charset="0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Arial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www.danilovcy.ru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CE6B02-D464-0044-84FD-B6230A3DC5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03552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www.danilovcy.ru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DDA979-5E2E-8946-8934-684DF4BD4B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7395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www.danilovcy.ru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8E5433-153D-774F-81E6-10A7AB3D62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57105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www.danilovcy.ru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E0E256-2C5B-4943-B22A-66E1A1FCB2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35208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www.danilovcy.ru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964282-7B8B-1D4F-8E23-0500984FBA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772695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www.danilovcy.ru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F26E07-D6C1-7242-A76C-09E9122C47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476439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www.danilovcy.ru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D8D738-8CBB-C24A-8309-FC5A632DE5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340854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www.danilovcy.ru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607AD4-9F48-6246-BA26-E3BE95E24B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91952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www.danilovcy.ru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3B0484-6EBF-B54D-B1FF-5F302786C0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978291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www.danilovcy.ru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4A08F8-2E25-194C-ACFB-3654F21558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594449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www.danilovcy.ru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A158CA-E7D9-4648-B160-0B48599206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509291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ea typeface="+mn-ea"/>
              </a:defRPr>
            </a:lvl1pPr>
          </a:lstStyle>
          <a:p>
            <a:pPr>
              <a:defRPr/>
            </a:pPr>
            <a:r>
              <a:rPr lang="en-US"/>
              <a:t>www.danilovcy.ru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6098D32E-90E7-9C47-9B52-61E8455A48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Arial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Arial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2590800"/>
            <a:ext cx="9144000" cy="2133600"/>
          </a:xfrm>
        </p:spPr>
        <p:txBody>
          <a:bodyPr/>
          <a:lstStyle/>
          <a:p>
            <a:pPr eaLnBrk="1" hangingPunct="1">
              <a:lnSpc>
                <a:spcPct val="70000"/>
              </a:lnSpc>
            </a:pPr>
            <a:r>
              <a:rPr kumimoji="0" lang="ru-RU" b="1" dirty="0">
                <a:solidFill>
                  <a:srgbClr val="008000"/>
                </a:solidFill>
                <a:latin typeface="Arial" charset="0"/>
                <a:cs typeface="Arial" charset="0"/>
              </a:rPr>
              <a:t>От доброй воли</a:t>
            </a:r>
            <a:br>
              <a:rPr kumimoji="0" lang="ru-RU" b="1" dirty="0">
                <a:solidFill>
                  <a:srgbClr val="008000"/>
                </a:solidFill>
                <a:latin typeface="Arial" charset="0"/>
                <a:cs typeface="Arial" charset="0"/>
              </a:rPr>
            </a:br>
            <a:r>
              <a:rPr kumimoji="0" lang="ru-RU" b="1" dirty="0">
                <a:solidFill>
                  <a:srgbClr val="008000"/>
                </a:solidFill>
                <a:latin typeface="Arial" charset="0"/>
                <a:cs typeface="Arial" charset="0"/>
              </a:rPr>
              <a:t>- </a:t>
            </a:r>
            <a:br>
              <a:rPr kumimoji="0" lang="ru-RU" b="1" dirty="0">
                <a:solidFill>
                  <a:srgbClr val="008000"/>
                </a:solidFill>
                <a:latin typeface="Arial" charset="0"/>
                <a:cs typeface="Arial" charset="0"/>
              </a:rPr>
            </a:br>
            <a:r>
              <a:rPr kumimoji="0" lang="ru-RU" b="1" dirty="0">
                <a:solidFill>
                  <a:srgbClr val="008000"/>
                </a:solidFill>
                <a:latin typeface="Arial" charset="0"/>
                <a:cs typeface="Arial" charset="0"/>
              </a:rPr>
              <a:t>к доброму делу</a:t>
            </a:r>
            <a:endParaRPr kumimoji="0" lang="en-US" b="1" dirty="0">
              <a:solidFill>
                <a:srgbClr val="008000"/>
              </a:solidFill>
              <a:latin typeface="Arial" charset="0"/>
              <a:cs typeface="Arial" charset="0"/>
            </a:endParaRPr>
          </a:p>
        </p:txBody>
      </p:sp>
      <p:sp>
        <p:nvSpPr>
          <p:cNvPr id="1331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5105400"/>
            <a:ext cx="9144000" cy="1295400"/>
          </a:xfrm>
        </p:spPr>
        <p:txBody>
          <a:bodyPr/>
          <a:lstStyle/>
          <a:p>
            <a:pPr eaLnBrk="1" hangingPunct="1">
              <a:lnSpc>
                <a:spcPct val="140000"/>
              </a:lnSpc>
            </a:pPr>
            <a:r>
              <a:rPr kumimoji="0" lang="ru-RU" sz="2400" dirty="0" smtClean="0">
                <a:latin typeface="Arial" charset="0"/>
                <a:cs typeface="Arial" charset="0"/>
              </a:rPr>
              <a:t>«</a:t>
            </a:r>
            <a:r>
              <a:rPr kumimoji="0" lang="ru-RU" sz="2400" dirty="0" err="1" smtClean="0">
                <a:latin typeface="Arial" charset="0"/>
                <a:cs typeface="Arial" charset="0"/>
              </a:rPr>
              <a:t>Даниловцы</a:t>
            </a:r>
            <a:r>
              <a:rPr kumimoji="0" lang="ru-RU" sz="2400" dirty="0" smtClean="0">
                <a:latin typeface="Arial" charset="0"/>
                <a:cs typeface="Arial" charset="0"/>
              </a:rPr>
              <a:t>» профессионально поддерживают и развивают благотворительные волонтерские проекты</a:t>
            </a:r>
            <a:endParaRPr kumimoji="0" lang="ru-RU" sz="2400" dirty="0">
              <a:latin typeface="Arial" charset="0"/>
              <a:cs typeface="Arial" charset="0"/>
            </a:endParaRPr>
          </a:p>
          <a:p>
            <a:pPr eaLnBrk="1" hangingPunct="1">
              <a:lnSpc>
                <a:spcPct val="140000"/>
              </a:lnSpc>
            </a:pPr>
            <a:endParaRPr kumimoji="0" lang="en-US" sz="2400" dirty="0">
              <a:latin typeface="Arial" charset="0"/>
              <a:cs typeface="Arial" charset="0"/>
            </a:endParaRPr>
          </a:p>
        </p:txBody>
      </p:sp>
      <p:pic>
        <p:nvPicPr>
          <p:cNvPr id="13315" name="Picture 8" descr="кроп лого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519" t="7617" r="9676" b="60"/>
          <a:stretch>
            <a:fillRect/>
          </a:stretch>
        </p:blipFill>
        <p:spPr bwMode="auto">
          <a:xfrm>
            <a:off x="3048000" y="0"/>
            <a:ext cx="3048000" cy="237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316" name="Группа 9"/>
          <p:cNvGrpSpPr>
            <a:grpSpLocks/>
          </p:cNvGrpSpPr>
          <p:nvPr/>
        </p:nvGrpSpPr>
        <p:grpSpPr bwMode="auto">
          <a:xfrm>
            <a:off x="76200" y="6324600"/>
            <a:ext cx="8991600" cy="228600"/>
            <a:chOff x="1676400" y="990600"/>
            <a:chExt cx="7391400" cy="214319"/>
          </a:xfrm>
        </p:grpSpPr>
        <p:sp>
          <p:nvSpPr>
            <p:cNvPr id="11" name="Прямоугольник 10"/>
            <p:cNvSpPr/>
            <p:nvPr/>
          </p:nvSpPr>
          <p:spPr>
            <a:xfrm>
              <a:off x="1676400" y="990600"/>
              <a:ext cx="7391400" cy="83346"/>
            </a:xfrm>
            <a:prstGeom prst="rect">
              <a:avLst/>
            </a:prstGeom>
            <a:solidFill>
              <a:srgbClr val="18B2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1676400" y="1097759"/>
              <a:ext cx="7391400" cy="44650"/>
            </a:xfrm>
            <a:prstGeom prst="rect">
              <a:avLst/>
            </a:prstGeom>
            <a:solidFill>
              <a:srgbClr val="FFD0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1676400" y="1158781"/>
              <a:ext cx="7391400" cy="4613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3124200" y="6534150"/>
            <a:ext cx="2895600" cy="476250"/>
          </a:xfrm>
        </p:spPr>
        <p:txBody>
          <a:bodyPr/>
          <a:lstStyle/>
          <a:p>
            <a:pPr>
              <a:defRPr/>
            </a:pPr>
            <a:r>
              <a:rPr lang="en-US" dirty="0" err="1"/>
              <a:t>www.danilovcy.ru</a:t>
            </a:r>
            <a:endParaRPr lang="en-US" dirty="0"/>
          </a:p>
        </p:txBody>
      </p:sp>
      <p:sp>
        <p:nvSpPr>
          <p:cNvPr id="13318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534150"/>
            <a:ext cx="2133600" cy="476250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31AD0534-4D3D-C74A-9340-94AF9A0A424F}" type="slidenum">
              <a:rPr kumimoji="0" lang="en-US" sz="1400"/>
              <a:pPr/>
              <a:t>1</a:t>
            </a:fld>
            <a:endParaRPr kumimoji="0" lang="en-US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0"/>
            <a:ext cx="7467600" cy="990600"/>
          </a:xfrm>
        </p:spPr>
        <p:txBody>
          <a:bodyPr/>
          <a:lstStyle/>
          <a:p>
            <a:pPr algn="l" eaLnBrk="1" hangingPunct="1"/>
            <a:r>
              <a:rPr kumimoji="0" lang="ru-RU" dirty="0" smtClean="0">
                <a:solidFill>
                  <a:srgbClr val="008000"/>
                </a:solidFill>
                <a:latin typeface="Arial" charset="0"/>
                <a:cs typeface="Calibri" charset="0"/>
              </a:rPr>
              <a:t>Служение </a:t>
            </a:r>
            <a:r>
              <a:rPr kumimoji="0" lang="ru-RU" dirty="0" err="1" smtClean="0">
                <a:solidFill>
                  <a:srgbClr val="008000"/>
                </a:solidFill>
                <a:latin typeface="Arial" charset="0"/>
                <a:cs typeface="Calibri" charset="0"/>
              </a:rPr>
              <a:t>даниловцев</a:t>
            </a:r>
            <a:endParaRPr kumimoji="0" lang="ru-RU" dirty="0">
              <a:solidFill>
                <a:srgbClr val="008000"/>
              </a:solidFill>
              <a:latin typeface="Arial" charset="0"/>
              <a:cs typeface="Calibri" charset="0"/>
            </a:endParaRPr>
          </a:p>
        </p:txBody>
      </p:sp>
      <p:pic>
        <p:nvPicPr>
          <p:cNvPr id="14339" name="Picture 8" descr="кроп лого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519" t="7617" r="9676" b="60"/>
          <a:stretch>
            <a:fillRect/>
          </a:stretch>
        </p:blipFill>
        <p:spPr bwMode="auto">
          <a:xfrm>
            <a:off x="0" y="0"/>
            <a:ext cx="1689100" cy="131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Группа 2"/>
          <p:cNvGrpSpPr>
            <a:grpSpLocks/>
          </p:cNvGrpSpPr>
          <p:nvPr/>
        </p:nvGrpSpPr>
        <p:grpSpPr bwMode="auto">
          <a:xfrm>
            <a:off x="1676400" y="968375"/>
            <a:ext cx="7391400" cy="214313"/>
            <a:chOff x="1676400" y="990600"/>
            <a:chExt cx="7391400" cy="214319"/>
          </a:xfrm>
        </p:grpSpPr>
        <p:sp>
          <p:nvSpPr>
            <p:cNvPr id="2" name="Прямоугольник 1"/>
            <p:cNvSpPr/>
            <p:nvPr/>
          </p:nvSpPr>
          <p:spPr>
            <a:xfrm>
              <a:off x="1676400" y="990600"/>
              <a:ext cx="7391400" cy="84140"/>
            </a:xfrm>
            <a:prstGeom prst="rect">
              <a:avLst/>
            </a:prstGeom>
            <a:solidFill>
              <a:srgbClr val="18B2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1676400" y="1096966"/>
              <a:ext cx="7391400" cy="46038"/>
            </a:xfrm>
            <a:prstGeom prst="rect">
              <a:avLst/>
            </a:prstGeom>
            <a:solidFill>
              <a:srgbClr val="FFD0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1676400" y="1158880"/>
              <a:ext cx="7391400" cy="4603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grpSp>
        <p:nvGrpSpPr>
          <p:cNvPr id="4" name="Группа 8"/>
          <p:cNvGrpSpPr>
            <a:grpSpLocks/>
          </p:cNvGrpSpPr>
          <p:nvPr/>
        </p:nvGrpSpPr>
        <p:grpSpPr bwMode="auto">
          <a:xfrm>
            <a:off x="76200" y="6324600"/>
            <a:ext cx="8991600" cy="228600"/>
            <a:chOff x="1676400" y="990600"/>
            <a:chExt cx="7391400" cy="214319"/>
          </a:xfrm>
        </p:grpSpPr>
        <p:sp>
          <p:nvSpPr>
            <p:cNvPr id="10" name="Прямоугольник 9"/>
            <p:cNvSpPr/>
            <p:nvPr/>
          </p:nvSpPr>
          <p:spPr>
            <a:xfrm>
              <a:off x="1676400" y="990600"/>
              <a:ext cx="7391400" cy="83346"/>
            </a:xfrm>
            <a:prstGeom prst="rect">
              <a:avLst/>
            </a:prstGeom>
            <a:solidFill>
              <a:srgbClr val="18B2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676400" y="1097759"/>
              <a:ext cx="7391400" cy="44650"/>
            </a:xfrm>
            <a:prstGeom prst="rect">
              <a:avLst/>
            </a:prstGeom>
            <a:solidFill>
              <a:srgbClr val="FFD0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1676400" y="1158781"/>
              <a:ext cx="7391400" cy="4613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534150"/>
            <a:ext cx="2895600" cy="476250"/>
          </a:xfrm>
        </p:spPr>
        <p:txBody>
          <a:bodyPr/>
          <a:lstStyle/>
          <a:p>
            <a:pPr>
              <a:defRPr/>
            </a:pPr>
            <a:r>
              <a:rPr lang="en-US" dirty="0" err="1"/>
              <a:t>www.danilovcy.ru</a:t>
            </a:r>
            <a:endParaRPr lang="en-US" dirty="0"/>
          </a:p>
        </p:txBody>
      </p:sp>
      <p:sp>
        <p:nvSpPr>
          <p:cNvPr id="14343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534150"/>
            <a:ext cx="2133600" cy="476250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E9C646A6-BE93-0E43-AAAC-7A0A535D54ED}" type="slidenum">
              <a:rPr kumimoji="0" lang="en-US" sz="1400"/>
              <a:pPr/>
              <a:t>2</a:t>
            </a:fld>
            <a:endParaRPr kumimoji="0" lang="en-US" sz="1400"/>
          </a:p>
        </p:txBody>
      </p:sp>
      <p:pic>
        <p:nvPicPr>
          <p:cNvPr id="27" name="Picture 19" descr="D:\Белановский Юрий\Даниловцы\Презентации\Спасение даниловцев\Фото\аа-Kukolnii_spekakl_98317-v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5200" y="4724400"/>
            <a:ext cx="2054936" cy="1368000"/>
          </a:xfrm>
          <a:prstGeom prst="rect">
            <a:avLst/>
          </a:prstGeom>
          <a:noFill/>
        </p:spPr>
      </p:pic>
      <p:pic>
        <p:nvPicPr>
          <p:cNvPr id="29" name="Picture 21" descr="D:\Белановский Юрий\Даниловцы\Презентации\Спасение даниловцев\Фото\аа-priut_3289-vi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05200" y="1295400"/>
            <a:ext cx="2054936" cy="1368000"/>
          </a:xfrm>
          <a:prstGeom prst="rect">
            <a:avLst/>
          </a:prstGeom>
          <a:noFill/>
        </p:spPr>
      </p:pic>
      <p:pic>
        <p:nvPicPr>
          <p:cNvPr id="22" name="Picture 4" descr="D:\Белановский Юрий\Даниловцы\Фото - по группам\105_PANA\все\встреча\paint_0025-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15000" y="1295400"/>
            <a:ext cx="3243166" cy="2160000"/>
          </a:xfrm>
          <a:prstGeom prst="rect">
            <a:avLst/>
          </a:prstGeom>
          <a:noFill/>
        </p:spPr>
      </p:pic>
      <p:pic>
        <p:nvPicPr>
          <p:cNvPr id="23" name="Picture 9" descr="D:\Белановский Юрий\Даниловцы\Фото - по группам\105_PANA\все\рдкб\печать фото 00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2400" y="3962400"/>
            <a:ext cx="3238885" cy="2160000"/>
          </a:xfrm>
          <a:prstGeom prst="rect">
            <a:avLst/>
          </a:prstGeom>
          <a:noFill/>
        </p:spPr>
      </p:pic>
      <p:pic>
        <p:nvPicPr>
          <p:cNvPr id="26" name="Picture 18" descr="D:\Белановский Юрий\Даниловцы\Презентации\Спасение даниловцев\Фото\аа-Bolnica_sv_Alexia_6007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15000" y="3962400"/>
            <a:ext cx="3239177" cy="2160000"/>
          </a:xfrm>
          <a:prstGeom prst="rect">
            <a:avLst/>
          </a:prstGeom>
          <a:noFill/>
        </p:spPr>
      </p:pic>
      <p:pic>
        <p:nvPicPr>
          <p:cNvPr id="2053" name="Picture 5" descr="D:\Белановский Юрий\Даниловцы\Презентации\Спасение даниловцев\Фото\uzhinpasha_011933333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52400" y="1295400"/>
            <a:ext cx="3238418" cy="2160000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505200" y="2743200"/>
            <a:ext cx="2088000" cy="182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0"/>
            <a:ext cx="7467600" cy="990600"/>
          </a:xfrm>
        </p:spPr>
        <p:txBody>
          <a:bodyPr/>
          <a:lstStyle/>
          <a:p>
            <a:pPr algn="l" eaLnBrk="1" hangingPunct="1"/>
            <a:r>
              <a:rPr kumimoji="0" lang="ru-RU">
                <a:solidFill>
                  <a:srgbClr val="008000"/>
                </a:solidFill>
                <a:latin typeface="Arial" charset="0"/>
                <a:cs typeface="Calibri" charset="0"/>
              </a:rPr>
              <a:t>Алгоритм нашей работы</a:t>
            </a:r>
          </a:p>
        </p:txBody>
      </p:sp>
      <p:sp>
        <p:nvSpPr>
          <p:cNvPr id="143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8229600" cy="4068763"/>
          </a:xfrm>
        </p:spPr>
        <p:txBody>
          <a:bodyPr/>
          <a:lstStyle/>
          <a:p>
            <a:pPr eaLnBrk="1" hangingPunct="1"/>
            <a:r>
              <a:rPr kumimoji="0" lang="ru-RU" sz="2500" dirty="0" smtClean="0">
                <a:latin typeface="Arial" charset="0"/>
                <a:cs typeface="Arial" charset="0"/>
              </a:rPr>
              <a:t>добрая </a:t>
            </a:r>
            <a:r>
              <a:rPr kumimoji="0" lang="ru-RU" sz="2500" dirty="0">
                <a:latin typeface="Arial" charset="0"/>
                <a:cs typeface="Arial" charset="0"/>
              </a:rPr>
              <a:t>идея – </a:t>
            </a:r>
          </a:p>
          <a:p>
            <a:pPr eaLnBrk="1" hangingPunct="1"/>
            <a:r>
              <a:rPr kumimoji="0" lang="ru-RU" sz="2500" dirty="0">
                <a:latin typeface="Arial" charset="0"/>
                <a:cs typeface="Arial" charset="0"/>
              </a:rPr>
              <a:t>поиск и подготовка координатора – </a:t>
            </a:r>
          </a:p>
          <a:p>
            <a:pPr eaLnBrk="1" hangingPunct="1"/>
            <a:r>
              <a:rPr kumimoji="0" lang="ru-RU" sz="2500" dirty="0">
                <a:latin typeface="Arial" charset="0"/>
                <a:cs typeface="Arial" charset="0"/>
              </a:rPr>
              <a:t>реклама – </a:t>
            </a:r>
          </a:p>
          <a:p>
            <a:pPr eaLnBrk="1" hangingPunct="1"/>
            <a:r>
              <a:rPr kumimoji="0" lang="ru-RU" sz="2500" dirty="0">
                <a:latin typeface="Arial" charset="0"/>
                <a:cs typeface="Arial" charset="0"/>
              </a:rPr>
              <a:t>привлечение волонтеров – </a:t>
            </a:r>
          </a:p>
          <a:p>
            <a:pPr eaLnBrk="1" hangingPunct="1"/>
            <a:r>
              <a:rPr kumimoji="0" lang="ru-RU" sz="2500" dirty="0">
                <a:latin typeface="Arial" charset="0"/>
                <a:cs typeface="Arial" charset="0"/>
              </a:rPr>
              <a:t>создание команды -  </a:t>
            </a:r>
          </a:p>
          <a:p>
            <a:pPr eaLnBrk="1" hangingPunct="1"/>
            <a:r>
              <a:rPr kumimoji="0" lang="ru-RU" sz="2500" dirty="0">
                <a:latin typeface="Arial" charset="0"/>
                <a:cs typeface="Arial" charset="0"/>
              </a:rPr>
              <a:t>воплощение доброй идеи – </a:t>
            </a:r>
          </a:p>
          <a:p>
            <a:pPr eaLnBrk="1" hangingPunct="1"/>
            <a:r>
              <a:rPr kumimoji="0" lang="ru-RU" sz="2500" dirty="0">
                <a:latin typeface="Arial" charset="0"/>
                <a:cs typeface="Arial" charset="0"/>
              </a:rPr>
              <a:t>поддержка и обучение волонтеров –</a:t>
            </a:r>
          </a:p>
          <a:p>
            <a:pPr eaLnBrk="1" hangingPunct="1"/>
            <a:r>
              <a:rPr kumimoji="0" lang="ru-RU" sz="2500" dirty="0">
                <a:latin typeface="Arial" charset="0"/>
                <a:cs typeface="Arial" charset="0"/>
              </a:rPr>
              <a:t>регулярная и длительная работа команды</a:t>
            </a:r>
          </a:p>
        </p:txBody>
      </p:sp>
      <p:pic>
        <p:nvPicPr>
          <p:cNvPr id="14339" name="Picture 8" descr="кроп лого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519" t="7617" r="9676" b="60"/>
          <a:stretch>
            <a:fillRect/>
          </a:stretch>
        </p:blipFill>
        <p:spPr bwMode="auto">
          <a:xfrm>
            <a:off x="0" y="0"/>
            <a:ext cx="1689100" cy="131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340" name="Группа 2"/>
          <p:cNvGrpSpPr>
            <a:grpSpLocks/>
          </p:cNvGrpSpPr>
          <p:nvPr/>
        </p:nvGrpSpPr>
        <p:grpSpPr bwMode="auto">
          <a:xfrm>
            <a:off x="1676400" y="968375"/>
            <a:ext cx="7391400" cy="214313"/>
            <a:chOff x="1676400" y="990600"/>
            <a:chExt cx="7391400" cy="214319"/>
          </a:xfrm>
        </p:grpSpPr>
        <p:sp>
          <p:nvSpPr>
            <p:cNvPr id="2" name="Прямоугольник 1"/>
            <p:cNvSpPr/>
            <p:nvPr/>
          </p:nvSpPr>
          <p:spPr>
            <a:xfrm>
              <a:off x="1676400" y="990600"/>
              <a:ext cx="7391400" cy="84140"/>
            </a:xfrm>
            <a:prstGeom prst="rect">
              <a:avLst/>
            </a:prstGeom>
            <a:solidFill>
              <a:srgbClr val="18B2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1676400" y="1096966"/>
              <a:ext cx="7391400" cy="46038"/>
            </a:xfrm>
            <a:prstGeom prst="rect">
              <a:avLst/>
            </a:prstGeom>
            <a:solidFill>
              <a:srgbClr val="FFD0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1676400" y="1158880"/>
              <a:ext cx="7391400" cy="4603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grpSp>
        <p:nvGrpSpPr>
          <p:cNvPr id="14341" name="Группа 8"/>
          <p:cNvGrpSpPr>
            <a:grpSpLocks/>
          </p:cNvGrpSpPr>
          <p:nvPr/>
        </p:nvGrpSpPr>
        <p:grpSpPr bwMode="auto">
          <a:xfrm>
            <a:off x="76200" y="6324600"/>
            <a:ext cx="8991600" cy="228600"/>
            <a:chOff x="1676400" y="990600"/>
            <a:chExt cx="7391400" cy="214319"/>
          </a:xfrm>
        </p:grpSpPr>
        <p:sp>
          <p:nvSpPr>
            <p:cNvPr id="10" name="Прямоугольник 9"/>
            <p:cNvSpPr/>
            <p:nvPr/>
          </p:nvSpPr>
          <p:spPr>
            <a:xfrm>
              <a:off x="1676400" y="990600"/>
              <a:ext cx="7391400" cy="83346"/>
            </a:xfrm>
            <a:prstGeom prst="rect">
              <a:avLst/>
            </a:prstGeom>
            <a:solidFill>
              <a:srgbClr val="18B2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676400" y="1097759"/>
              <a:ext cx="7391400" cy="44650"/>
            </a:xfrm>
            <a:prstGeom prst="rect">
              <a:avLst/>
            </a:prstGeom>
            <a:solidFill>
              <a:srgbClr val="FFD0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1676400" y="1158781"/>
              <a:ext cx="7391400" cy="4613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534150"/>
            <a:ext cx="2895600" cy="476250"/>
          </a:xfrm>
        </p:spPr>
        <p:txBody>
          <a:bodyPr/>
          <a:lstStyle/>
          <a:p>
            <a:pPr>
              <a:defRPr/>
            </a:pPr>
            <a:r>
              <a:rPr lang="en-US" dirty="0" err="1"/>
              <a:t>www.danilovcy.ru</a:t>
            </a:r>
            <a:endParaRPr lang="en-US" dirty="0"/>
          </a:p>
        </p:txBody>
      </p:sp>
      <p:sp>
        <p:nvSpPr>
          <p:cNvPr id="14343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534150"/>
            <a:ext cx="2133600" cy="476250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E9C646A6-BE93-0E43-AAAC-7A0A535D54ED}" type="slidenum">
              <a:rPr kumimoji="0" lang="en-US" sz="1400"/>
              <a:pPr/>
              <a:t>3</a:t>
            </a:fld>
            <a:endParaRPr kumimoji="0" lang="en-US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-76200"/>
            <a:ext cx="7467600" cy="990600"/>
          </a:xfrm>
        </p:spPr>
        <p:txBody>
          <a:bodyPr/>
          <a:lstStyle/>
          <a:p>
            <a:pPr algn="l" eaLnBrk="1" hangingPunct="1"/>
            <a:r>
              <a:rPr kumimoji="0" lang="ru-RU" dirty="0" smtClean="0">
                <a:solidFill>
                  <a:srgbClr val="008000"/>
                </a:solidFill>
                <a:latin typeface="Arial" charset="0"/>
                <a:cs typeface="Calibri" charset="0"/>
              </a:rPr>
              <a:t>Устройство</a:t>
            </a:r>
            <a:endParaRPr kumimoji="0" lang="ru-RU" dirty="0">
              <a:solidFill>
                <a:srgbClr val="008000"/>
              </a:solidFill>
              <a:latin typeface="Arial" charset="0"/>
              <a:cs typeface="Calibri" charset="0"/>
            </a:endParaRPr>
          </a:p>
        </p:txBody>
      </p:sp>
      <p:pic>
        <p:nvPicPr>
          <p:cNvPr id="14339" name="Picture 8" descr="кроп лого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519" t="7617" r="9676" b="60"/>
          <a:stretch>
            <a:fillRect/>
          </a:stretch>
        </p:blipFill>
        <p:spPr bwMode="auto">
          <a:xfrm>
            <a:off x="0" y="-22225"/>
            <a:ext cx="1689100" cy="131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Группа 2"/>
          <p:cNvGrpSpPr>
            <a:grpSpLocks/>
          </p:cNvGrpSpPr>
          <p:nvPr/>
        </p:nvGrpSpPr>
        <p:grpSpPr bwMode="auto">
          <a:xfrm>
            <a:off x="1676400" y="892175"/>
            <a:ext cx="7391400" cy="214313"/>
            <a:chOff x="1676400" y="990600"/>
            <a:chExt cx="7391400" cy="214319"/>
          </a:xfrm>
        </p:grpSpPr>
        <p:sp>
          <p:nvSpPr>
            <p:cNvPr id="2" name="Прямоугольник 1"/>
            <p:cNvSpPr/>
            <p:nvPr/>
          </p:nvSpPr>
          <p:spPr>
            <a:xfrm>
              <a:off x="1676400" y="990600"/>
              <a:ext cx="7391400" cy="84140"/>
            </a:xfrm>
            <a:prstGeom prst="rect">
              <a:avLst/>
            </a:prstGeom>
            <a:solidFill>
              <a:srgbClr val="18B2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1676400" y="1096966"/>
              <a:ext cx="7391400" cy="46038"/>
            </a:xfrm>
            <a:prstGeom prst="rect">
              <a:avLst/>
            </a:prstGeom>
            <a:solidFill>
              <a:srgbClr val="FFD0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1676400" y="1158880"/>
              <a:ext cx="7391400" cy="4603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grpSp>
        <p:nvGrpSpPr>
          <p:cNvPr id="4" name="Группа 8"/>
          <p:cNvGrpSpPr>
            <a:grpSpLocks/>
          </p:cNvGrpSpPr>
          <p:nvPr/>
        </p:nvGrpSpPr>
        <p:grpSpPr bwMode="auto">
          <a:xfrm>
            <a:off x="76200" y="6248400"/>
            <a:ext cx="8991600" cy="228600"/>
            <a:chOff x="1676400" y="990600"/>
            <a:chExt cx="7391400" cy="214319"/>
          </a:xfrm>
        </p:grpSpPr>
        <p:sp>
          <p:nvSpPr>
            <p:cNvPr id="10" name="Прямоугольник 9"/>
            <p:cNvSpPr/>
            <p:nvPr/>
          </p:nvSpPr>
          <p:spPr>
            <a:xfrm>
              <a:off x="1676400" y="990600"/>
              <a:ext cx="7391400" cy="83346"/>
            </a:xfrm>
            <a:prstGeom prst="rect">
              <a:avLst/>
            </a:prstGeom>
            <a:solidFill>
              <a:srgbClr val="18B2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676400" y="1097759"/>
              <a:ext cx="7391400" cy="44650"/>
            </a:xfrm>
            <a:prstGeom prst="rect">
              <a:avLst/>
            </a:prstGeom>
            <a:solidFill>
              <a:srgbClr val="FFD0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1676400" y="1158781"/>
              <a:ext cx="7391400" cy="4613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457950"/>
            <a:ext cx="2895600" cy="476250"/>
          </a:xfrm>
        </p:spPr>
        <p:txBody>
          <a:bodyPr/>
          <a:lstStyle/>
          <a:p>
            <a:pPr>
              <a:defRPr/>
            </a:pPr>
            <a:r>
              <a:rPr lang="en-US" dirty="0" err="1"/>
              <a:t>www.danilovcy.ru</a:t>
            </a:r>
            <a:endParaRPr lang="en-US" dirty="0"/>
          </a:p>
        </p:txBody>
      </p:sp>
      <p:sp>
        <p:nvSpPr>
          <p:cNvPr id="14343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457950"/>
            <a:ext cx="2133600" cy="476250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E9C646A6-BE93-0E43-AAAC-7A0A535D54ED}" type="slidenum">
              <a:rPr kumimoji="0" lang="en-US" sz="1400"/>
              <a:pPr/>
              <a:t>4</a:t>
            </a:fld>
            <a:endParaRPr kumimoji="0" lang="en-US" sz="1400"/>
          </a:p>
        </p:txBody>
      </p:sp>
      <p:sp>
        <p:nvSpPr>
          <p:cNvPr id="15" name="Прямая соединительная линия 3"/>
          <p:cNvSpPr/>
          <p:nvPr/>
        </p:nvSpPr>
        <p:spPr>
          <a:xfrm>
            <a:off x="4631949" y="2546329"/>
            <a:ext cx="2708947" cy="53803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366653"/>
                </a:lnTo>
                <a:lnTo>
                  <a:pt x="2708947" y="366653"/>
                </a:lnTo>
                <a:lnTo>
                  <a:pt x="2708947" y="538031"/>
                </a:lnTo>
              </a:path>
            </a:pathLst>
          </a:custGeom>
          <a:noFill/>
        </p:spPr>
        <p:style>
          <a:lnRef idx="1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6" name="Прямая соединительная линия 4"/>
          <p:cNvSpPr/>
          <p:nvPr/>
        </p:nvSpPr>
        <p:spPr>
          <a:xfrm>
            <a:off x="4880918" y="4259090"/>
            <a:ext cx="1404644" cy="53803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366653"/>
                </a:lnTo>
                <a:lnTo>
                  <a:pt x="1404644" y="366653"/>
                </a:lnTo>
                <a:lnTo>
                  <a:pt x="1404644" y="538031"/>
                </a:lnTo>
              </a:path>
            </a:pathLst>
          </a:custGeom>
          <a:noFill/>
        </p:spPr>
        <p:style>
          <a:lnRef idx="1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7" name="Прямая соединительная линия 5"/>
          <p:cNvSpPr/>
          <p:nvPr/>
        </p:nvSpPr>
        <p:spPr>
          <a:xfrm>
            <a:off x="4024492" y="4259090"/>
            <a:ext cx="856425" cy="53803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856425" y="0"/>
                </a:moveTo>
                <a:lnTo>
                  <a:pt x="856425" y="366653"/>
                </a:lnTo>
                <a:lnTo>
                  <a:pt x="0" y="366653"/>
                </a:lnTo>
                <a:lnTo>
                  <a:pt x="0" y="538031"/>
                </a:lnTo>
              </a:path>
            </a:pathLst>
          </a:custGeom>
          <a:noFill/>
        </p:spPr>
        <p:style>
          <a:lnRef idx="1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8" name="Прямая соединительная линия 6"/>
          <p:cNvSpPr/>
          <p:nvPr/>
        </p:nvSpPr>
        <p:spPr>
          <a:xfrm>
            <a:off x="4631949" y="2546329"/>
            <a:ext cx="248968" cy="53803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366653"/>
                </a:lnTo>
                <a:lnTo>
                  <a:pt x="248968" y="366653"/>
                </a:lnTo>
                <a:lnTo>
                  <a:pt x="248968" y="538031"/>
                </a:lnTo>
              </a:path>
            </a:pathLst>
          </a:custGeom>
          <a:noFill/>
        </p:spPr>
        <p:style>
          <a:lnRef idx="1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9" name="Прямая соединительная линия 7"/>
          <p:cNvSpPr/>
          <p:nvPr/>
        </p:nvSpPr>
        <p:spPr>
          <a:xfrm>
            <a:off x="2403882" y="2546329"/>
            <a:ext cx="2228066" cy="53803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2228066" y="0"/>
                </a:moveTo>
                <a:lnTo>
                  <a:pt x="2228066" y="366653"/>
                </a:lnTo>
                <a:lnTo>
                  <a:pt x="0" y="366653"/>
                </a:lnTo>
                <a:lnTo>
                  <a:pt x="0" y="538031"/>
                </a:lnTo>
              </a:path>
            </a:pathLst>
          </a:custGeom>
          <a:noFill/>
        </p:spPr>
        <p:style>
          <a:lnRef idx="1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0" name="Скругленный прямоугольник 19"/>
          <p:cNvSpPr/>
          <p:nvPr/>
        </p:nvSpPr>
        <p:spPr>
          <a:xfrm>
            <a:off x="594777" y="1371600"/>
            <a:ext cx="1849966" cy="1174728"/>
          </a:xfrm>
          <a:prstGeom prst="roundRect">
            <a:avLst>
              <a:gd name="adj" fmla="val 10000"/>
            </a:avLst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21" name="Группа 20"/>
          <p:cNvGrpSpPr/>
          <p:nvPr/>
        </p:nvGrpSpPr>
        <p:grpSpPr>
          <a:xfrm>
            <a:off x="800329" y="1566875"/>
            <a:ext cx="1849966" cy="1174728"/>
            <a:chOff x="1095016" y="1127766"/>
            <a:chExt cx="1849966" cy="1174728"/>
          </a:xfrm>
        </p:grpSpPr>
        <p:sp>
          <p:nvSpPr>
            <p:cNvPr id="50" name="Скругленный прямоугольник 49"/>
            <p:cNvSpPr/>
            <p:nvPr/>
          </p:nvSpPr>
          <p:spPr>
            <a:xfrm>
              <a:off x="1095016" y="1127766"/>
              <a:ext cx="1849966" cy="1174728"/>
            </a:xfrm>
            <a:prstGeom prst="roundRect">
              <a:avLst>
                <a:gd name="adj" fmla="val 10000"/>
              </a:avLst>
            </a:prstGeom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1" name="Скругленный прямоугольник 10"/>
            <p:cNvSpPr/>
            <p:nvPr/>
          </p:nvSpPr>
          <p:spPr>
            <a:xfrm>
              <a:off x="1129423" y="1162173"/>
              <a:ext cx="1781152" cy="110591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4770" tIns="64770" rIns="64770" bIns="64770" numCol="1" spcCol="1270" anchor="ctr" anchorCtr="0">
              <a:noAutofit/>
            </a:bodyPr>
            <a:lstStyle/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700" kern="1200" dirty="0" smtClean="0"/>
                <a:t>Секретарь</a:t>
              </a:r>
              <a:endParaRPr lang="fr-FR" sz="1700" kern="1200" dirty="0"/>
            </a:p>
          </p:txBody>
        </p:sp>
      </p:grpSp>
      <p:sp>
        <p:nvSpPr>
          <p:cNvPr id="22" name="Скругленный прямоугольник 21"/>
          <p:cNvSpPr/>
          <p:nvPr/>
        </p:nvSpPr>
        <p:spPr>
          <a:xfrm>
            <a:off x="6493705" y="1371600"/>
            <a:ext cx="1849966" cy="1174728"/>
          </a:xfrm>
          <a:prstGeom prst="roundRect">
            <a:avLst>
              <a:gd name="adj" fmla="val 10000"/>
            </a:avLst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23" name="Группа 22"/>
          <p:cNvGrpSpPr/>
          <p:nvPr/>
        </p:nvGrpSpPr>
        <p:grpSpPr>
          <a:xfrm>
            <a:off x="6699257" y="1566875"/>
            <a:ext cx="1849966" cy="1174728"/>
            <a:chOff x="6993944" y="1127766"/>
            <a:chExt cx="1849966" cy="1174728"/>
          </a:xfrm>
        </p:grpSpPr>
        <p:sp>
          <p:nvSpPr>
            <p:cNvPr id="48" name="Скругленный прямоугольник 47"/>
            <p:cNvSpPr/>
            <p:nvPr/>
          </p:nvSpPr>
          <p:spPr>
            <a:xfrm>
              <a:off x="6993944" y="1127766"/>
              <a:ext cx="1849966" cy="1174728"/>
            </a:xfrm>
            <a:prstGeom prst="roundRect">
              <a:avLst>
                <a:gd name="adj" fmla="val 10000"/>
              </a:avLst>
            </a:prstGeom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9" name="Скругленный прямоугольник 13"/>
            <p:cNvSpPr/>
            <p:nvPr/>
          </p:nvSpPr>
          <p:spPr>
            <a:xfrm>
              <a:off x="7028351" y="1162173"/>
              <a:ext cx="1781152" cy="110591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4770" tIns="64770" rIns="64770" bIns="64770" numCol="1" spcCol="1270" anchor="ctr" anchorCtr="0">
              <a:noAutofit/>
            </a:bodyPr>
            <a:lstStyle/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700" kern="1200" dirty="0" smtClean="0"/>
                <a:t>Координатор по развитию</a:t>
              </a:r>
              <a:endParaRPr lang="fr-FR" sz="1700" kern="1200" dirty="0"/>
            </a:p>
          </p:txBody>
        </p:sp>
      </p:grpSp>
      <p:sp>
        <p:nvSpPr>
          <p:cNvPr id="24" name="Скругленный прямоугольник 23"/>
          <p:cNvSpPr/>
          <p:nvPr/>
        </p:nvSpPr>
        <p:spPr>
          <a:xfrm>
            <a:off x="3706966" y="1371600"/>
            <a:ext cx="1849966" cy="1174728"/>
          </a:xfrm>
          <a:prstGeom prst="roundRect">
            <a:avLst>
              <a:gd name="adj" fmla="val 10000"/>
            </a:avLst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25" name="Группа 24"/>
          <p:cNvGrpSpPr/>
          <p:nvPr/>
        </p:nvGrpSpPr>
        <p:grpSpPr>
          <a:xfrm>
            <a:off x="3912518" y="1566875"/>
            <a:ext cx="1849966" cy="1174728"/>
            <a:chOff x="4207205" y="1127766"/>
            <a:chExt cx="1849966" cy="1174728"/>
          </a:xfrm>
        </p:grpSpPr>
        <p:sp>
          <p:nvSpPr>
            <p:cNvPr id="46" name="Скругленный прямоугольник 45"/>
            <p:cNvSpPr/>
            <p:nvPr/>
          </p:nvSpPr>
          <p:spPr>
            <a:xfrm>
              <a:off x="4207205" y="1127766"/>
              <a:ext cx="1849966" cy="1174728"/>
            </a:xfrm>
            <a:prstGeom prst="roundRect">
              <a:avLst>
                <a:gd name="adj" fmla="val 10000"/>
              </a:avLst>
            </a:prstGeom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7" name="Скругленный прямоугольник 16"/>
            <p:cNvSpPr/>
            <p:nvPr/>
          </p:nvSpPr>
          <p:spPr>
            <a:xfrm>
              <a:off x="4241612" y="1162173"/>
              <a:ext cx="1781152" cy="110591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4770" tIns="64770" rIns="64770" bIns="64770" numCol="1" spcCol="1270" anchor="ctr" anchorCtr="0">
              <a:noAutofit/>
            </a:bodyPr>
            <a:lstStyle/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700" kern="1200" dirty="0" smtClean="0"/>
                <a:t>Руководитель ДД «Даниловцы»</a:t>
              </a:r>
              <a:endParaRPr lang="fr-FR" sz="1700" kern="1200" dirty="0"/>
            </a:p>
          </p:txBody>
        </p:sp>
      </p:grpSp>
      <p:sp>
        <p:nvSpPr>
          <p:cNvPr id="26" name="Скругленный прямоугольник 25"/>
          <p:cNvSpPr/>
          <p:nvPr/>
        </p:nvSpPr>
        <p:spPr>
          <a:xfrm>
            <a:off x="1478899" y="3084361"/>
            <a:ext cx="1849966" cy="1174728"/>
          </a:xfrm>
          <a:prstGeom prst="roundRect">
            <a:avLst>
              <a:gd name="adj" fmla="val 10000"/>
            </a:avLst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27" name="Группа 26"/>
          <p:cNvGrpSpPr/>
          <p:nvPr/>
        </p:nvGrpSpPr>
        <p:grpSpPr>
          <a:xfrm>
            <a:off x="1676400" y="3279635"/>
            <a:ext cx="1849966" cy="1174728"/>
            <a:chOff x="1979138" y="2840526"/>
            <a:chExt cx="1849966" cy="1174728"/>
          </a:xfrm>
        </p:grpSpPr>
        <p:sp>
          <p:nvSpPr>
            <p:cNvPr id="44" name="Скругленный прямоугольник 43"/>
            <p:cNvSpPr/>
            <p:nvPr/>
          </p:nvSpPr>
          <p:spPr>
            <a:xfrm>
              <a:off x="1979138" y="2840526"/>
              <a:ext cx="1849966" cy="1174728"/>
            </a:xfrm>
            <a:prstGeom prst="roundRect">
              <a:avLst>
                <a:gd name="adj" fmla="val 10000"/>
              </a:avLst>
            </a:prstGeom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5" name="Скругленный прямоугольник 19"/>
            <p:cNvSpPr/>
            <p:nvPr/>
          </p:nvSpPr>
          <p:spPr>
            <a:xfrm>
              <a:off x="2013545" y="2874933"/>
              <a:ext cx="1781152" cy="110591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4770" tIns="64770" rIns="64770" bIns="64770" numCol="1" spcCol="1270" anchor="ctr" anchorCtr="0">
              <a:noAutofit/>
            </a:bodyPr>
            <a:lstStyle/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700" kern="1200" dirty="0" smtClean="0"/>
                <a:t>Специалисты по сопровождению волонтеров</a:t>
              </a:r>
              <a:endParaRPr lang="fr-FR" sz="1700" kern="1200" dirty="0"/>
            </a:p>
          </p:txBody>
        </p:sp>
      </p:grpSp>
      <p:sp>
        <p:nvSpPr>
          <p:cNvPr id="28" name="Скругленный прямоугольник 27"/>
          <p:cNvSpPr/>
          <p:nvPr/>
        </p:nvSpPr>
        <p:spPr>
          <a:xfrm>
            <a:off x="3955934" y="3084361"/>
            <a:ext cx="1849966" cy="1174728"/>
          </a:xfrm>
          <a:prstGeom prst="roundRect">
            <a:avLst>
              <a:gd name="adj" fmla="val 10000"/>
            </a:avLst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29" name="Группа 28"/>
          <p:cNvGrpSpPr/>
          <p:nvPr/>
        </p:nvGrpSpPr>
        <p:grpSpPr>
          <a:xfrm>
            <a:off x="3962400" y="3279635"/>
            <a:ext cx="1849966" cy="1174728"/>
            <a:chOff x="4456173" y="2840526"/>
            <a:chExt cx="1849966" cy="1174728"/>
          </a:xfrm>
        </p:grpSpPr>
        <p:sp>
          <p:nvSpPr>
            <p:cNvPr id="42" name="Скругленный прямоугольник 41"/>
            <p:cNvSpPr/>
            <p:nvPr/>
          </p:nvSpPr>
          <p:spPr>
            <a:xfrm>
              <a:off x="4456173" y="2840526"/>
              <a:ext cx="1849966" cy="1174728"/>
            </a:xfrm>
            <a:prstGeom prst="roundRect">
              <a:avLst>
                <a:gd name="adj" fmla="val 10000"/>
              </a:avLst>
            </a:prstGeom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3" name="Скругленный прямоугольник 22"/>
            <p:cNvSpPr/>
            <p:nvPr/>
          </p:nvSpPr>
          <p:spPr>
            <a:xfrm>
              <a:off x="4490580" y="2874933"/>
              <a:ext cx="1781152" cy="110591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4770" tIns="64770" rIns="64770" bIns="64770" numCol="1" spcCol="1270" anchor="ctr" anchorCtr="0">
              <a:noAutofit/>
            </a:bodyPr>
            <a:lstStyle/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700" kern="1200" dirty="0" smtClean="0"/>
                <a:t>Руководитель волонтерских групп</a:t>
              </a:r>
              <a:endParaRPr lang="fr-FR" sz="1700" kern="1200" dirty="0"/>
            </a:p>
          </p:txBody>
        </p:sp>
      </p:grpSp>
      <p:sp>
        <p:nvSpPr>
          <p:cNvPr id="30" name="Скругленный прямоугольник 29"/>
          <p:cNvSpPr/>
          <p:nvPr/>
        </p:nvSpPr>
        <p:spPr>
          <a:xfrm>
            <a:off x="3099509" y="4797122"/>
            <a:ext cx="1849966" cy="1174728"/>
          </a:xfrm>
          <a:prstGeom prst="roundRect">
            <a:avLst>
              <a:gd name="adj" fmla="val 10000"/>
            </a:avLst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31" name="Группа 30"/>
          <p:cNvGrpSpPr/>
          <p:nvPr/>
        </p:nvGrpSpPr>
        <p:grpSpPr>
          <a:xfrm>
            <a:off x="3124200" y="4992396"/>
            <a:ext cx="1849966" cy="1174728"/>
            <a:chOff x="3599748" y="4553287"/>
            <a:chExt cx="1849966" cy="1174728"/>
          </a:xfrm>
        </p:grpSpPr>
        <p:sp>
          <p:nvSpPr>
            <p:cNvPr id="40" name="Скругленный прямоугольник 39"/>
            <p:cNvSpPr/>
            <p:nvPr/>
          </p:nvSpPr>
          <p:spPr>
            <a:xfrm>
              <a:off x="3599748" y="4553287"/>
              <a:ext cx="1849966" cy="1174728"/>
            </a:xfrm>
            <a:prstGeom prst="roundRect">
              <a:avLst>
                <a:gd name="adj" fmla="val 10000"/>
              </a:avLst>
            </a:prstGeom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1" name="Скругленный прямоугольник 25"/>
            <p:cNvSpPr/>
            <p:nvPr/>
          </p:nvSpPr>
          <p:spPr>
            <a:xfrm>
              <a:off x="3634155" y="4587694"/>
              <a:ext cx="1781152" cy="110591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4770" tIns="64770" rIns="64770" bIns="64770" numCol="1" spcCol="1270" anchor="ctr" anchorCtr="0">
              <a:noAutofit/>
            </a:bodyPr>
            <a:lstStyle/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700" kern="1200" dirty="0" smtClean="0"/>
                <a:t>Координатор 1...</a:t>
              </a:r>
              <a:endParaRPr lang="fr-FR" sz="1700" kern="1200" dirty="0"/>
            </a:p>
          </p:txBody>
        </p:sp>
      </p:grpSp>
      <p:sp>
        <p:nvSpPr>
          <p:cNvPr id="32" name="Скругленный прямоугольник 31"/>
          <p:cNvSpPr/>
          <p:nvPr/>
        </p:nvSpPr>
        <p:spPr>
          <a:xfrm>
            <a:off x="5360579" y="4797122"/>
            <a:ext cx="1849966" cy="1174728"/>
          </a:xfrm>
          <a:prstGeom prst="roundRect">
            <a:avLst>
              <a:gd name="adj" fmla="val 10000"/>
            </a:avLst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33" name="Группа 32"/>
          <p:cNvGrpSpPr/>
          <p:nvPr/>
        </p:nvGrpSpPr>
        <p:grpSpPr>
          <a:xfrm>
            <a:off x="5334000" y="4992396"/>
            <a:ext cx="1849966" cy="1174728"/>
            <a:chOff x="5860818" y="4553287"/>
            <a:chExt cx="1849966" cy="1174728"/>
          </a:xfrm>
        </p:grpSpPr>
        <p:sp>
          <p:nvSpPr>
            <p:cNvPr id="38" name="Скругленный прямоугольник 37"/>
            <p:cNvSpPr/>
            <p:nvPr/>
          </p:nvSpPr>
          <p:spPr>
            <a:xfrm>
              <a:off x="5860818" y="4553287"/>
              <a:ext cx="1849966" cy="1174728"/>
            </a:xfrm>
            <a:prstGeom prst="roundRect">
              <a:avLst>
                <a:gd name="adj" fmla="val 10000"/>
              </a:avLst>
            </a:prstGeom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9" name="Скругленный прямоугольник 28"/>
            <p:cNvSpPr/>
            <p:nvPr/>
          </p:nvSpPr>
          <p:spPr>
            <a:xfrm>
              <a:off x="5895225" y="4587694"/>
              <a:ext cx="1781152" cy="110591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4770" tIns="64770" rIns="64770" bIns="64770" numCol="1" spcCol="1270" anchor="ctr" anchorCtr="0">
              <a:noAutofit/>
            </a:bodyPr>
            <a:lstStyle/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700" kern="1200" smtClean="0"/>
                <a:t>Координатор 14</a:t>
              </a:r>
              <a:endParaRPr lang="fr-FR" sz="1700" kern="1200" dirty="0"/>
            </a:p>
          </p:txBody>
        </p:sp>
      </p:grpSp>
      <p:sp>
        <p:nvSpPr>
          <p:cNvPr id="34" name="Скругленный прямоугольник 33"/>
          <p:cNvSpPr/>
          <p:nvPr/>
        </p:nvSpPr>
        <p:spPr>
          <a:xfrm>
            <a:off x="6415913" y="3084361"/>
            <a:ext cx="1849966" cy="1174728"/>
          </a:xfrm>
          <a:prstGeom prst="roundRect">
            <a:avLst>
              <a:gd name="adj" fmla="val 10000"/>
            </a:avLst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35" name="Группа 34"/>
          <p:cNvGrpSpPr/>
          <p:nvPr/>
        </p:nvGrpSpPr>
        <p:grpSpPr>
          <a:xfrm>
            <a:off x="6621465" y="3279635"/>
            <a:ext cx="1849966" cy="1174728"/>
            <a:chOff x="6916152" y="2840526"/>
            <a:chExt cx="1849966" cy="1174728"/>
          </a:xfrm>
        </p:grpSpPr>
        <p:sp>
          <p:nvSpPr>
            <p:cNvPr id="36" name="Скругленный прямоугольник 35"/>
            <p:cNvSpPr/>
            <p:nvPr/>
          </p:nvSpPr>
          <p:spPr>
            <a:xfrm>
              <a:off x="6916152" y="2840526"/>
              <a:ext cx="1849966" cy="1174728"/>
            </a:xfrm>
            <a:prstGeom prst="roundRect">
              <a:avLst>
                <a:gd name="adj" fmla="val 10000"/>
              </a:avLst>
            </a:prstGeom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7" name="Скругленный прямоугольник 31"/>
            <p:cNvSpPr/>
            <p:nvPr/>
          </p:nvSpPr>
          <p:spPr>
            <a:xfrm>
              <a:off x="6950559" y="2874933"/>
              <a:ext cx="1781152" cy="110591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4770" tIns="64770" rIns="64770" bIns="64770" numCol="1" spcCol="1270" anchor="ctr" anchorCtr="0">
              <a:noAutofit/>
            </a:bodyPr>
            <a:lstStyle/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700" kern="1200" dirty="0" smtClean="0"/>
                <a:t>Психологи</a:t>
              </a:r>
              <a:endParaRPr lang="fr-FR" sz="1700" kern="1200" dirty="0"/>
            </a:p>
          </p:txBody>
        </p:sp>
      </p:grpSp>
      <p:cxnSp>
        <p:nvCxnSpPr>
          <p:cNvPr id="52" name="Connecteur droit 5"/>
          <p:cNvCxnSpPr>
            <a:stCxn id="50" idx="3"/>
            <a:endCxn id="46" idx="1"/>
          </p:cNvCxnSpPr>
          <p:nvPr/>
        </p:nvCxnSpPr>
        <p:spPr>
          <a:xfrm>
            <a:off x="2650295" y="2154239"/>
            <a:ext cx="1262223" cy="0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5"/>
          <p:cNvCxnSpPr>
            <a:stCxn id="46" idx="3"/>
            <a:endCxn id="48" idx="1"/>
          </p:cNvCxnSpPr>
          <p:nvPr/>
        </p:nvCxnSpPr>
        <p:spPr>
          <a:xfrm>
            <a:off x="5762484" y="2154239"/>
            <a:ext cx="936773" cy="0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cteur droit 5"/>
          <p:cNvCxnSpPr>
            <a:stCxn id="45" idx="2"/>
            <a:endCxn id="41" idx="1"/>
          </p:cNvCxnSpPr>
          <p:nvPr/>
        </p:nvCxnSpPr>
        <p:spPr>
          <a:xfrm>
            <a:off x="2601383" y="4419956"/>
            <a:ext cx="557224" cy="1159804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cteur droit 5"/>
          <p:cNvCxnSpPr>
            <a:stCxn id="36" idx="2"/>
            <a:endCxn id="38" idx="3"/>
          </p:cNvCxnSpPr>
          <p:nvPr/>
        </p:nvCxnSpPr>
        <p:spPr>
          <a:xfrm flipH="1">
            <a:off x="7183966" y="4454363"/>
            <a:ext cx="362482" cy="1125397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necteur droit 5"/>
          <p:cNvCxnSpPr>
            <a:stCxn id="44" idx="3"/>
            <a:endCxn id="42" idx="1"/>
          </p:cNvCxnSpPr>
          <p:nvPr/>
        </p:nvCxnSpPr>
        <p:spPr>
          <a:xfrm>
            <a:off x="3526366" y="3866999"/>
            <a:ext cx="436034" cy="0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Connecteur droit 5"/>
          <p:cNvCxnSpPr>
            <a:stCxn id="42" idx="3"/>
            <a:endCxn id="36" idx="1"/>
          </p:cNvCxnSpPr>
          <p:nvPr/>
        </p:nvCxnSpPr>
        <p:spPr>
          <a:xfrm>
            <a:off x="5812366" y="3866999"/>
            <a:ext cx="809099" cy="0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-76200"/>
            <a:ext cx="7467600" cy="990600"/>
          </a:xfrm>
        </p:spPr>
        <p:txBody>
          <a:bodyPr/>
          <a:lstStyle/>
          <a:p>
            <a:pPr algn="l" eaLnBrk="1" hangingPunct="1"/>
            <a:r>
              <a:rPr kumimoji="0" lang="ru-RU" dirty="0" smtClean="0">
                <a:solidFill>
                  <a:srgbClr val="008000"/>
                </a:solidFill>
                <a:latin typeface="Arial" charset="0"/>
                <a:cs typeface="Calibri" charset="0"/>
              </a:rPr>
              <a:t>Устройство</a:t>
            </a:r>
            <a:endParaRPr kumimoji="0" lang="ru-RU" dirty="0">
              <a:solidFill>
                <a:srgbClr val="008000"/>
              </a:solidFill>
              <a:latin typeface="Arial" charset="0"/>
              <a:cs typeface="Calibri" charset="0"/>
            </a:endParaRPr>
          </a:p>
        </p:txBody>
      </p:sp>
      <p:grpSp>
        <p:nvGrpSpPr>
          <p:cNvPr id="3" name="Группа 2"/>
          <p:cNvGrpSpPr>
            <a:grpSpLocks/>
          </p:cNvGrpSpPr>
          <p:nvPr/>
        </p:nvGrpSpPr>
        <p:grpSpPr bwMode="auto">
          <a:xfrm>
            <a:off x="1676400" y="892175"/>
            <a:ext cx="7391400" cy="214313"/>
            <a:chOff x="1676400" y="990600"/>
            <a:chExt cx="7391400" cy="214319"/>
          </a:xfrm>
        </p:grpSpPr>
        <p:sp>
          <p:nvSpPr>
            <p:cNvPr id="2" name="Прямоугольник 1"/>
            <p:cNvSpPr/>
            <p:nvPr/>
          </p:nvSpPr>
          <p:spPr>
            <a:xfrm>
              <a:off x="1676400" y="990600"/>
              <a:ext cx="7391400" cy="84140"/>
            </a:xfrm>
            <a:prstGeom prst="rect">
              <a:avLst/>
            </a:prstGeom>
            <a:solidFill>
              <a:srgbClr val="18B2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1676400" y="1096966"/>
              <a:ext cx="7391400" cy="46038"/>
            </a:xfrm>
            <a:prstGeom prst="rect">
              <a:avLst/>
            </a:prstGeom>
            <a:solidFill>
              <a:srgbClr val="FFD0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1676400" y="1158880"/>
              <a:ext cx="7391400" cy="4603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grpSp>
        <p:nvGrpSpPr>
          <p:cNvPr id="4" name="Группа 8"/>
          <p:cNvGrpSpPr>
            <a:grpSpLocks/>
          </p:cNvGrpSpPr>
          <p:nvPr/>
        </p:nvGrpSpPr>
        <p:grpSpPr bwMode="auto">
          <a:xfrm>
            <a:off x="76200" y="6248400"/>
            <a:ext cx="8991600" cy="228600"/>
            <a:chOff x="1676400" y="990600"/>
            <a:chExt cx="7391400" cy="214319"/>
          </a:xfrm>
        </p:grpSpPr>
        <p:sp>
          <p:nvSpPr>
            <p:cNvPr id="10" name="Прямоугольник 9"/>
            <p:cNvSpPr/>
            <p:nvPr/>
          </p:nvSpPr>
          <p:spPr>
            <a:xfrm>
              <a:off x="1676400" y="990600"/>
              <a:ext cx="7391400" cy="83346"/>
            </a:xfrm>
            <a:prstGeom prst="rect">
              <a:avLst/>
            </a:prstGeom>
            <a:solidFill>
              <a:srgbClr val="18B2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676400" y="1097759"/>
              <a:ext cx="7391400" cy="44650"/>
            </a:xfrm>
            <a:prstGeom prst="rect">
              <a:avLst/>
            </a:prstGeom>
            <a:solidFill>
              <a:srgbClr val="FFD0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1676400" y="1158781"/>
              <a:ext cx="7391400" cy="4613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457950"/>
            <a:ext cx="2895600" cy="476250"/>
          </a:xfrm>
        </p:spPr>
        <p:txBody>
          <a:bodyPr/>
          <a:lstStyle/>
          <a:p>
            <a:pPr>
              <a:defRPr/>
            </a:pPr>
            <a:r>
              <a:rPr lang="en-US" dirty="0" err="1"/>
              <a:t>www.danilovcy.ru</a:t>
            </a:r>
            <a:endParaRPr lang="en-US" dirty="0"/>
          </a:p>
        </p:txBody>
      </p:sp>
      <p:sp>
        <p:nvSpPr>
          <p:cNvPr id="14343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457950"/>
            <a:ext cx="2133600" cy="476250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E9C646A6-BE93-0E43-AAAC-7A0A535D54ED}" type="slidenum">
              <a:rPr kumimoji="0" lang="en-US" sz="1400"/>
              <a:pPr/>
              <a:t>5</a:t>
            </a:fld>
            <a:endParaRPr kumimoji="0" lang="en-US" sz="1400"/>
          </a:p>
        </p:txBody>
      </p:sp>
      <p:sp>
        <p:nvSpPr>
          <p:cNvPr id="56" name="Ellipse 3"/>
          <p:cNvSpPr>
            <a:spLocks noChangeArrowheads="1"/>
          </p:cNvSpPr>
          <p:nvPr/>
        </p:nvSpPr>
        <p:spPr bwMode="auto">
          <a:xfrm>
            <a:off x="1295400" y="2133600"/>
            <a:ext cx="1660525" cy="1690688"/>
          </a:xfrm>
          <a:prstGeom prst="ellipse">
            <a:avLst/>
          </a:prstGeom>
          <a:gradFill rotWithShape="1">
            <a:gsLst>
              <a:gs pos="0">
                <a:srgbClr val="FFF400"/>
              </a:gs>
              <a:gs pos="100000">
                <a:srgbClr val="FFFFFF"/>
              </a:gs>
            </a:gsLst>
            <a:lin ang="18900000"/>
          </a:gradFill>
          <a:ln w="9525">
            <a:solidFill>
              <a:srgbClr val="000090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/>
            <a:r>
              <a:rPr lang="ru-RU" sz="1200" dirty="0">
                <a:solidFill>
                  <a:srgbClr val="000090"/>
                </a:solidFill>
                <a:latin typeface="Calibri" pitchFamily="-112" charset="0"/>
              </a:rPr>
              <a:t>Руководитель движения</a:t>
            </a:r>
            <a:endParaRPr lang="fr-FR" sz="1200" dirty="0">
              <a:solidFill>
                <a:srgbClr val="000090"/>
              </a:solidFill>
              <a:latin typeface="Calibri" pitchFamily="-112" charset="0"/>
            </a:endParaRPr>
          </a:p>
        </p:txBody>
      </p:sp>
      <p:sp>
        <p:nvSpPr>
          <p:cNvPr id="57" name="Ellipse 4"/>
          <p:cNvSpPr>
            <a:spLocks noChangeArrowheads="1"/>
          </p:cNvSpPr>
          <p:nvPr/>
        </p:nvSpPr>
        <p:spPr bwMode="auto">
          <a:xfrm>
            <a:off x="2971800" y="2590800"/>
            <a:ext cx="1466850" cy="1495425"/>
          </a:xfrm>
          <a:prstGeom prst="ellipse">
            <a:avLst/>
          </a:prstGeom>
          <a:gradFill rotWithShape="1">
            <a:gsLst>
              <a:gs pos="0">
                <a:srgbClr val="FFF400"/>
              </a:gs>
              <a:gs pos="100000">
                <a:srgbClr val="FFFFFF"/>
              </a:gs>
            </a:gsLst>
            <a:lin ang="18900000"/>
          </a:gradFill>
          <a:ln w="9525">
            <a:solidFill>
              <a:srgbClr val="000090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fr-FR" sz="1200" dirty="0">
              <a:solidFill>
                <a:srgbClr val="000090"/>
              </a:solidFill>
              <a:latin typeface="+mn-lt"/>
              <a:ea typeface="+mn-ea"/>
            </a:endParaRPr>
          </a:p>
        </p:txBody>
      </p:sp>
      <p:sp>
        <p:nvSpPr>
          <p:cNvPr id="59" name="ZoneTexte 7"/>
          <p:cNvSpPr txBox="1">
            <a:spLocks noChangeArrowheads="1"/>
          </p:cNvSpPr>
          <p:nvPr/>
        </p:nvSpPr>
        <p:spPr bwMode="auto">
          <a:xfrm>
            <a:off x="3200400" y="3048000"/>
            <a:ext cx="1051891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100" dirty="0" smtClean="0">
                <a:solidFill>
                  <a:srgbClr val="000090"/>
                </a:solidFill>
                <a:latin typeface="Calibri" pitchFamily="-112" charset="0"/>
              </a:rPr>
              <a:t>Руководитель </a:t>
            </a:r>
            <a:endParaRPr lang="ru-RU" sz="1100" dirty="0" smtClean="0">
              <a:solidFill>
                <a:srgbClr val="000090"/>
              </a:solidFill>
              <a:latin typeface="Calibri" pitchFamily="-112" charset="0"/>
            </a:endParaRPr>
          </a:p>
          <a:p>
            <a:pPr algn="ctr"/>
            <a:r>
              <a:rPr lang="ru-RU" sz="1100" dirty="0" smtClean="0">
                <a:solidFill>
                  <a:srgbClr val="000090"/>
                </a:solidFill>
                <a:latin typeface="Calibri" pitchFamily="-112" charset="0"/>
              </a:rPr>
              <a:t>волонтерских </a:t>
            </a:r>
          </a:p>
          <a:p>
            <a:pPr algn="ctr"/>
            <a:r>
              <a:rPr lang="ru-RU" sz="1100" dirty="0" smtClean="0">
                <a:solidFill>
                  <a:srgbClr val="000090"/>
                </a:solidFill>
                <a:latin typeface="Calibri" pitchFamily="-112" charset="0"/>
              </a:rPr>
              <a:t>групп</a:t>
            </a:r>
            <a:endParaRPr lang="fr-FR" sz="1100" dirty="0">
              <a:solidFill>
                <a:srgbClr val="000090"/>
              </a:solidFill>
              <a:latin typeface="Calibri" pitchFamily="-112" charset="0"/>
            </a:endParaRPr>
          </a:p>
        </p:txBody>
      </p:sp>
      <p:sp>
        <p:nvSpPr>
          <p:cNvPr id="60" name="Ellipse 10"/>
          <p:cNvSpPr>
            <a:spLocks noChangeArrowheads="1"/>
          </p:cNvSpPr>
          <p:nvPr/>
        </p:nvSpPr>
        <p:spPr bwMode="auto">
          <a:xfrm>
            <a:off x="3124200" y="1143000"/>
            <a:ext cx="1360488" cy="1387475"/>
          </a:xfrm>
          <a:prstGeom prst="ellipse">
            <a:avLst/>
          </a:prstGeom>
          <a:gradFill rotWithShape="1">
            <a:gsLst>
              <a:gs pos="0">
                <a:srgbClr val="FFF400"/>
              </a:gs>
              <a:gs pos="100000">
                <a:srgbClr val="FFFFFF"/>
              </a:gs>
            </a:gsLst>
            <a:lin ang="18900000"/>
          </a:gradFill>
          <a:ln w="9525">
            <a:solidFill>
              <a:srgbClr val="000090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/>
            <a:r>
              <a:rPr lang="ru-RU" sz="1200" dirty="0" smtClean="0">
                <a:solidFill>
                  <a:srgbClr val="000090"/>
                </a:solidFill>
                <a:latin typeface="Calibri" pitchFamily="-112" charset="0"/>
              </a:rPr>
              <a:t>Психологи</a:t>
            </a:r>
            <a:endParaRPr lang="fr-FR" sz="1200" dirty="0">
              <a:solidFill>
                <a:srgbClr val="000090"/>
              </a:solidFill>
              <a:latin typeface="Calibri" pitchFamily="-112" charset="0"/>
            </a:endParaRPr>
          </a:p>
        </p:txBody>
      </p:sp>
      <p:sp>
        <p:nvSpPr>
          <p:cNvPr id="67" name="Ellipse 16"/>
          <p:cNvSpPr>
            <a:spLocks noChangeArrowheads="1"/>
          </p:cNvSpPr>
          <p:nvPr/>
        </p:nvSpPr>
        <p:spPr bwMode="auto">
          <a:xfrm>
            <a:off x="457200" y="1066800"/>
            <a:ext cx="1360487" cy="1387475"/>
          </a:xfrm>
          <a:prstGeom prst="ellipse">
            <a:avLst/>
          </a:prstGeom>
          <a:gradFill rotWithShape="1">
            <a:gsLst>
              <a:gs pos="0">
                <a:srgbClr val="FFF400"/>
              </a:gs>
              <a:gs pos="100000">
                <a:srgbClr val="FFFFFF"/>
              </a:gs>
            </a:gsLst>
            <a:lin ang="18900000"/>
          </a:gradFill>
          <a:ln w="9525">
            <a:solidFill>
              <a:srgbClr val="000090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/>
            <a:r>
              <a:rPr lang="ru-RU" sz="1000" dirty="0" smtClean="0">
                <a:solidFill>
                  <a:srgbClr val="000090"/>
                </a:solidFill>
                <a:latin typeface="Calibri" pitchFamily="-112" charset="0"/>
              </a:rPr>
              <a:t>Координатор по развитию</a:t>
            </a:r>
            <a:endParaRPr lang="fr-FR" sz="1000" dirty="0">
              <a:solidFill>
                <a:srgbClr val="000090"/>
              </a:solidFill>
              <a:latin typeface="Calibri" pitchFamily="-112" charset="0"/>
            </a:endParaRPr>
          </a:p>
        </p:txBody>
      </p:sp>
      <p:sp>
        <p:nvSpPr>
          <p:cNvPr id="68" name="Ellipse 17"/>
          <p:cNvSpPr>
            <a:spLocks noChangeArrowheads="1"/>
          </p:cNvSpPr>
          <p:nvPr/>
        </p:nvSpPr>
        <p:spPr bwMode="auto">
          <a:xfrm>
            <a:off x="1143000" y="3886200"/>
            <a:ext cx="1116013" cy="1143000"/>
          </a:xfrm>
          <a:prstGeom prst="ellipse">
            <a:avLst/>
          </a:prstGeom>
          <a:gradFill rotWithShape="1">
            <a:gsLst>
              <a:gs pos="0">
                <a:srgbClr val="FFF400"/>
              </a:gs>
              <a:gs pos="100000">
                <a:srgbClr val="FFFFFF"/>
              </a:gs>
            </a:gsLst>
            <a:lin ang="18900000"/>
          </a:gradFill>
          <a:ln w="9525">
            <a:solidFill>
              <a:srgbClr val="000090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/>
            <a:r>
              <a:rPr lang="ru-RU" sz="1000" dirty="0">
                <a:solidFill>
                  <a:srgbClr val="000090"/>
                </a:solidFill>
                <a:latin typeface="Calibri" pitchFamily="-112" charset="0"/>
              </a:rPr>
              <a:t>Секретарь</a:t>
            </a:r>
            <a:endParaRPr lang="fr-FR" sz="1000" dirty="0">
              <a:solidFill>
                <a:srgbClr val="000090"/>
              </a:solidFill>
              <a:latin typeface="Calibri" pitchFamily="-112" charset="0"/>
            </a:endParaRPr>
          </a:p>
        </p:txBody>
      </p:sp>
      <p:sp>
        <p:nvSpPr>
          <p:cNvPr id="69" name="Ellipse 19"/>
          <p:cNvSpPr>
            <a:spLocks noChangeArrowheads="1"/>
          </p:cNvSpPr>
          <p:nvPr/>
        </p:nvSpPr>
        <p:spPr bwMode="auto">
          <a:xfrm>
            <a:off x="4672013" y="1903413"/>
            <a:ext cx="1196975" cy="1219200"/>
          </a:xfrm>
          <a:prstGeom prst="ellipse">
            <a:avLst/>
          </a:prstGeom>
          <a:gradFill rotWithShape="1">
            <a:gsLst>
              <a:gs pos="0">
                <a:srgbClr val="FFF400"/>
              </a:gs>
              <a:gs pos="100000">
                <a:srgbClr val="FFFFFF"/>
              </a:gs>
            </a:gsLst>
            <a:lin ang="18900000"/>
          </a:gradFill>
          <a:ln w="9525">
            <a:solidFill>
              <a:srgbClr val="000090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/>
            <a:r>
              <a:rPr lang="ru-RU" sz="1200">
                <a:solidFill>
                  <a:srgbClr val="000090"/>
                </a:solidFill>
                <a:latin typeface="Calibri" pitchFamily="-112" charset="0"/>
              </a:rPr>
              <a:t>Координатор</a:t>
            </a:r>
            <a:endParaRPr lang="fr-FR" sz="1200">
              <a:solidFill>
                <a:srgbClr val="000090"/>
              </a:solidFill>
              <a:latin typeface="Calibri" pitchFamily="-112" charset="0"/>
            </a:endParaRPr>
          </a:p>
        </p:txBody>
      </p:sp>
      <p:sp>
        <p:nvSpPr>
          <p:cNvPr id="70" name="Ellipse 20"/>
          <p:cNvSpPr>
            <a:spLocks noChangeArrowheads="1"/>
          </p:cNvSpPr>
          <p:nvPr/>
        </p:nvSpPr>
        <p:spPr bwMode="auto">
          <a:xfrm>
            <a:off x="5986463" y="1798638"/>
            <a:ext cx="1195387" cy="1219200"/>
          </a:xfrm>
          <a:prstGeom prst="ellipse">
            <a:avLst/>
          </a:prstGeom>
          <a:gradFill rotWithShape="1">
            <a:gsLst>
              <a:gs pos="0">
                <a:srgbClr val="FFF400"/>
              </a:gs>
              <a:gs pos="100000">
                <a:srgbClr val="FFFFFF"/>
              </a:gs>
            </a:gsLst>
            <a:lin ang="18900000"/>
          </a:gradFill>
          <a:ln w="9525">
            <a:solidFill>
              <a:srgbClr val="000090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/>
            <a:r>
              <a:rPr lang="ru-RU" sz="1200" dirty="0">
                <a:solidFill>
                  <a:srgbClr val="000090"/>
                </a:solidFill>
                <a:latin typeface="Calibri" pitchFamily="-112" charset="0"/>
              </a:rPr>
              <a:t>Координатор</a:t>
            </a:r>
            <a:endParaRPr lang="fr-FR" sz="1200" dirty="0">
              <a:solidFill>
                <a:srgbClr val="000090"/>
              </a:solidFill>
              <a:latin typeface="Calibri" pitchFamily="-112" charset="0"/>
            </a:endParaRPr>
          </a:p>
        </p:txBody>
      </p:sp>
      <p:sp>
        <p:nvSpPr>
          <p:cNvPr id="71" name="Ellipse 21"/>
          <p:cNvSpPr>
            <a:spLocks noChangeArrowheads="1"/>
          </p:cNvSpPr>
          <p:nvPr/>
        </p:nvSpPr>
        <p:spPr bwMode="auto">
          <a:xfrm>
            <a:off x="6899275" y="2895600"/>
            <a:ext cx="1196975" cy="1219200"/>
          </a:xfrm>
          <a:prstGeom prst="ellipse">
            <a:avLst/>
          </a:prstGeom>
          <a:gradFill rotWithShape="1">
            <a:gsLst>
              <a:gs pos="0">
                <a:srgbClr val="FFF400"/>
              </a:gs>
              <a:gs pos="100000">
                <a:srgbClr val="FFFFFF"/>
              </a:gs>
            </a:gsLst>
            <a:lin ang="18900000"/>
          </a:gradFill>
          <a:ln w="9525">
            <a:solidFill>
              <a:srgbClr val="000090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/>
            <a:r>
              <a:rPr lang="ru-RU" sz="1200">
                <a:solidFill>
                  <a:srgbClr val="000090"/>
                </a:solidFill>
                <a:latin typeface="Calibri" pitchFamily="-112" charset="0"/>
              </a:rPr>
              <a:t>Координатор</a:t>
            </a:r>
            <a:endParaRPr lang="fr-FR" sz="1200">
              <a:solidFill>
                <a:srgbClr val="000090"/>
              </a:solidFill>
              <a:latin typeface="Calibri" pitchFamily="-112" charset="0"/>
            </a:endParaRPr>
          </a:p>
        </p:txBody>
      </p:sp>
      <p:sp>
        <p:nvSpPr>
          <p:cNvPr id="72" name="Ellipse 22"/>
          <p:cNvSpPr>
            <a:spLocks noChangeArrowheads="1"/>
          </p:cNvSpPr>
          <p:nvPr/>
        </p:nvSpPr>
        <p:spPr bwMode="auto">
          <a:xfrm>
            <a:off x="6584950" y="4356100"/>
            <a:ext cx="1195388" cy="1219200"/>
          </a:xfrm>
          <a:prstGeom prst="ellipse">
            <a:avLst/>
          </a:prstGeom>
          <a:gradFill rotWithShape="1">
            <a:gsLst>
              <a:gs pos="0">
                <a:srgbClr val="FFF400"/>
              </a:gs>
              <a:gs pos="100000">
                <a:srgbClr val="FFFFFF"/>
              </a:gs>
            </a:gsLst>
            <a:lin ang="18900000"/>
          </a:gradFill>
          <a:ln w="9525">
            <a:solidFill>
              <a:srgbClr val="000090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/>
            <a:r>
              <a:rPr lang="ru-RU" sz="1200">
                <a:solidFill>
                  <a:srgbClr val="000090"/>
                </a:solidFill>
                <a:latin typeface="Calibri" pitchFamily="-112" charset="0"/>
              </a:rPr>
              <a:t>Координатор</a:t>
            </a:r>
            <a:endParaRPr lang="fr-FR" sz="1200">
              <a:solidFill>
                <a:srgbClr val="000090"/>
              </a:solidFill>
              <a:latin typeface="Calibri" pitchFamily="-112" charset="0"/>
            </a:endParaRPr>
          </a:p>
        </p:txBody>
      </p:sp>
      <p:sp>
        <p:nvSpPr>
          <p:cNvPr id="73" name="Ellipse 23"/>
          <p:cNvSpPr>
            <a:spLocks noChangeArrowheads="1"/>
          </p:cNvSpPr>
          <p:nvPr/>
        </p:nvSpPr>
        <p:spPr bwMode="auto">
          <a:xfrm>
            <a:off x="5275263" y="4799013"/>
            <a:ext cx="1195387" cy="1217612"/>
          </a:xfrm>
          <a:prstGeom prst="ellipse">
            <a:avLst/>
          </a:prstGeom>
          <a:gradFill rotWithShape="1">
            <a:gsLst>
              <a:gs pos="0">
                <a:srgbClr val="FFF400"/>
              </a:gs>
              <a:gs pos="100000">
                <a:srgbClr val="FFFFFF"/>
              </a:gs>
            </a:gsLst>
            <a:lin ang="18900000"/>
          </a:gradFill>
          <a:ln w="9525">
            <a:solidFill>
              <a:srgbClr val="000090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/>
            <a:r>
              <a:rPr lang="ru-RU" sz="1200">
                <a:solidFill>
                  <a:srgbClr val="000090"/>
                </a:solidFill>
                <a:latin typeface="Calibri" pitchFamily="-112" charset="0"/>
              </a:rPr>
              <a:t>Координатор</a:t>
            </a:r>
            <a:endParaRPr lang="fr-FR" sz="1200">
              <a:solidFill>
                <a:srgbClr val="000090"/>
              </a:solidFill>
              <a:latin typeface="Calibri" pitchFamily="-112" charset="0"/>
            </a:endParaRPr>
          </a:p>
        </p:txBody>
      </p:sp>
      <p:sp>
        <p:nvSpPr>
          <p:cNvPr id="74" name="Ellipse 24"/>
          <p:cNvSpPr>
            <a:spLocks noChangeArrowheads="1"/>
          </p:cNvSpPr>
          <p:nvPr/>
        </p:nvSpPr>
        <p:spPr bwMode="auto">
          <a:xfrm>
            <a:off x="4075113" y="4189413"/>
            <a:ext cx="1195387" cy="1219200"/>
          </a:xfrm>
          <a:prstGeom prst="ellipse">
            <a:avLst/>
          </a:prstGeom>
          <a:gradFill rotWithShape="1">
            <a:gsLst>
              <a:gs pos="0">
                <a:srgbClr val="FFF400"/>
              </a:gs>
              <a:gs pos="100000">
                <a:srgbClr val="FFFFFF"/>
              </a:gs>
            </a:gsLst>
            <a:lin ang="18900000"/>
          </a:gradFill>
          <a:ln w="9525">
            <a:solidFill>
              <a:srgbClr val="000090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/>
            <a:r>
              <a:rPr lang="ru-RU" sz="1200">
                <a:solidFill>
                  <a:srgbClr val="000090"/>
                </a:solidFill>
                <a:latin typeface="Calibri" pitchFamily="-112" charset="0"/>
              </a:rPr>
              <a:t>Координатор</a:t>
            </a:r>
            <a:endParaRPr lang="fr-FR" sz="1200">
              <a:solidFill>
                <a:srgbClr val="000090"/>
              </a:solidFill>
              <a:latin typeface="Calibri" pitchFamily="-112" charset="0"/>
            </a:endParaRPr>
          </a:p>
        </p:txBody>
      </p:sp>
      <p:sp>
        <p:nvSpPr>
          <p:cNvPr id="75" name="Ellipse 26"/>
          <p:cNvSpPr>
            <a:spLocks noChangeArrowheads="1"/>
          </p:cNvSpPr>
          <p:nvPr/>
        </p:nvSpPr>
        <p:spPr bwMode="auto">
          <a:xfrm>
            <a:off x="3821113" y="4189413"/>
            <a:ext cx="254000" cy="257175"/>
          </a:xfrm>
          <a:prstGeom prst="ellipse">
            <a:avLst/>
          </a:prstGeom>
          <a:gradFill rotWithShape="1">
            <a:gsLst>
              <a:gs pos="0">
                <a:srgbClr val="FFF400"/>
              </a:gs>
              <a:gs pos="100000">
                <a:srgbClr val="FFFFFF"/>
              </a:gs>
            </a:gsLst>
            <a:lin ang="18900000"/>
          </a:gradFill>
          <a:ln w="9525">
            <a:solidFill>
              <a:srgbClr val="000090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fr-FR" sz="1200" dirty="0">
              <a:solidFill>
                <a:srgbClr val="000090"/>
              </a:solidFill>
              <a:latin typeface="+mn-lt"/>
              <a:ea typeface="+mn-ea"/>
            </a:endParaRPr>
          </a:p>
        </p:txBody>
      </p:sp>
      <p:sp>
        <p:nvSpPr>
          <p:cNvPr id="76" name="Ellipse 27"/>
          <p:cNvSpPr>
            <a:spLocks noChangeArrowheads="1"/>
          </p:cNvSpPr>
          <p:nvPr/>
        </p:nvSpPr>
        <p:spPr bwMode="auto">
          <a:xfrm>
            <a:off x="3721100" y="4618038"/>
            <a:ext cx="252413" cy="257175"/>
          </a:xfrm>
          <a:prstGeom prst="ellipse">
            <a:avLst/>
          </a:prstGeom>
          <a:gradFill rotWithShape="1">
            <a:gsLst>
              <a:gs pos="0">
                <a:srgbClr val="FFF400"/>
              </a:gs>
              <a:gs pos="100000">
                <a:srgbClr val="FFFFFF"/>
              </a:gs>
            </a:gsLst>
            <a:lin ang="18900000"/>
          </a:gradFill>
          <a:ln w="9525">
            <a:solidFill>
              <a:srgbClr val="000090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fr-FR" sz="1200" dirty="0">
              <a:solidFill>
                <a:srgbClr val="000090"/>
              </a:solidFill>
              <a:latin typeface="+mn-lt"/>
              <a:ea typeface="+mn-ea"/>
            </a:endParaRPr>
          </a:p>
        </p:txBody>
      </p:sp>
      <p:sp>
        <p:nvSpPr>
          <p:cNvPr id="77" name="Ellipse 28"/>
          <p:cNvSpPr>
            <a:spLocks noChangeArrowheads="1"/>
          </p:cNvSpPr>
          <p:nvPr/>
        </p:nvSpPr>
        <p:spPr bwMode="auto">
          <a:xfrm>
            <a:off x="3821113" y="5084763"/>
            <a:ext cx="254000" cy="257175"/>
          </a:xfrm>
          <a:prstGeom prst="ellipse">
            <a:avLst/>
          </a:prstGeom>
          <a:gradFill rotWithShape="1">
            <a:gsLst>
              <a:gs pos="0">
                <a:srgbClr val="FFF400"/>
              </a:gs>
              <a:gs pos="100000">
                <a:srgbClr val="FFFFFF"/>
              </a:gs>
            </a:gsLst>
            <a:lin ang="18900000"/>
          </a:gradFill>
          <a:ln w="9525">
            <a:solidFill>
              <a:srgbClr val="000090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fr-FR" sz="1200" dirty="0">
              <a:solidFill>
                <a:srgbClr val="000090"/>
              </a:solidFill>
              <a:latin typeface="+mn-lt"/>
              <a:ea typeface="+mn-ea"/>
            </a:endParaRPr>
          </a:p>
        </p:txBody>
      </p:sp>
      <p:sp>
        <p:nvSpPr>
          <p:cNvPr id="78" name="Ellipse 29"/>
          <p:cNvSpPr>
            <a:spLocks noChangeArrowheads="1"/>
          </p:cNvSpPr>
          <p:nvPr/>
        </p:nvSpPr>
        <p:spPr bwMode="auto">
          <a:xfrm>
            <a:off x="4100513" y="5365750"/>
            <a:ext cx="252412" cy="258763"/>
          </a:xfrm>
          <a:prstGeom prst="ellipse">
            <a:avLst/>
          </a:prstGeom>
          <a:gradFill rotWithShape="1">
            <a:gsLst>
              <a:gs pos="0">
                <a:srgbClr val="FFF400"/>
              </a:gs>
              <a:gs pos="100000">
                <a:srgbClr val="FFFFFF"/>
              </a:gs>
            </a:gsLst>
            <a:lin ang="18900000"/>
          </a:gradFill>
          <a:ln w="9525">
            <a:solidFill>
              <a:srgbClr val="000090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fr-FR" sz="1200" dirty="0">
              <a:solidFill>
                <a:srgbClr val="000090"/>
              </a:solidFill>
              <a:latin typeface="+mn-lt"/>
              <a:ea typeface="+mn-ea"/>
            </a:endParaRPr>
          </a:p>
        </p:txBody>
      </p:sp>
      <p:sp>
        <p:nvSpPr>
          <p:cNvPr id="79" name="Ellipse 30"/>
          <p:cNvSpPr>
            <a:spLocks noChangeArrowheads="1"/>
          </p:cNvSpPr>
          <p:nvPr/>
        </p:nvSpPr>
        <p:spPr bwMode="auto">
          <a:xfrm>
            <a:off x="4546600" y="5575300"/>
            <a:ext cx="252413" cy="258763"/>
          </a:xfrm>
          <a:prstGeom prst="ellipse">
            <a:avLst/>
          </a:prstGeom>
          <a:gradFill rotWithShape="1">
            <a:gsLst>
              <a:gs pos="0">
                <a:srgbClr val="FFF400"/>
              </a:gs>
              <a:gs pos="100000">
                <a:srgbClr val="FFFFFF"/>
              </a:gs>
            </a:gsLst>
            <a:lin ang="18900000"/>
          </a:gradFill>
          <a:ln w="9525">
            <a:solidFill>
              <a:srgbClr val="000090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fr-FR" sz="1200" dirty="0">
              <a:solidFill>
                <a:srgbClr val="000090"/>
              </a:solidFill>
              <a:latin typeface="+mn-lt"/>
              <a:ea typeface="+mn-ea"/>
            </a:endParaRPr>
          </a:p>
        </p:txBody>
      </p:sp>
      <p:sp>
        <p:nvSpPr>
          <p:cNvPr id="80" name="Ellipse 31"/>
          <p:cNvSpPr>
            <a:spLocks noChangeArrowheads="1"/>
          </p:cNvSpPr>
          <p:nvPr/>
        </p:nvSpPr>
        <p:spPr bwMode="auto">
          <a:xfrm>
            <a:off x="4970463" y="5624513"/>
            <a:ext cx="252412" cy="257175"/>
          </a:xfrm>
          <a:prstGeom prst="ellipse">
            <a:avLst/>
          </a:prstGeom>
          <a:gradFill rotWithShape="1">
            <a:gsLst>
              <a:gs pos="0">
                <a:srgbClr val="FFF400"/>
              </a:gs>
              <a:gs pos="100000">
                <a:srgbClr val="FFFFFF"/>
              </a:gs>
            </a:gsLst>
            <a:lin ang="18900000"/>
          </a:gradFill>
          <a:ln w="9525">
            <a:solidFill>
              <a:srgbClr val="000090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fr-FR" sz="1200" dirty="0">
              <a:solidFill>
                <a:srgbClr val="000090"/>
              </a:solidFill>
              <a:latin typeface="+mn-lt"/>
              <a:ea typeface="+mn-ea"/>
            </a:endParaRPr>
          </a:p>
        </p:txBody>
      </p:sp>
      <p:sp>
        <p:nvSpPr>
          <p:cNvPr id="81" name="Ellipse 32"/>
          <p:cNvSpPr>
            <a:spLocks noChangeArrowheads="1"/>
          </p:cNvSpPr>
          <p:nvPr/>
        </p:nvSpPr>
        <p:spPr bwMode="auto">
          <a:xfrm>
            <a:off x="6434138" y="5753100"/>
            <a:ext cx="254000" cy="257175"/>
          </a:xfrm>
          <a:prstGeom prst="ellipse">
            <a:avLst/>
          </a:prstGeom>
          <a:gradFill rotWithShape="1">
            <a:gsLst>
              <a:gs pos="0">
                <a:srgbClr val="FFF400"/>
              </a:gs>
              <a:gs pos="100000">
                <a:srgbClr val="FFFFFF"/>
              </a:gs>
            </a:gsLst>
            <a:lin ang="18900000"/>
          </a:gradFill>
          <a:ln w="9525">
            <a:solidFill>
              <a:srgbClr val="000090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fr-FR" sz="1200" dirty="0">
              <a:solidFill>
                <a:srgbClr val="000090"/>
              </a:solidFill>
              <a:latin typeface="+mn-lt"/>
              <a:ea typeface="+mn-ea"/>
            </a:endParaRPr>
          </a:p>
        </p:txBody>
      </p:sp>
      <p:sp>
        <p:nvSpPr>
          <p:cNvPr id="82" name="Ellipse 33"/>
          <p:cNvSpPr>
            <a:spLocks noChangeArrowheads="1"/>
          </p:cNvSpPr>
          <p:nvPr/>
        </p:nvSpPr>
        <p:spPr bwMode="auto">
          <a:xfrm>
            <a:off x="6773863" y="5624513"/>
            <a:ext cx="252412" cy="257175"/>
          </a:xfrm>
          <a:prstGeom prst="ellipse">
            <a:avLst/>
          </a:prstGeom>
          <a:gradFill rotWithShape="1">
            <a:gsLst>
              <a:gs pos="0">
                <a:srgbClr val="FFF400"/>
              </a:gs>
              <a:gs pos="100000">
                <a:srgbClr val="FFFFFF"/>
              </a:gs>
            </a:gsLst>
            <a:lin ang="18900000"/>
          </a:gradFill>
          <a:ln w="9525">
            <a:solidFill>
              <a:srgbClr val="000090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fr-FR" sz="1200" dirty="0">
              <a:solidFill>
                <a:srgbClr val="000090"/>
              </a:solidFill>
              <a:latin typeface="+mn-lt"/>
              <a:ea typeface="+mn-ea"/>
            </a:endParaRPr>
          </a:p>
        </p:txBody>
      </p:sp>
      <p:sp>
        <p:nvSpPr>
          <p:cNvPr id="83" name="Ellipse 34"/>
          <p:cNvSpPr>
            <a:spLocks noChangeArrowheads="1"/>
          </p:cNvSpPr>
          <p:nvPr/>
        </p:nvSpPr>
        <p:spPr bwMode="auto">
          <a:xfrm>
            <a:off x="7181850" y="5703888"/>
            <a:ext cx="254000" cy="258762"/>
          </a:xfrm>
          <a:prstGeom prst="ellipse">
            <a:avLst/>
          </a:prstGeom>
          <a:gradFill rotWithShape="1">
            <a:gsLst>
              <a:gs pos="0">
                <a:srgbClr val="FFF400"/>
              </a:gs>
              <a:gs pos="100000">
                <a:srgbClr val="FFFFFF"/>
              </a:gs>
            </a:gsLst>
            <a:lin ang="18900000"/>
          </a:gradFill>
          <a:ln w="9525">
            <a:solidFill>
              <a:srgbClr val="000090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fr-FR" sz="1200" dirty="0">
              <a:solidFill>
                <a:srgbClr val="000090"/>
              </a:solidFill>
              <a:latin typeface="+mn-lt"/>
              <a:ea typeface="+mn-ea"/>
            </a:endParaRPr>
          </a:p>
        </p:txBody>
      </p:sp>
      <p:sp>
        <p:nvSpPr>
          <p:cNvPr id="84" name="Ellipse 35"/>
          <p:cNvSpPr>
            <a:spLocks noChangeArrowheads="1"/>
          </p:cNvSpPr>
          <p:nvPr/>
        </p:nvSpPr>
        <p:spPr bwMode="auto">
          <a:xfrm>
            <a:off x="7588250" y="5624513"/>
            <a:ext cx="252413" cy="257175"/>
          </a:xfrm>
          <a:prstGeom prst="ellipse">
            <a:avLst/>
          </a:prstGeom>
          <a:gradFill rotWithShape="1">
            <a:gsLst>
              <a:gs pos="0">
                <a:srgbClr val="FFF400"/>
              </a:gs>
              <a:gs pos="100000">
                <a:srgbClr val="FFFFFF"/>
              </a:gs>
            </a:gsLst>
            <a:lin ang="18900000"/>
          </a:gradFill>
          <a:ln w="9525">
            <a:solidFill>
              <a:srgbClr val="000090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fr-FR" sz="1200" dirty="0">
              <a:solidFill>
                <a:srgbClr val="000090"/>
              </a:solidFill>
              <a:latin typeface="+mn-lt"/>
              <a:ea typeface="+mn-ea"/>
            </a:endParaRPr>
          </a:p>
        </p:txBody>
      </p:sp>
      <p:sp>
        <p:nvSpPr>
          <p:cNvPr id="85" name="Ellipse 36"/>
          <p:cNvSpPr>
            <a:spLocks noChangeArrowheads="1"/>
          </p:cNvSpPr>
          <p:nvPr/>
        </p:nvSpPr>
        <p:spPr bwMode="auto">
          <a:xfrm>
            <a:off x="7866063" y="5341938"/>
            <a:ext cx="254000" cy="258762"/>
          </a:xfrm>
          <a:prstGeom prst="ellipse">
            <a:avLst/>
          </a:prstGeom>
          <a:gradFill rotWithShape="1">
            <a:gsLst>
              <a:gs pos="0">
                <a:srgbClr val="FFF400"/>
              </a:gs>
              <a:gs pos="100000">
                <a:srgbClr val="FFFFFF"/>
              </a:gs>
            </a:gsLst>
            <a:lin ang="18900000"/>
          </a:gradFill>
          <a:ln w="9525">
            <a:solidFill>
              <a:srgbClr val="000090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fr-FR" sz="1200" dirty="0">
              <a:solidFill>
                <a:srgbClr val="000090"/>
              </a:solidFill>
              <a:latin typeface="+mn-lt"/>
              <a:ea typeface="+mn-ea"/>
            </a:endParaRPr>
          </a:p>
        </p:txBody>
      </p:sp>
      <p:sp>
        <p:nvSpPr>
          <p:cNvPr id="86" name="Ellipse 37"/>
          <p:cNvSpPr>
            <a:spLocks noChangeArrowheads="1"/>
          </p:cNvSpPr>
          <p:nvPr/>
        </p:nvSpPr>
        <p:spPr bwMode="auto">
          <a:xfrm>
            <a:off x="7969250" y="4875213"/>
            <a:ext cx="252413" cy="258762"/>
          </a:xfrm>
          <a:prstGeom prst="ellipse">
            <a:avLst/>
          </a:prstGeom>
          <a:gradFill rotWithShape="1">
            <a:gsLst>
              <a:gs pos="0">
                <a:srgbClr val="FFF400"/>
              </a:gs>
              <a:gs pos="100000">
                <a:srgbClr val="FFFFFF"/>
              </a:gs>
            </a:gsLst>
            <a:lin ang="18900000"/>
          </a:gradFill>
          <a:ln w="9525">
            <a:solidFill>
              <a:srgbClr val="000090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fr-FR" sz="1200" dirty="0">
              <a:solidFill>
                <a:srgbClr val="000090"/>
              </a:solidFill>
              <a:latin typeface="+mn-lt"/>
              <a:ea typeface="+mn-ea"/>
            </a:endParaRPr>
          </a:p>
        </p:txBody>
      </p:sp>
      <p:sp>
        <p:nvSpPr>
          <p:cNvPr id="87" name="Ellipse 38"/>
          <p:cNvSpPr>
            <a:spLocks noChangeArrowheads="1"/>
          </p:cNvSpPr>
          <p:nvPr/>
        </p:nvSpPr>
        <p:spPr bwMode="auto">
          <a:xfrm>
            <a:off x="7869238" y="4487863"/>
            <a:ext cx="252412" cy="258762"/>
          </a:xfrm>
          <a:prstGeom prst="ellipse">
            <a:avLst/>
          </a:prstGeom>
          <a:gradFill rotWithShape="1">
            <a:gsLst>
              <a:gs pos="0">
                <a:srgbClr val="FFF400"/>
              </a:gs>
              <a:gs pos="100000">
                <a:srgbClr val="FFFFFF"/>
              </a:gs>
            </a:gsLst>
            <a:lin ang="18900000"/>
          </a:gradFill>
          <a:ln w="9525">
            <a:solidFill>
              <a:srgbClr val="000090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fr-FR" sz="1200" dirty="0">
              <a:solidFill>
                <a:srgbClr val="000090"/>
              </a:solidFill>
              <a:latin typeface="+mn-lt"/>
              <a:ea typeface="+mn-ea"/>
            </a:endParaRPr>
          </a:p>
        </p:txBody>
      </p:sp>
      <p:sp>
        <p:nvSpPr>
          <p:cNvPr id="88" name="Ellipse 39"/>
          <p:cNvSpPr>
            <a:spLocks noChangeArrowheads="1"/>
          </p:cNvSpPr>
          <p:nvPr/>
        </p:nvSpPr>
        <p:spPr bwMode="auto">
          <a:xfrm>
            <a:off x="7840663" y="4146550"/>
            <a:ext cx="252412" cy="257175"/>
          </a:xfrm>
          <a:prstGeom prst="ellipse">
            <a:avLst/>
          </a:prstGeom>
          <a:gradFill rotWithShape="1">
            <a:gsLst>
              <a:gs pos="0">
                <a:srgbClr val="FFF400"/>
              </a:gs>
              <a:gs pos="100000">
                <a:srgbClr val="FFFFFF"/>
              </a:gs>
            </a:gsLst>
            <a:lin ang="18900000"/>
          </a:gradFill>
          <a:ln w="9525">
            <a:solidFill>
              <a:srgbClr val="000090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fr-FR" sz="1200" dirty="0">
              <a:solidFill>
                <a:srgbClr val="000090"/>
              </a:solidFill>
              <a:latin typeface="+mn-lt"/>
              <a:ea typeface="+mn-ea"/>
            </a:endParaRPr>
          </a:p>
        </p:txBody>
      </p:sp>
      <p:sp>
        <p:nvSpPr>
          <p:cNvPr id="89" name="Ellipse 40"/>
          <p:cNvSpPr>
            <a:spLocks noChangeArrowheads="1"/>
          </p:cNvSpPr>
          <p:nvPr/>
        </p:nvSpPr>
        <p:spPr bwMode="auto">
          <a:xfrm>
            <a:off x="8096250" y="3749675"/>
            <a:ext cx="252413" cy="258763"/>
          </a:xfrm>
          <a:prstGeom prst="ellipse">
            <a:avLst/>
          </a:prstGeom>
          <a:gradFill rotWithShape="1">
            <a:gsLst>
              <a:gs pos="0">
                <a:srgbClr val="FFF400"/>
              </a:gs>
              <a:gs pos="100000">
                <a:srgbClr val="FFFFFF"/>
              </a:gs>
            </a:gsLst>
            <a:lin ang="18900000"/>
          </a:gradFill>
          <a:ln w="9525">
            <a:solidFill>
              <a:srgbClr val="000090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fr-FR" sz="1200" dirty="0">
              <a:solidFill>
                <a:srgbClr val="000090"/>
              </a:solidFill>
              <a:latin typeface="+mn-lt"/>
              <a:ea typeface="+mn-ea"/>
            </a:endParaRPr>
          </a:p>
        </p:txBody>
      </p:sp>
      <p:sp>
        <p:nvSpPr>
          <p:cNvPr id="90" name="Ellipse 42"/>
          <p:cNvSpPr>
            <a:spLocks noChangeArrowheads="1"/>
          </p:cNvSpPr>
          <p:nvPr/>
        </p:nvSpPr>
        <p:spPr bwMode="auto">
          <a:xfrm>
            <a:off x="8248650" y="3341688"/>
            <a:ext cx="252413" cy="258762"/>
          </a:xfrm>
          <a:prstGeom prst="ellipse">
            <a:avLst/>
          </a:prstGeom>
          <a:gradFill rotWithShape="1">
            <a:gsLst>
              <a:gs pos="0">
                <a:srgbClr val="FFF400"/>
              </a:gs>
              <a:gs pos="100000">
                <a:srgbClr val="FFFFFF"/>
              </a:gs>
            </a:gsLst>
            <a:lin ang="18900000"/>
          </a:gradFill>
          <a:ln w="9525">
            <a:solidFill>
              <a:srgbClr val="000090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fr-FR" sz="1200" dirty="0">
              <a:solidFill>
                <a:srgbClr val="000090"/>
              </a:solidFill>
              <a:latin typeface="+mn-lt"/>
              <a:ea typeface="+mn-ea"/>
            </a:endParaRPr>
          </a:p>
        </p:txBody>
      </p:sp>
      <p:sp>
        <p:nvSpPr>
          <p:cNvPr id="91" name="Ellipse 43"/>
          <p:cNvSpPr>
            <a:spLocks noChangeArrowheads="1"/>
          </p:cNvSpPr>
          <p:nvPr/>
        </p:nvSpPr>
        <p:spPr bwMode="auto">
          <a:xfrm>
            <a:off x="8147050" y="2994025"/>
            <a:ext cx="254000" cy="257175"/>
          </a:xfrm>
          <a:prstGeom prst="ellipse">
            <a:avLst/>
          </a:prstGeom>
          <a:gradFill rotWithShape="1">
            <a:gsLst>
              <a:gs pos="0">
                <a:srgbClr val="FFF400"/>
              </a:gs>
              <a:gs pos="100000">
                <a:srgbClr val="FFFFFF"/>
              </a:gs>
            </a:gsLst>
            <a:lin ang="18900000"/>
          </a:gradFill>
          <a:ln w="9525">
            <a:solidFill>
              <a:srgbClr val="000090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fr-FR" sz="1200" dirty="0">
              <a:solidFill>
                <a:srgbClr val="000090"/>
              </a:solidFill>
              <a:latin typeface="+mn-lt"/>
              <a:ea typeface="+mn-ea"/>
            </a:endParaRPr>
          </a:p>
        </p:txBody>
      </p:sp>
      <p:sp>
        <p:nvSpPr>
          <p:cNvPr id="92" name="Ellipse 44"/>
          <p:cNvSpPr>
            <a:spLocks noChangeArrowheads="1"/>
          </p:cNvSpPr>
          <p:nvPr/>
        </p:nvSpPr>
        <p:spPr bwMode="auto">
          <a:xfrm>
            <a:off x="7894638" y="2636838"/>
            <a:ext cx="252412" cy="258762"/>
          </a:xfrm>
          <a:prstGeom prst="ellipse">
            <a:avLst/>
          </a:prstGeom>
          <a:gradFill rotWithShape="1">
            <a:gsLst>
              <a:gs pos="0">
                <a:srgbClr val="FFF400"/>
              </a:gs>
              <a:gs pos="100000">
                <a:srgbClr val="FFFFFF"/>
              </a:gs>
            </a:gsLst>
            <a:lin ang="18900000"/>
          </a:gradFill>
          <a:ln w="9525">
            <a:solidFill>
              <a:srgbClr val="000090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fr-FR" sz="1200" dirty="0">
              <a:solidFill>
                <a:srgbClr val="000090"/>
              </a:solidFill>
              <a:latin typeface="+mn-lt"/>
              <a:ea typeface="+mn-ea"/>
            </a:endParaRPr>
          </a:p>
        </p:txBody>
      </p:sp>
      <p:sp>
        <p:nvSpPr>
          <p:cNvPr id="93" name="Ellipse 45"/>
          <p:cNvSpPr>
            <a:spLocks noChangeArrowheads="1"/>
          </p:cNvSpPr>
          <p:nvPr/>
        </p:nvSpPr>
        <p:spPr bwMode="auto">
          <a:xfrm>
            <a:off x="7526338" y="2468563"/>
            <a:ext cx="254000" cy="257175"/>
          </a:xfrm>
          <a:prstGeom prst="ellipse">
            <a:avLst/>
          </a:prstGeom>
          <a:gradFill rotWithShape="1">
            <a:gsLst>
              <a:gs pos="0">
                <a:srgbClr val="FFF400"/>
              </a:gs>
              <a:gs pos="100000">
                <a:srgbClr val="FFFFFF"/>
              </a:gs>
            </a:gsLst>
            <a:lin ang="18900000"/>
          </a:gradFill>
          <a:ln w="9525">
            <a:solidFill>
              <a:srgbClr val="000090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fr-FR" sz="1200" dirty="0">
              <a:solidFill>
                <a:srgbClr val="000090"/>
              </a:solidFill>
              <a:latin typeface="+mn-lt"/>
              <a:ea typeface="+mn-ea"/>
            </a:endParaRPr>
          </a:p>
        </p:txBody>
      </p:sp>
      <p:sp>
        <p:nvSpPr>
          <p:cNvPr id="94" name="Ellipse 46"/>
          <p:cNvSpPr>
            <a:spLocks noChangeArrowheads="1"/>
          </p:cNvSpPr>
          <p:nvPr/>
        </p:nvSpPr>
        <p:spPr bwMode="auto">
          <a:xfrm>
            <a:off x="7308850" y="2211388"/>
            <a:ext cx="252413" cy="257175"/>
          </a:xfrm>
          <a:prstGeom prst="ellipse">
            <a:avLst/>
          </a:prstGeom>
          <a:gradFill rotWithShape="1">
            <a:gsLst>
              <a:gs pos="0">
                <a:srgbClr val="FFF400"/>
              </a:gs>
              <a:gs pos="100000">
                <a:srgbClr val="FFFFFF"/>
              </a:gs>
            </a:gsLst>
            <a:lin ang="18900000"/>
          </a:gradFill>
          <a:ln w="9525">
            <a:solidFill>
              <a:srgbClr val="000090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fr-FR" sz="1200" dirty="0">
              <a:solidFill>
                <a:srgbClr val="000090"/>
              </a:solidFill>
              <a:latin typeface="+mn-lt"/>
              <a:ea typeface="+mn-ea"/>
            </a:endParaRPr>
          </a:p>
        </p:txBody>
      </p:sp>
      <p:sp>
        <p:nvSpPr>
          <p:cNvPr id="95" name="Ellipse 47"/>
          <p:cNvSpPr>
            <a:spLocks noChangeArrowheads="1"/>
          </p:cNvSpPr>
          <p:nvPr/>
        </p:nvSpPr>
        <p:spPr bwMode="auto">
          <a:xfrm>
            <a:off x="7181850" y="1798638"/>
            <a:ext cx="254000" cy="257175"/>
          </a:xfrm>
          <a:prstGeom prst="ellipse">
            <a:avLst/>
          </a:prstGeom>
          <a:gradFill rotWithShape="1">
            <a:gsLst>
              <a:gs pos="0">
                <a:srgbClr val="FFF400"/>
              </a:gs>
              <a:gs pos="100000">
                <a:srgbClr val="FFFFFF"/>
              </a:gs>
            </a:gsLst>
            <a:lin ang="18900000"/>
          </a:gradFill>
          <a:ln w="9525">
            <a:solidFill>
              <a:srgbClr val="000090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fr-FR" sz="1200" dirty="0">
              <a:solidFill>
                <a:srgbClr val="000090"/>
              </a:solidFill>
              <a:latin typeface="+mn-lt"/>
              <a:ea typeface="+mn-ea"/>
            </a:endParaRPr>
          </a:p>
        </p:txBody>
      </p:sp>
      <p:sp>
        <p:nvSpPr>
          <p:cNvPr id="96" name="Ellipse 48"/>
          <p:cNvSpPr>
            <a:spLocks noChangeArrowheads="1"/>
          </p:cNvSpPr>
          <p:nvPr/>
        </p:nvSpPr>
        <p:spPr bwMode="auto">
          <a:xfrm>
            <a:off x="6899275" y="1525588"/>
            <a:ext cx="254000" cy="258762"/>
          </a:xfrm>
          <a:prstGeom prst="ellipse">
            <a:avLst/>
          </a:prstGeom>
          <a:gradFill rotWithShape="1">
            <a:gsLst>
              <a:gs pos="0">
                <a:srgbClr val="FFF400"/>
              </a:gs>
              <a:gs pos="100000">
                <a:srgbClr val="FFFFFF"/>
              </a:gs>
            </a:gsLst>
            <a:lin ang="18900000"/>
          </a:gradFill>
          <a:ln w="9525">
            <a:solidFill>
              <a:srgbClr val="000090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fr-FR" sz="1200" dirty="0">
              <a:solidFill>
                <a:srgbClr val="000090"/>
              </a:solidFill>
              <a:latin typeface="+mn-lt"/>
              <a:ea typeface="+mn-ea"/>
            </a:endParaRPr>
          </a:p>
        </p:txBody>
      </p:sp>
      <p:sp>
        <p:nvSpPr>
          <p:cNvPr id="97" name="Ellipse 49"/>
          <p:cNvSpPr>
            <a:spLocks noChangeArrowheads="1"/>
          </p:cNvSpPr>
          <p:nvPr/>
        </p:nvSpPr>
        <p:spPr bwMode="auto">
          <a:xfrm>
            <a:off x="6519863" y="1397000"/>
            <a:ext cx="254000" cy="258763"/>
          </a:xfrm>
          <a:prstGeom prst="ellipse">
            <a:avLst/>
          </a:prstGeom>
          <a:gradFill rotWithShape="1">
            <a:gsLst>
              <a:gs pos="0">
                <a:srgbClr val="FFF400"/>
              </a:gs>
              <a:gs pos="100000">
                <a:srgbClr val="FFFFFF"/>
              </a:gs>
            </a:gsLst>
            <a:lin ang="18900000"/>
          </a:gradFill>
          <a:ln w="9525">
            <a:solidFill>
              <a:srgbClr val="000090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fr-FR" sz="1200" dirty="0">
              <a:solidFill>
                <a:srgbClr val="000090"/>
              </a:solidFill>
              <a:latin typeface="+mn-lt"/>
              <a:ea typeface="+mn-ea"/>
            </a:endParaRPr>
          </a:p>
        </p:txBody>
      </p:sp>
      <p:sp>
        <p:nvSpPr>
          <p:cNvPr id="98" name="Ellipse 50"/>
          <p:cNvSpPr>
            <a:spLocks noChangeArrowheads="1"/>
          </p:cNvSpPr>
          <p:nvPr/>
        </p:nvSpPr>
        <p:spPr bwMode="auto">
          <a:xfrm>
            <a:off x="6181725" y="1471613"/>
            <a:ext cx="252413" cy="257175"/>
          </a:xfrm>
          <a:prstGeom prst="ellipse">
            <a:avLst/>
          </a:prstGeom>
          <a:gradFill rotWithShape="1">
            <a:gsLst>
              <a:gs pos="0">
                <a:srgbClr val="FFF400"/>
              </a:gs>
              <a:gs pos="100000">
                <a:srgbClr val="FFFFFF"/>
              </a:gs>
            </a:gsLst>
            <a:lin ang="18900000"/>
          </a:gradFill>
          <a:ln w="9525">
            <a:solidFill>
              <a:srgbClr val="000090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fr-FR" sz="1200" dirty="0">
              <a:solidFill>
                <a:srgbClr val="000090"/>
              </a:solidFill>
              <a:latin typeface="+mn-lt"/>
              <a:ea typeface="+mn-ea"/>
            </a:endParaRPr>
          </a:p>
        </p:txBody>
      </p:sp>
      <p:sp>
        <p:nvSpPr>
          <p:cNvPr id="99" name="Ellipse 51"/>
          <p:cNvSpPr>
            <a:spLocks noChangeArrowheads="1"/>
          </p:cNvSpPr>
          <p:nvPr/>
        </p:nvSpPr>
        <p:spPr bwMode="auto">
          <a:xfrm>
            <a:off x="5868988" y="1670050"/>
            <a:ext cx="252412" cy="257175"/>
          </a:xfrm>
          <a:prstGeom prst="ellipse">
            <a:avLst/>
          </a:prstGeom>
          <a:gradFill rotWithShape="1">
            <a:gsLst>
              <a:gs pos="0">
                <a:srgbClr val="FFF400"/>
              </a:gs>
              <a:gs pos="100000">
                <a:srgbClr val="FFFFFF"/>
              </a:gs>
            </a:gsLst>
            <a:lin ang="18900000"/>
          </a:gradFill>
          <a:ln w="9525">
            <a:solidFill>
              <a:srgbClr val="000090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fr-FR" sz="1200" dirty="0">
              <a:solidFill>
                <a:srgbClr val="000090"/>
              </a:solidFill>
              <a:latin typeface="+mn-lt"/>
              <a:ea typeface="+mn-ea"/>
            </a:endParaRPr>
          </a:p>
        </p:txBody>
      </p:sp>
      <p:sp>
        <p:nvSpPr>
          <p:cNvPr id="100" name="Ellipse 52"/>
          <p:cNvSpPr>
            <a:spLocks noChangeArrowheads="1"/>
          </p:cNvSpPr>
          <p:nvPr/>
        </p:nvSpPr>
        <p:spPr bwMode="auto">
          <a:xfrm>
            <a:off x="5486400" y="1600200"/>
            <a:ext cx="254000" cy="257175"/>
          </a:xfrm>
          <a:prstGeom prst="ellipse">
            <a:avLst/>
          </a:prstGeom>
          <a:gradFill rotWithShape="1">
            <a:gsLst>
              <a:gs pos="0">
                <a:srgbClr val="FFF400"/>
              </a:gs>
              <a:gs pos="100000">
                <a:srgbClr val="FFFFFF"/>
              </a:gs>
            </a:gsLst>
            <a:lin ang="18900000"/>
          </a:gradFill>
          <a:ln w="9525">
            <a:solidFill>
              <a:srgbClr val="000090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fr-FR" sz="1200" dirty="0">
              <a:solidFill>
                <a:srgbClr val="000090"/>
              </a:solidFill>
              <a:latin typeface="+mn-lt"/>
              <a:ea typeface="+mn-ea"/>
            </a:endParaRPr>
          </a:p>
        </p:txBody>
      </p:sp>
      <p:sp>
        <p:nvSpPr>
          <p:cNvPr id="101" name="Ellipse 53"/>
          <p:cNvSpPr>
            <a:spLocks noChangeArrowheads="1"/>
          </p:cNvSpPr>
          <p:nvPr/>
        </p:nvSpPr>
        <p:spPr bwMode="auto">
          <a:xfrm>
            <a:off x="5095875" y="1539875"/>
            <a:ext cx="254000" cy="258763"/>
          </a:xfrm>
          <a:prstGeom prst="ellipse">
            <a:avLst/>
          </a:prstGeom>
          <a:gradFill rotWithShape="1">
            <a:gsLst>
              <a:gs pos="0">
                <a:srgbClr val="FFF400"/>
              </a:gs>
              <a:gs pos="100000">
                <a:srgbClr val="FFFFFF"/>
              </a:gs>
            </a:gsLst>
            <a:lin ang="18900000"/>
          </a:gradFill>
          <a:ln w="9525">
            <a:solidFill>
              <a:srgbClr val="000090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fr-FR" sz="1200" dirty="0">
              <a:solidFill>
                <a:srgbClr val="000090"/>
              </a:solidFill>
              <a:latin typeface="+mn-lt"/>
              <a:ea typeface="+mn-ea"/>
            </a:endParaRPr>
          </a:p>
        </p:txBody>
      </p:sp>
      <p:sp>
        <p:nvSpPr>
          <p:cNvPr id="102" name="Ellipse 54"/>
          <p:cNvSpPr>
            <a:spLocks noChangeArrowheads="1"/>
          </p:cNvSpPr>
          <p:nvPr/>
        </p:nvSpPr>
        <p:spPr bwMode="auto">
          <a:xfrm>
            <a:off x="4716463" y="1655763"/>
            <a:ext cx="254000" cy="257175"/>
          </a:xfrm>
          <a:prstGeom prst="ellipse">
            <a:avLst/>
          </a:prstGeom>
          <a:gradFill rotWithShape="1">
            <a:gsLst>
              <a:gs pos="0">
                <a:srgbClr val="FFF400"/>
              </a:gs>
              <a:gs pos="100000">
                <a:srgbClr val="FFFFFF"/>
              </a:gs>
            </a:gsLst>
            <a:lin ang="18900000"/>
          </a:gradFill>
          <a:ln w="9525">
            <a:solidFill>
              <a:srgbClr val="000090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fr-FR" sz="1200" dirty="0">
              <a:solidFill>
                <a:srgbClr val="000090"/>
              </a:solidFill>
              <a:latin typeface="+mn-lt"/>
              <a:ea typeface="+mn-ea"/>
            </a:endParaRPr>
          </a:p>
        </p:txBody>
      </p:sp>
      <p:sp>
        <p:nvSpPr>
          <p:cNvPr id="103" name="Ellipse 55"/>
          <p:cNvSpPr>
            <a:spLocks noChangeArrowheads="1"/>
          </p:cNvSpPr>
          <p:nvPr/>
        </p:nvSpPr>
        <p:spPr bwMode="auto">
          <a:xfrm>
            <a:off x="4464050" y="1927225"/>
            <a:ext cx="252413" cy="258763"/>
          </a:xfrm>
          <a:prstGeom prst="ellipse">
            <a:avLst/>
          </a:prstGeom>
          <a:gradFill rotWithShape="1">
            <a:gsLst>
              <a:gs pos="0">
                <a:srgbClr val="FFF400"/>
              </a:gs>
              <a:gs pos="100000">
                <a:srgbClr val="FFFFFF"/>
              </a:gs>
            </a:gsLst>
            <a:lin ang="18900000"/>
          </a:gradFill>
          <a:ln w="9525">
            <a:solidFill>
              <a:srgbClr val="000090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fr-FR" sz="1200" dirty="0">
              <a:solidFill>
                <a:srgbClr val="000090"/>
              </a:solidFill>
              <a:latin typeface="+mn-lt"/>
              <a:ea typeface="+mn-ea"/>
            </a:endParaRPr>
          </a:p>
        </p:txBody>
      </p:sp>
      <p:sp>
        <p:nvSpPr>
          <p:cNvPr id="104" name="Ellipse 56"/>
          <p:cNvSpPr>
            <a:spLocks noChangeArrowheads="1"/>
          </p:cNvSpPr>
          <p:nvPr/>
        </p:nvSpPr>
        <p:spPr bwMode="auto">
          <a:xfrm>
            <a:off x="4337050" y="2339975"/>
            <a:ext cx="254000" cy="257175"/>
          </a:xfrm>
          <a:prstGeom prst="ellipse">
            <a:avLst/>
          </a:prstGeom>
          <a:gradFill rotWithShape="1">
            <a:gsLst>
              <a:gs pos="0">
                <a:srgbClr val="FFF400"/>
              </a:gs>
              <a:gs pos="100000">
                <a:srgbClr val="FFFFFF"/>
              </a:gs>
            </a:gsLst>
            <a:lin ang="18900000"/>
          </a:gradFill>
          <a:ln w="9525">
            <a:solidFill>
              <a:srgbClr val="000090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fr-FR" sz="1200" dirty="0">
              <a:solidFill>
                <a:srgbClr val="000090"/>
              </a:solidFill>
              <a:latin typeface="+mn-lt"/>
              <a:ea typeface="+mn-ea"/>
            </a:endParaRPr>
          </a:p>
        </p:txBody>
      </p:sp>
      <p:sp>
        <p:nvSpPr>
          <p:cNvPr id="105" name="Ellipse 57"/>
          <p:cNvSpPr>
            <a:spLocks noChangeArrowheads="1"/>
          </p:cNvSpPr>
          <p:nvPr/>
        </p:nvSpPr>
        <p:spPr bwMode="auto">
          <a:xfrm>
            <a:off x="4352925" y="2735263"/>
            <a:ext cx="254000" cy="258762"/>
          </a:xfrm>
          <a:prstGeom prst="ellipse">
            <a:avLst/>
          </a:prstGeom>
          <a:gradFill rotWithShape="1">
            <a:gsLst>
              <a:gs pos="0">
                <a:srgbClr val="FFF400"/>
              </a:gs>
              <a:gs pos="100000">
                <a:srgbClr val="FFFFFF"/>
              </a:gs>
            </a:gsLst>
            <a:lin ang="18900000"/>
          </a:gradFill>
          <a:ln w="9525">
            <a:solidFill>
              <a:srgbClr val="000090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fr-FR" sz="1200" dirty="0">
              <a:solidFill>
                <a:srgbClr val="000090"/>
              </a:solidFill>
              <a:latin typeface="+mn-lt"/>
              <a:ea typeface="+mn-ea"/>
            </a:endParaRPr>
          </a:p>
        </p:txBody>
      </p:sp>
      <p:sp>
        <p:nvSpPr>
          <p:cNvPr id="106" name="Ellipse 58"/>
          <p:cNvSpPr>
            <a:spLocks noChangeArrowheads="1"/>
          </p:cNvSpPr>
          <p:nvPr/>
        </p:nvSpPr>
        <p:spPr bwMode="auto">
          <a:xfrm>
            <a:off x="4591050" y="3017838"/>
            <a:ext cx="252413" cy="257175"/>
          </a:xfrm>
          <a:prstGeom prst="ellipse">
            <a:avLst/>
          </a:prstGeom>
          <a:gradFill rotWithShape="1">
            <a:gsLst>
              <a:gs pos="0">
                <a:srgbClr val="FFF400"/>
              </a:gs>
              <a:gs pos="100000">
                <a:srgbClr val="FFFFFF"/>
              </a:gs>
            </a:gsLst>
            <a:lin ang="18900000"/>
          </a:gradFill>
          <a:ln w="9525">
            <a:solidFill>
              <a:srgbClr val="000090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fr-FR" sz="1200" dirty="0">
              <a:solidFill>
                <a:srgbClr val="000090"/>
              </a:solidFill>
              <a:latin typeface="+mn-lt"/>
              <a:ea typeface="+mn-ea"/>
            </a:endParaRPr>
          </a:p>
        </p:txBody>
      </p:sp>
      <p:sp>
        <p:nvSpPr>
          <p:cNvPr id="107" name="Ellipse 59"/>
          <p:cNvSpPr>
            <a:spLocks noChangeArrowheads="1"/>
          </p:cNvSpPr>
          <p:nvPr/>
        </p:nvSpPr>
        <p:spPr bwMode="auto">
          <a:xfrm>
            <a:off x="4100513" y="3984625"/>
            <a:ext cx="252412" cy="258763"/>
          </a:xfrm>
          <a:prstGeom prst="ellipse">
            <a:avLst/>
          </a:prstGeom>
          <a:gradFill rotWithShape="1">
            <a:gsLst>
              <a:gs pos="0">
                <a:srgbClr val="FFF400"/>
              </a:gs>
              <a:gs pos="100000">
                <a:srgbClr val="FFFFFF"/>
              </a:gs>
            </a:gsLst>
            <a:lin ang="18900000"/>
          </a:gradFill>
          <a:ln w="9525">
            <a:solidFill>
              <a:srgbClr val="000090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fr-FR" sz="1200" dirty="0">
              <a:solidFill>
                <a:srgbClr val="000090"/>
              </a:solidFill>
              <a:latin typeface="+mn-lt"/>
              <a:ea typeface="+mn-ea"/>
            </a:endParaRPr>
          </a:p>
        </p:txBody>
      </p:sp>
      <p:sp>
        <p:nvSpPr>
          <p:cNvPr id="108" name="Ellipse 60"/>
          <p:cNvSpPr>
            <a:spLocks noChangeArrowheads="1"/>
          </p:cNvSpPr>
          <p:nvPr/>
        </p:nvSpPr>
        <p:spPr bwMode="auto">
          <a:xfrm>
            <a:off x="4464050" y="3870325"/>
            <a:ext cx="252413" cy="257175"/>
          </a:xfrm>
          <a:prstGeom prst="ellipse">
            <a:avLst/>
          </a:prstGeom>
          <a:gradFill rotWithShape="1">
            <a:gsLst>
              <a:gs pos="0">
                <a:srgbClr val="FFF400"/>
              </a:gs>
              <a:gs pos="100000">
                <a:srgbClr val="FFFFFF"/>
              </a:gs>
            </a:gsLst>
            <a:lin ang="18900000"/>
          </a:gradFill>
          <a:ln w="9525">
            <a:solidFill>
              <a:srgbClr val="000090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fr-FR" sz="1200" dirty="0">
              <a:solidFill>
                <a:srgbClr val="000090"/>
              </a:solidFill>
              <a:latin typeface="+mn-lt"/>
              <a:ea typeface="+mn-ea"/>
            </a:endParaRPr>
          </a:p>
        </p:txBody>
      </p:sp>
      <p:sp>
        <p:nvSpPr>
          <p:cNvPr id="109" name="Ellipse 61"/>
          <p:cNvSpPr>
            <a:spLocks noChangeArrowheads="1"/>
          </p:cNvSpPr>
          <p:nvPr/>
        </p:nvSpPr>
        <p:spPr bwMode="auto">
          <a:xfrm>
            <a:off x="5360988" y="4540250"/>
            <a:ext cx="252412" cy="258763"/>
          </a:xfrm>
          <a:prstGeom prst="ellipse">
            <a:avLst/>
          </a:prstGeom>
          <a:gradFill rotWithShape="1">
            <a:gsLst>
              <a:gs pos="0">
                <a:srgbClr val="FFF400"/>
              </a:gs>
              <a:gs pos="100000">
                <a:srgbClr val="FFFFFF"/>
              </a:gs>
            </a:gsLst>
            <a:lin ang="18900000"/>
          </a:gradFill>
          <a:ln w="9525">
            <a:solidFill>
              <a:srgbClr val="000090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fr-FR" sz="1200" dirty="0">
              <a:solidFill>
                <a:srgbClr val="000090"/>
              </a:solidFill>
              <a:latin typeface="+mn-lt"/>
              <a:ea typeface="+mn-ea"/>
            </a:endParaRPr>
          </a:p>
        </p:txBody>
      </p:sp>
      <p:sp>
        <p:nvSpPr>
          <p:cNvPr id="110" name="Ellipse 62"/>
          <p:cNvSpPr>
            <a:spLocks noChangeArrowheads="1"/>
          </p:cNvSpPr>
          <p:nvPr/>
        </p:nvSpPr>
        <p:spPr bwMode="auto">
          <a:xfrm>
            <a:off x="6267450" y="4618038"/>
            <a:ext cx="252413" cy="257175"/>
          </a:xfrm>
          <a:prstGeom prst="ellipse">
            <a:avLst/>
          </a:prstGeom>
          <a:gradFill rotWithShape="1">
            <a:gsLst>
              <a:gs pos="0">
                <a:srgbClr val="FFF400"/>
              </a:gs>
              <a:gs pos="100000">
                <a:srgbClr val="FFFFFF"/>
              </a:gs>
            </a:gsLst>
            <a:lin ang="18900000"/>
          </a:gradFill>
          <a:ln w="9525">
            <a:solidFill>
              <a:srgbClr val="000090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fr-FR" sz="1200" dirty="0">
              <a:solidFill>
                <a:srgbClr val="000090"/>
              </a:solidFill>
              <a:latin typeface="+mn-lt"/>
              <a:ea typeface="+mn-ea"/>
            </a:endParaRPr>
          </a:p>
        </p:txBody>
      </p:sp>
      <p:sp>
        <p:nvSpPr>
          <p:cNvPr id="111" name="Ellipse 63"/>
          <p:cNvSpPr>
            <a:spLocks noChangeArrowheads="1"/>
          </p:cNvSpPr>
          <p:nvPr/>
        </p:nvSpPr>
        <p:spPr bwMode="auto">
          <a:xfrm>
            <a:off x="6773863" y="3998913"/>
            <a:ext cx="252412" cy="258762"/>
          </a:xfrm>
          <a:prstGeom prst="ellipse">
            <a:avLst/>
          </a:prstGeom>
          <a:gradFill rotWithShape="1">
            <a:gsLst>
              <a:gs pos="0">
                <a:srgbClr val="FFF400"/>
              </a:gs>
              <a:gs pos="100000">
                <a:srgbClr val="FFFFFF"/>
              </a:gs>
            </a:gsLst>
            <a:lin ang="18900000"/>
          </a:gradFill>
          <a:ln w="9525">
            <a:solidFill>
              <a:srgbClr val="000090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fr-FR" sz="1200" dirty="0">
              <a:solidFill>
                <a:srgbClr val="000090"/>
              </a:solidFill>
              <a:latin typeface="+mn-lt"/>
              <a:ea typeface="+mn-ea"/>
            </a:endParaRPr>
          </a:p>
        </p:txBody>
      </p:sp>
      <p:sp>
        <p:nvSpPr>
          <p:cNvPr id="112" name="Ellipse 64"/>
          <p:cNvSpPr>
            <a:spLocks noChangeArrowheads="1"/>
          </p:cNvSpPr>
          <p:nvPr/>
        </p:nvSpPr>
        <p:spPr bwMode="auto">
          <a:xfrm>
            <a:off x="6584950" y="3122613"/>
            <a:ext cx="252413" cy="258762"/>
          </a:xfrm>
          <a:prstGeom prst="ellipse">
            <a:avLst/>
          </a:prstGeom>
          <a:gradFill rotWithShape="1">
            <a:gsLst>
              <a:gs pos="0">
                <a:srgbClr val="FFF400"/>
              </a:gs>
              <a:gs pos="100000">
                <a:srgbClr val="FFFFFF"/>
              </a:gs>
            </a:gsLst>
            <a:lin ang="18900000"/>
          </a:gradFill>
          <a:ln w="9525">
            <a:solidFill>
              <a:srgbClr val="000090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fr-FR" sz="1200" dirty="0">
              <a:solidFill>
                <a:srgbClr val="000090"/>
              </a:solidFill>
              <a:latin typeface="+mn-lt"/>
              <a:ea typeface="+mn-ea"/>
            </a:endParaRPr>
          </a:p>
        </p:txBody>
      </p:sp>
      <p:sp>
        <p:nvSpPr>
          <p:cNvPr id="113" name="Ellipse 65"/>
          <p:cNvSpPr>
            <a:spLocks noChangeArrowheads="1"/>
          </p:cNvSpPr>
          <p:nvPr/>
        </p:nvSpPr>
        <p:spPr bwMode="auto">
          <a:xfrm>
            <a:off x="5859463" y="2767013"/>
            <a:ext cx="254000" cy="257175"/>
          </a:xfrm>
          <a:prstGeom prst="ellipse">
            <a:avLst/>
          </a:prstGeom>
          <a:gradFill rotWithShape="1">
            <a:gsLst>
              <a:gs pos="0">
                <a:srgbClr val="FFF400"/>
              </a:gs>
              <a:gs pos="100000">
                <a:srgbClr val="FFFFFF"/>
              </a:gs>
            </a:gsLst>
            <a:lin ang="18900000"/>
          </a:gradFill>
          <a:ln w="9525">
            <a:solidFill>
              <a:srgbClr val="000090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fr-FR" sz="1200" dirty="0">
              <a:solidFill>
                <a:srgbClr val="000090"/>
              </a:solidFill>
              <a:latin typeface="+mn-lt"/>
              <a:ea typeface="+mn-ea"/>
            </a:endParaRPr>
          </a:p>
        </p:txBody>
      </p:sp>
      <p:sp>
        <p:nvSpPr>
          <p:cNvPr id="114" name="Ellipse 66"/>
          <p:cNvSpPr>
            <a:spLocks noChangeArrowheads="1"/>
          </p:cNvSpPr>
          <p:nvPr/>
        </p:nvSpPr>
        <p:spPr bwMode="auto">
          <a:xfrm>
            <a:off x="5106988" y="3213100"/>
            <a:ext cx="254000" cy="257175"/>
          </a:xfrm>
          <a:prstGeom prst="ellipse">
            <a:avLst/>
          </a:prstGeom>
          <a:gradFill rotWithShape="1">
            <a:gsLst>
              <a:gs pos="0">
                <a:srgbClr val="FFF400"/>
              </a:gs>
              <a:gs pos="100000">
                <a:srgbClr val="FFFFFF"/>
              </a:gs>
            </a:gsLst>
            <a:lin ang="18900000"/>
          </a:gradFill>
          <a:ln w="9525">
            <a:solidFill>
              <a:srgbClr val="000090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fr-FR" sz="1200" dirty="0">
              <a:solidFill>
                <a:srgbClr val="000090"/>
              </a:solidFill>
              <a:latin typeface="+mn-lt"/>
              <a:ea typeface="+mn-ea"/>
            </a:endParaRPr>
          </a:p>
        </p:txBody>
      </p:sp>
      <p:sp>
        <p:nvSpPr>
          <p:cNvPr id="115" name="Ellipse 67"/>
          <p:cNvSpPr>
            <a:spLocks noChangeArrowheads="1"/>
          </p:cNvSpPr>
          <p:nvPr/>
        </p:nvSpPr>
        <p:spPr bwMode="auto">
          <a:xfrm>
            <a:off x="4894263" y="3930650"/>
            <a:ext cx="254000" cy="258763"/>
          </a:xfrm>
          <a:prstGeom prst="ellipse">
            <a:avLst/>
          </a:prstGeom>
          <a:gradFill rotWithShape="1">
            <a:gsLst>
              <a:gs pos="0">
                <a:srgbClr val="FFF400"/>
              </a:gs>
              <a:gs pos="100000">
                <a:srgbClr val="FFFFFF"/>
              </a:gs>
            </a:gsLst>
            <a:lin ang="18900000"/>
          </a:gradFill>
          <a:ln w="9525">
            <a:solidFill>
              <a:srgbClr val="000090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fr-FR" sz="1200" dirty="0">
              <a:solidFill>
                <a:srgbClr val="000090"/>
              </a:solidFill>
              <a:latin typeface="+mn-lt"/>
              <a:ea typeface="+mn-ea"/>
            </a:endParaRPr>
          </a:p>
        </p:txBody>
      </p:sp>
      <p:sp>
        <p:nvSpPr>
          <p:cNvPr id="116" name="Ellipse 16"/>
          <p:cNvSpPr>
            <a:spLocks noChangeArrowheads="1"/>
          </p:cNvSpPr>
          <p:nvPr/>
        </p:nvSpPr>
        <p:spPr bwMode="auto">
          <a:xfrm>
            <a:off x="2286000" y="4191000"/>
            <a:ext cx="1360487" cy="1387475"/>
          </a:xfrm>
          <a:prstGeom prst="ellipse">
            <a:avLst/>
          </a:prstGeom>
          <a:gradFill rotWithShape="1">
            <a:gsLst>
              <a:gs pos="0">
                <a:srgbClr val="FFF400"/>
              </a:gs>
              <a:gs pos="100000">
                <a:srgbClr val="FFFFFF"/>
              </a:gs>
            </a:gsLst>
            <a:lin ang="18900000"/>
          </a:gradFill>
          <a:ln w="9525">
            <a:solidFill>
              <a:srgbClr val="000090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/>
            <a:r>
              <a:rPr lang="ru-RU" sz="1000" dirty="0" smtClean="0">
                <a:solidFill>
                  <a:srgbClr val="000090"/>
                </a:solidFill>
                <a:latin typeface="Calibri" pitchFamily="-112" charset="0"/>
              </a:rPr>
              <a:t>Специалисты по поддержке и обучению</a:t>
            </a:r>
            <a:endParaRPr lang="fr-FR" sz="1000" dirty="0">
              <a:solidFill>
                <a:srgbClr val="000090"/>
              </a:solidFill>
              <a:latin typeface="Calibri" pitchFamily="-112" charset="0"/>
            </a:endParaRPr>
          </a:p>
        </p:txBody>
      </p:sp>
      <p:sp>
        <p:nvSpPr>
          <p:cNvPr id="117" name="Ellipse 20"/>
          <p:cNvSpPr>
            <a:spLocks noChangeArrowheads="1"/>
          </p:cNvSpPr>
          <p:nvPr/>
        </p:nvSpPr>
        <p:spPr bwMode="auto">
          <a:xfrm>
            <a:off x="5486400" y="3352800"/>
            <a:ext cx="1195387" cy="1219200"/>
          </a:xfrm>
          <a:prstGeom prst="ellipse">
            <a:avLst/>
          </a:prstGeom>
          <a:gradFill rotWithShape="1">
            <a:gsLst>
              <a:gs pos="0">
                <a:srgbClr val="FFF400"/>
              </a:gs>
              <a:gs pos="100000">
                <a:srgbClr val="FFFFFF"/>
              </a:gs>
            </a:gsLst>
            <a:lin ang="18900000"/>
          </a:gradFill>
          <a:ln w="9525">
            <a:solidFill>
              <a:srgbClr val="000090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/>
            <a:r>
              <a:rPr lang="ru-RU" sz="1200" dirty="0">
                <a:solidFill>
                  <a:srgbClr val="000090"/>
                </a:solidFill>
                <a:latin typeface="Calibri" pitchFamily="-112" charset="0"/>
              </a:rPr>
              <a:t>Координатор</a:t>
            </a:r>
            <a:endParaRPr lang="fr-FR" sz="1200" dirty="0">
              <a:solidFill>
                <a:srgbClr val="000090"/>
              </a:solidFill>
              <a:latin typeface="Calibri" pitchFamily="-112" charset="0"/>
            </a:endParaRPr>
          </a:p>
        </p:txBody>
      </p:sp>
      <p:pic>
        <p:nvPicPr>
          <p:cNvPr id="14339" name="Picture 8" descr="кроп лого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519" t="7617" r="9676" b="60"/>
          <a:stretch>
            <a:fillRect/>
          </a:stretch>
        </p:blipFill>
        <p:spPr bwMode="auto">
          <a:xfrm>
            <a:off x="0" y="-22225"/>
            <a:ext cx="1689100" cy="131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0"/>
            <a:ext cx="7467600" cy="990600"/>
          </a:xfrm>
        </p:spPr>
        <p:txBody>
          <a:bodyPr/>
          <a:lstStyle/>
          <a:p>
            <a:pPr algn="l" eaLnBrk="1" hangingPunct="1"/>
            <a:r>
              <a:rPr kumimoji="0" lang="ru-RU" dirty="0" smtClean="0">
                <a:solidFill>
                  <a:srgbClr val="008000"/>
                </a:solidFill>
                <a:latin typeface="Arial" charset="0"/>
                <a:cs typeface="Calibri" charset="0"/>
              </a:rPr>
              <a:t>Сотрудники на зарплате</a:t>
            </a:r>
            <a:endParaRPr kumimoji="0" lang="ru-RU" dirty="0">
              <a:solidFill>
                <a:srgbClr val="008000"/>
              </a:solidFill>
              <a:latin typeface="Arial" charset="0"/>
              <a:cs typeface="Calibri" charset="0"/>
            </a:endParaRPr>
          </a:p>
        </p:txBody>
      </p:sp>
      <p:sp>
        <p:nvSpPr>
          <p:cNvPr id="143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8229600" cy="4068763"/>
          </a:xfrm>
        </p:spPr>
        <p:txBody>
          <a:bodyPr/>
          <a:lstStyle/>
          <a:p>
            <a:pPr eaLnBrk="1" hangingPunct="1"/>
            <a:r>
              <a:rPr kumimoji="0" lang="ru-RU" sz="2500" dirty="0" smtClean="0">
                <a:latin typeface="Arial" charset="0"/>
                <a:cs typeface="Arial" charset="0"/>
              </a:rPr>
              <a:t>Руководитель </a:t>
            </a:r>
          </a:p>
          <a:p>
            <a:pPr eaLnBrk="1" hangingPunct="1"/>
            <a:r>
              <a:rPr kumimoji="0" lang="ru-RU" sz="2500" dirty="0" smtClean="0">
                <a:latin typeface="Arial" charset="0"/>
                <a:cs typeface="Arial" charset="0"/>
              </a:rPr>
              <a:t>Исполнительный директор</a:t>
            </a:r>
          </a:p>
          <a:p>
            <a:pPr eaLnBrk="1" hangingPunct="1"/>
            <a:r>
              <a:rPr kumimoji="0" lang="ru-RU" sz="2500" dirty="0" smtClean="0">
                <a:latin typeface="Arial" charset="0"/>
                <a:cs typeface="Arial" charset="0"/>
              </a:rPr>
              <a:t>Координатор по развитию</a:t>
            </a:r>
          </a:p>
          <a:p>
            <a:pPr eaLnBrk="1" hangingPunct="1"/>
            <a:r>
              <a:rPr kumimoji="0" lang="ru-RU" sz="2500" dirty="0" smtClean="0">
                <a:latin typeface="Arial" charset="0"/>
                <a:cs typeface="Arial" charset="0"/>
              </a:rPr>
              <a:t>Секретарь</a:t>
            </a:r>
          </a:p>
          <a:p>
            <a:pPr eaLnBrk="1" hangingPunct="1"/>
            <a:r>
              <a:rPr kumimoji="0" lang="ru-RU" sz="2500" dirty="0" smtClean="0">
                <a:latin typeface="Arial" charset="0"/>
                <a:cs typeface="Arial" charset="0"/>
              </a:rPr>
              <a:t>Психологи</a:t>
            </a:r>
          </a:p>
          <a:p>
            <a:pPr eaLnBrk="1" hangingPunct="1"/>
            <a:r>
              <a:rPr kumimoji="0" lang="ru-RU" sz="2500" dirty="0" smtClean="0">
                <a:latin typeface="Arial" charset="0"/>
                <a:cs typeface="Arial" charset="0"/>
              </a:rPr>
              <a:t>Специалисты по поддержке и обучению волонтеров</a:t>
            </a:r>
          </a:p>
          <a:p>
            <a:pPr eaLnBrk="1" hangingPunct="1"/>
            <a:r>
              <a:rPr kumimoji="0" lang="ru-RU" sz="2500" dirty="0" smtClean="0">
                <a:latin typeface="Arial" charset="0"/>
                <a:cs typeface="Arial" charset="0"/>
              </a:rPr>
              <a:t>Координаторы волонтерских групп</a:t>
            </a:r>
            <a:endParaRPr kumimoji="0" lang="ru-RU" sz="2500" dirty="0" smtClean="0">
              <a:latin typeface="Arial" charset="0"/>
              <a:cs typeface="Arial" charset="0"/>
            </a:endParaRPr>
          </a:p>
          <a:p>
            <a:pPr eaLnBrk="1" hangingPunct="1"/>
            <a:endParaRPr kumimoji="0" lang="ru-RU" sz="2500" dirty="0">
              <a:latin typeface="Arial" charset="0"/>
              <a:cs typeface="Arial" charset="0"/>
            </a:endParaRPr>
          </a:p>
        </p:txBody>
      </p:sp>
      <p:pic>
        <p:nvPicPr>
          <p:cNvPr id="14339" name="Picture 8" descr="кроп лого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519" t="7617" r="9676" b="60"/>
          <a:stretch>
            <a:fillRect/>
          </a:stretch>
        </p:blipFill>
        <p:spPr bwMode="auto">
          <a:xfrm>
            <a:off x="0" y="0"/>
            <a:ext cx="1689100" cy="131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Группа 2"/>
          <p:cNvGrpSpPr>
            <a:grpSpLocks/>
          </p:cNvGrpSpPr>
          <p:nvPr/>
        </p:nvGrpSpPr>
        <p:grpSpPr bwMode="auto">
          <a:xfrm>
            <a:off x="1676400" y="968375"/>
            <a:ext cx="7391400" cy="214313"/>
            <a:chOff x="1676400" y="990600"/>
            <a:chExt cx="7391400" cy="214319"/>
          </a:xfrm>
        </p:grpSpPr>
        <p:sp>
          <p:nvSpPr>
            <p:cNvPr id="2" name="Прямоугольник 1"/>
            <p:cNvSpPr/>
            <p:nvPr/>
          </p:nvSpPr>
          <p:spPr>
            <a:xfrm>
              <a:off x="1676400" y="990600"/>
              <a:ext cx="7391400" cy="84140"/>
            </a:xfrm>
            <a:prstGeom prst="rect">
              <a:avLst/>
            </a:prstGeom>
            <a:solidFill>
              <a:srgbClr val="18B2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1676400" y="1096966"/>
              <a:ext cx="7391400" cy="46038"/>
            </a:xfrm>
            <a:prstGeom prst="rect">
              <a:avLst/>
            </a:prstGeom>
            <a:solidFill>
              <a:srgbClr val="FFD0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1676400" y="1158880"/>
              <a:ext cx="7391400" cy="4603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grpSp>
        <p:nvGrpSpPr>
          <p:cNvPr id="4" name="Группа 8"/>
          <p:cNvGrpSpPr>
            <a:grpSpLocks/>
          </p:cNvGrpSpPr>
          <p:nvPr/>
        </p:nvGrpSpPr>
        <p:grpSpPr bwMode="auto">
          <a:xfrm>
            <a:off x="76200" y="6324600"/>
            <a:ext cx="8991600" cy="228600"/>
            <a:chOff x="1676400" y="990600"/>
            <a:chExt cx="7391400" cy="214319"/>
          </a:xfrm>
        </p:grpSpPr>
        <p:sp>
          <p:nvSpPr>
            <p:cNvPr id="10" name="Прямоугольник 9"/>
            <p:cNvSpPr/>
            <p:nvPr/>
          </p:nvSpPr>
          <p:spPr>
            <a:xfrm>
              <a:off x="1676400" y="990600"/>
              <a:ext cx="7391400" cy="83346"/>
            </a:xfrm>
            <a:prstGeom prst="rect">
              <a:avLst/>
            </a:prstGeom>
            <a:solidFill>
              <a:srgbClr val="18B2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676400" y="1097759"/>
              <a:ext cx="7391400" cy="44650"/>
            </a:xfrm>
            <a:prstGeom prst="rect">
              <a:avLst/>
            </a:prstGeom>
            <a:solidFill>
              <a:srgbClr val="FFD0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1676400" y="1158781"/>
              <a:ext cx="7391400" cy="4613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534150"/>
            <a:ext cx="2895600" cy="476250"/>
          </a:xfrm>
        </p:spPr>
        <p:txBody>
          <a:bodyPr/>
          <a:lstStyle/>
          <a:p>
            <a:pPr>
              <a:defRPr/>
            </a:pPr>
            <a:r>
              <a:rPr lang="en-US" dirty="0" err="1"/>
              <a:t>www.danilovcy.ru</a:t>
            </a:r>
            <a:endParaRPr lang="en-US" dirty="0"/>
          </a:p>
        </p:txBody>
      </p:sp>
      <p:sp>
        <p:nvSpPr>
          <p:cNvPr id="14343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534150"/>
            <a:ext cx="2133600" cy="476250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E9C646A6-BE93-0E43-AAAC-7A0A535D54ED}" type="slidenum">
              <a:rPr kumimoji="0" lang="en-US" sz="1400"/>
              <a:pPr/>
              <a:t>6</a:t>
            </a:fld>
            <a:endParaRPr kumimoji="0" lang="en-US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0"/>
            <a:ext cx="7467600" cy="990600"/>
          </a:xfrm>
        </p:spPr>
        <p:txBody>
          <a:bodyPr/>
          <a:lstStyle/>
          <a:p>
            <a:pPr algn="l" eaLnBrk="1" hangingPunct="1"/>
            <a:r>
              <a:rPr kumimoji="0" lang="ru-RU" sz="4000" dirty="0" smtClean="0">
                <a:solidFill>
                  <a:srgbClr val="008000"/>
                </a:solidFill>
                <a:latin typeface="Arial" charset="0"/>
                <a:cs typeface="Calibri" charset="0"/>
              </a:rPr>
              <a:t>Календарь – основа работы</a:t>
            </a:r>
            <a:endParaRPr kumimoji="0" lang="ru-RU" sz="4000" dirty="0">
              <a:solidFill>
                <a:srgbClr val="008000"/>
              </a:solidFill>
              <a:latin typeface="Arial" charset="0"/>
              <a:cs typeface="Calibri" charset="0"/>
            </a:endParaRPr>
          </a:p>
        </p:txBody>
      </p:sp>
      <p:sp>
        <p:nvSpPr>
          <p:cNvPr id="143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/>
            <a:r>
              <a:rPr kumimoji="0" lang="ru-RU" sz="2500" b="1" dirty="0" smtClean="0">
                <a:latin typeface="Arial" charset="0"/>
                <a:cs typeface="Arial" charset="0"/>
              </a:rPr>
              <a:t>Все должно быть четко по расписанию в свои дни недели!</a:t>
            </a:r>
          </a:p>
          <a:p>
            <a:pPr eaLnBrk="1" hangingPunct="1"/>
            <a:endParaRPr kumimoji="0" lang="ru-RU" sz="2500" dirty="0" smtClean="0">
              <a:latin typeface="Arial" charset="0"/>
              <a:cs typeface="Arial" charset="0"/>
            </a:endParaRPr>
          </a:p>
          <a:p>
            <a:pPr eaLnBrk="1" hangingPunct="1"/>
            <a:r>
              <a:rPr kumimoji="0" lang="ru-RU" sz="2000" dirty="0" smtClean="0">
                <a:latin typeface="Arial" charset="0"/>
                <a:cs typeface="Arial" charset="0"/>
              </a:rPr>
              <a:t>Еженедельные собеседования с новичками</a:t>
            </a:r>
          </a:p>
          <a:p>
            <a:pPr eaLnBrk="1" hangingPunct="1"/>
            <a:r>
              <a:rPr kumimoji="0" lang="ru-RU" sz="2000" dirty="0" smtClean="0">
                <a:latin typeface="Arial" charset="0"/>
                <a:cs typeface="Arial" charset="0"/>
              </a:rPr>
              <a:t>Еженедельная регулярная групповая работа</a:t>
            </a:r>
            <a:endParaRPr kumimoji="0" lang="ru-RU" sz="2000" dirty="0">
              <a:latin typeface="Arial" charset="0"/>
              <a:cs typeface="Arial" charset="0"/>
            </a:endParaRPr>
          </a:p>
          <a:p>
            <a:pPr eaLnBrk="1" hangingPunct="1"/>
            <a:r>
              <a:rPr kumimoji="0" lang="ru-RU" sz="2000" dirty="0" smtClean="0">
                <a:latin typeface="Arial" charset="0"/>
                <a:cs typeface="Arial" charset="0"/>
              </a:rPr>
              <a:t>Еженедельное собрание административной группы</a:t>
            </a:r>
            <a:endParaRPr kumimoji="0" lang="ru-RU" sz="2000" dirty="0">
              <a:latin typeface="Arial" charset="0"/>
              <a:cs typeface="Arial" charset="0"/>
            </a:endParaRPr>
          </a:p>
          <a:p>
            <a:pPr eaLnBrk="1" hangingPunct="1"/>
            <a:r>
              <a:rPr kumimoji="0" lang="ru-RU" sz="2000" dirty="0" smtClean="0">
                <a:latin typeface="Arial" charset="0"/>
                <a:cs typeface="Arial" charset="0"/>
              </a:rPr>
              <a:t>Ежемесячное собрание Совета Движения </a:t>
            </a:r>
            <a:endParaRPr kumimoji="0" lang="ru-RU" sz="2000" dirty="0">
              <a:latin typeface="Arial" charset="0"/>
              <a:cs typeface="Arial" charset="0"/>
            </a:endParaRPr>
          </a:p>
          <a:p>
            <a:pPr eaLnBrk="1" hangingPunct="1"/>
            <a:r>
              <a:rPr kumimoji="0" lang="ru-RU" sz="2000" dirty="0" smtClean="0">
                <a:latin typeface="Arial" charset="0"/>
                <a:cs typeface="Arial" charset="0"/>
              </a:rPr>
              <a:t>Ежемесячные встречи психологической поддержки</a:t>
            </a:r>
          </a:p>
          <a:p>
            <a:pPr eaLnBrk="1" hangingPunct="1"/>
            <a:r>
              <a:rPr kumimoji="0" lang="ru-RU" sz="2000" dirty="0" smtClean="0">
                <a:latin typeface="Arial" charset="0"/>
                <a:cs typeface="Arial" charset="0"/>
              </a:rPr>
              <a:t>Ежемесячные встречи групп с психологом </a:t>
            </a:r>
            <a:endParaRPr kumimoji="0" lang="ru-RU" sz="2000" dirty="0">
              <a:latin typeface="Arial" charset="0"/>
              <a:cs typeface="Arial" charset="0"/>
            </a:endParaRPr>
          </a:p>
          <a:p>
            <a:pPr eaLnBrk="1" hangingPunct="1"/>
            <a:r>
              <a:rPr kumimoji="0" lang="ru-RU" sz="2000" dirty="0" smtClean="0">
                <a:latin typeface="Arial" charset="0"/>
                <a:cs typeface="Arial" charset="0"/>
              </a:rPr>
              <a:t>Ежемесячные учебные встречи  </a:t>
            </a:r>
            <a:endParaRPr kumimoji="0" lang="ru-RU" sz="2000" dirty="0">
              <a:latin typeface="Arial" charset="0"/>
              <a:cs typeface="Arial" charset="0"/>
            </a:endParaRPr>
          </a:p>
          <a:p>
            <a:pPr eaLnBrk="1" hangingPunct="1"/>
            <a:r>
              <a:rPr kumimoji="0" lang="ru-RU" sz="2000" dirty="0" smtClean="0">
                <a:latin typeface="Arial" charset="0"/>
                <a:cs typeface="Arial" charset="0"/>
              </a:rPr>
              <a:t>Ежемесячные творческие и </a:t>
            </a:r>
            <a:r>
              <a:rPr kumimoji="0" lang="ru-RU" sz="2000" dirty="0" err="1" smtClean="0">
                <a:latin typeface="Arial" charset="0"/>
                <a:cs typeface="Arial" charset="0"/>
              </a:rPr>
              <a:t>досуговые</a:t>
            </a:r>
            <a:r>
              <a:rPr kumimoji="0" lang="ru-RU" sz="2000" dirty="0" smtClean="0">
                <a:latin typeface="Arial" charset="0"/>
                <a:cs typeface="Arial" charset="0"/>
              </a:rPr>
              <a:t> встречи</a:t>
            </a:r>
          </a:p>
          <a:p>
            <a:pPr eaLnBrk="1" hangingPunct="1"/>
            <a:r>
              <a:rPr kumimoji="0" lang="ru-RU" sz="2000" dirty="0" smtClean="0">
                <a:latin typeface="Arial" charset="0"/>
                <a:cs typeface="Arial" charset="0"/>
              </a:rPr>
              <a:t>Ежегодные выезды в Подмосковье</a:t>
            </a:r>
          </a:p>
          <a:p>
            <a:pPr eaLnBrk="1" hangingPunct="1"/>
            <a:r>
              <a:rPr kumimoji="0" lang="ru-RU" sz="2000" dirty="0" smtClean="0">
                <a:latin typeface="Arial" charset="0"/>
                <a:cs typeface="Arial" charset="0"/>
              </a:rPr>
              <a:t>Ежегодные открытия и закрытия </a:t>
            </a:r>
            <a:r>
              <a:rPr kumimoji="0" lang="ru-RU" sz="2000" dirty="0" err="1" smtClean="0">
                <a:latin typeface="Arial" charset="0"/>
                <a:cs typeface="Arial" charset="0"/>
              </a:rPr>
              <a:t>сеезона</a:t>
            </a:r>
            <a:endParaRPr kumimoji="0" lang="ru-RU" sz="2000" dirty="0">
              <a:latin typeface="Arial" charset="0"/>
              <a:cs typeface="Arial" charset="0"/>
            </a:endParaRPr>
          </a:p>
          <a:p>
            <a:pPr eaLnBrk="1" hangingPunct="1"/>
            <a:endParaRPr kumimoji="0" lang="ru-RU" sz="2500" dirty="0">
              <a:latin typeface="Arial" charset="0"/>
              <a:cs typeface="Arial" charset="0"/>
            </a:endParaRPr>
          </a:p>
        </p:txBody>
      </p:sp>
      <p:pic>
        <p:nvPicPr>
          <p:cNvPr id="14339" name="Picture 8" descr="кроп лого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519" t="7617" r="9676" b="60"/>
          <a:stretch>
            <a:fillRect/>
          </a:stretch>
        </p:blipFill>
        <p:spPr bwMode="auto">
          <a:xfrm>
            <a:off x="0" y="0"/>
            <a:ext cx="1689100" cy="131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Группа 2"/>
          <p:cNvGrpSpPr>
            <a:grpSpLocks/>
          </p:cNvGrpSpPr>
          <p:nvPr/>
        </p:nvGrpSpPr>
        <p:grpSpPr bwMode="auto">
          <a:xfrm>
            <a:off x="1676400" y="968375"/>
            <a:ext cx="7391400" cy="214313"/>
            <a:chOff x="1676400" y="990600"/>
            <a:chExt cx="7391400" cy="214319"/>
          </a:xfrm>
        </p:grpSpPr>
        <p:sp>
          <p:nvSpPr>
            <p:cNvPr id="2" name="Прямоугольник 1"/>
            <p:cNvSpPr/>
            <p:nvPr/>
          </p:nvSpPr>
          <p:spPr>
            <a:xfrm>
              <a:off x="1676400" y="990600"/>
              <a:ext cx="7391400" cy="84140"/>
            </a:xfrm>
            <a:prstGeom prst="rect">
              <a:avLst/>
            </a:prstGeom>
            <a:solidFill>
              <a:srgbClr val="18B2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1676400" y="1096966"/>
              <a:ext cx="7391400" cy="46038"/>
            </a:xfrm>
            <a:prstGeom prst="rect">
              <a:avLst/>
            </a:prstGeom>
            <a:solidFill>
              <a:srgbClr val="FFD0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1676400" y="1158880"/>
              <a:ext cx="7391400" cy="4603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grpSp>
        <p:nvGrpSpPr>
          <p:cNvPr id="4" name="Группа 8"/>
          <p:cNvGrpSpPr>
            <a:grpSpLocks/>
          </p:cNvGrpSpPr>
          <p:nvPr/>
        </p:nvGrpSpPr>
        <p:grpSpPr bwMode="auto">
          <a:xfrm>
            <a:off x="76200" y="6324600"/>
            <a:ext cx="8991600" cy="228600"/>
            <a:chOff x="1676400" y="990600"/>
            <a:chExt cx="7391400" cy="214319"/>
          </a:xfrm>
        </p:grpSpPr>
        <p:sp>
          <p:nvSpPr>
            <p:cNvPr id="10" name="Прямоугольник 9"/>
            <p:cNvSpPr/>
            <p:nvPr/>
          </p:nvSpPr>
          <p:spPr>
            <a:xfrm>
              <a:off x="1676400" y="990600"/>
              <a:ext cx="7391400" cy="83346"/>
            </a:xfrm>
            <a:prstGeom prst="rect">
              <a:avLst/>
            </a:prstGeom>
            <a:solidFill>
              <a:srgbClr val="18B2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676400" y="1097759"/>
              <a:ext cx="7391400" cy="44650"/>
            </a:xfrm>
            <a:prstGeom prst="rect">
              <a:avLst/>
            </a:prstGeom>
            <a:solidFill>
              <a:srgbClr val="FFD0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1676400" y="1158781"/>
              <a:ext cx="7391400" cy="4613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534150"/>
            <a:ext cx="2895600" cy="476250"/>
          </a:xfrm>
        </p:spPr>
        <p:txBody>
          <a:bodyPr/>
          <a:lstStyle/>
          <a:p>
            <a:pPr>
              <a:defRPr/>
            </a:pPr>
            <a:r>
              <a:rPr lang="en-US" dirty="0" err="1"/>
              <a:t>www.danilovcy.ru</a:t>
            </a:r>
            <a:endParaRPr lang="en-US" dirty="0"/>
          </a:p>
        </p:txBody>
      </p:sp>
      <p:sp>
        <p:nvSpPr>
          <p:cNvPr id="14343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534150"/>
            <a:ext cx="2133600" cy="476250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E9C646A6-BE93-0E43-AAAC-7A0A535D54ED}" type="slidenum">
              <a:rPr kumimoji="0" lang="en-US" sz="1400"/>
              <a:pPr/>
              <a:t>7</a:t>
            </a:fld>
            <a:endParaRPr kumimoji="0" lang="en-US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0"/>
            <a:ext cx="7467600" cy="990600"/>
          </a:xfrm>
        </p:spPr>
        <p:txBody>
          <a:bodyPr/>
          <a:lstStyle/>
          <a:p>
            <a:pPr algn="l" eaLnBrk="1" hangingPunct="1"/>
            <a:r>
              <a:rPr kumimoji="0" lang="ru-RU" sz="4000" dirty="0" smtClean="0">
                <a:solidFill>
                  <a:srgbClr val="008000"/>
                </a:solidFill>
                <a:latin typeface="Arial" charset="0"/>
                <a:cs typeface="Calibri" charset="0"/>
              </a:rPr>
              <a:t>Мероприятия по поддержке</a:t>
            </a:r>
            <a:endParaRPr kumimoji="0" lang="ru-RU" sz="4000" dirty="0">
              <a:solidFill>
                <a:srgbClr val="008000"/>
              </a:solidFill>
              <a:latin typeface="Arial" charset="0"/>
              <a:cs typeface="Calibri" charset="0"/>
            </a:endParaRPr>
          </a:p>
        </p:txBody>
      </p:sp>
      <p:sp>
        <p:nvSpPr>
          <p:cNvPr id="143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/>
            <a:r>
              <a:rPr kumimoji="0" lang="ru-RU" sz="2500" dirty="0" smtClean="0">
                <a:latin typeface="Arial" charset="0"/>
                <a:cs typeface="Arial" charset="0"/>
              </a:rPr>
              <a:t>Приглашаем ежемесячно на «молодежную» Литургию</a:t>
            </a:r>
          </a:p>
          <a:p>
            <a:pPr eaLnBrk="1" hangingPunct="1"/>
            <a:r>
              <a:rPr kumimoji="0" lang="ru-RU" sz="2500" dirty="0" smtClean="0">
                <a:latin typeface="Arial" charset="0"/>
                <a:cs typeface="Arial" charset="0"/>
              </a:rPr>
              <a:t>Зеленый огонек</a:t>
            </a:r>
          </a:p>
          <a:p>
            <a:pPr eaLnBrk="1" hangingPunct="1"/>
            <a:r>
              <a:rPr kumimoji="0" lang="ru-RU" sz="2500" dirty="0" smtClean="0">
                <a:latin typeface="Arial" charset="0"/>
                <a:cs typeface="Arial" charset="0"/>
              </a:rPr>
              <a:t>Тренинг «Что значит быть волонтером»</a:t>
            </a:r>
          </a:p>
          <a:p>
            <a:pPr eaLnBrk="1" hangingPunct="1"/>
            <a:r>
              <a:rPr kumimoji="0" lang="ru-RU" sz="2500" dirty="0" smtClean="0">
                <a:latin typeface="Arial" charset="0"/>
                <a:cs typeface="Arial" charset="0"/>
              </a:rPr>
              <a:t>Учебная встреча по теме</a:t>
            </a:r>
          </a:p>
          <a:p>
            <a:pPr eaLnBrk="1" hangingPunct="1"/>
            <a:r>
              <a:rPr kumimoji="0" lang="ru-RU" sz="2500" dirty="0" smtClean="0">
                <a:latin typeface="Arial" charset="0"/>
                <a:cs typeface="Arial" charset="0"/>
              </a:rPr>
              <a:t>Воскресный разговор</a:t>
            </a:r>
          </a:p>
          <a:p>
            <a:pPr eaLnBrk="1" hangingPunct="1"/>
            <a:r>
              <a:rPr kumimoji="0" lang="ru-RU" sz="2500" dirty="0" smtClean="0">
                <a:latin typeface="Arial" charset="0"/>
                <a:cs typeface="Arial" charset="0"/>
              </a:rPr>
              <a:t>Встреча психологической поддержки</a:t>
            </a:r>
          </a:p>
          <a:p>
            <a:pPr eaLnBrk="1" hangingPunct="1"/>
            <a:r>
              <a:rPr kumimoji="0" lang="ru-RU" sz="2500" dirty="0" smtClean="0">
                <a:latin typeface="Arial" charset="0"/>
                <a:cs typeface="Arial" charset="0"/>
              </a:rPr>
              <a:t>Встреча психолога с группой</a:t>
            </a:r>
          </a:p>
          <a:p>
            <a:pPr eaLnBrk="1" hangingPunct="1"/>
            <a:r>
              <a:rPr kumimoji="0" lang="ru-RU" sz="2500" dirty="0" smtClean="0">
                <a:latin typeface="Arial" charset="0"/>
                <a:cs typeface="Arial" charset="0"/>
              </a:rPr>
              <a:t>Клуб координаторов</a:t>
            </a:r>
          </a:p>
          <a:p>
            <a:pPr eaLnBrk="1" hangingPunct="1"/>
            <a:r>
              <a:rPr kumimoji="0" lang="ru-RU" sz="2500" dirty="0" smtClean="0">
                <a:latin typeface="Arial" charset="0"/>
                <a:cs typeface="Arial" charset="0"/>
              </a:rPr>
              <a:t>Встреча «Человек перед Богом» </a:t>
            </a:r>
          </a:p>
          <a:p>
            <a:pPr eaLnBrk="1" hangingPunct="1"/>
            <a:r>
              <a:rPr kumimoji="0" lang="ru-RU" sz="2500" dirty="0" smtClean="0">
                <a:latin typeface="Arial" charset="0"/>
                <a:cs typeface="Arial" charset="0"/>
              </a:rPr>
              <a:t>Ярмарки и иные акции</a:t>
            </a:r>
            <a:endParaRPr kumimoji="0" lang="ru-RU" sz="2500" dirty="0">
              <a:latin typeface="Arial" charset="0"/>
              <a:cs typeface="Arial" charset="0"/>
            </a:endParaRPr>
          </a:p>
          <a:p>
            <a:pPr eaLnBrk="1" hangingPunct="1"/>
            <a:endParaRPr kumimoji="0" lang="ru-RU" sz="2500" dirty="0">
              <a:latin typeface="Arial" charset="0"/>
              <a:cs typeface="Arial" charset="0"/>
            </a:endParaRPr>
          </a:p>
        </p:txBody>
      </p:sp>
      <p:pic>
        <p:nvPicPr>
          <p:cNvPr id="14339" name="Picture 8" descr="кроп лого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519" t="7617" r="9676" b="60"/>
          <a:stretch>
            <a:fillRect/>
          </a:stretch>
        </p:blipFill>
        <p:spPr bwMode="auto">
          <a:xfrm>
            <a:off x="0" y="0"/>
            <a:ext cx="1689100" cy="131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Группа 2"/>
          <p:cNvGrpSpPr>
            <a:grpSpLocks/>
          </p:cNvGrpSpPr>
          <p:nvPr/>
        </p:nvGrpSpPr>
        <p:grpSpPr bwMode="auto">
          <a:xfrm>
            <a:off x="1676400" y="968375"/>
            <a:ext cx="7391400" cy="214313"/>
            <a:chOff x="1676400" y="990600"/>
            <a:chExt cx="7391400" cy="214319"/>
          </a:xfrm>
        </p:grpSpPr>
        <p:sp>
          <p:nvSpPr>
            <p:cNvPr id="2" name="Прямоугольник 1"/>
            <p:cNvSpPr/>
            <p:nvPr/>
          </p:nvSpPr>
          <p:spPr>
            <a:xfrm>
              <a:off x="1676400" y="990600"/>
              <a:ext cx="7391400" cy="84140"/>
            </a:xfrm>
            <a:prstGeom prst="rect">
              <a:avLst/>
            </a:prstGeom>
            <a:solidFill>
              <a:srgbClr val="18B2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1676400" y="1096966"/>
              <a:ext cx="7391400" cy="46038"/>
            </a:xfrm>
            <a:prstGeom prst="rect">
              <a:avLst/>
            </a:prstGeom>
            <a:solidFill>
              <a:srgbClr val="FFD0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1676400" y="1158880"/>
              <a:ext cx="7391400" cy="4603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grpSp>
        <p:nvGrpSpPr>
          <p:cNvPr id="4" name="Группа 8"/>
          <p:cNvGrpSpPr>
            <a:grpSpLocks/>
          </p:cNvGrpSpPr>
          <p:nvPr/>
        </p:nvGrpSpPr>
        <p:grpSpPr bwMode="auto">
          <a:xfrm>
            <a:off x="76200" y="6324600"/>
            <a:ext cx="8991600" cy="228600"/>
            <a:chOff x="1676400" y="990600"/>
            <a:chExt cx="7391400" cy="214319"/>
          </a:xfrm>
        </p:grpSpPr>
        <p:sp>
          <p:nvSpPr>
            <p:cNvPr id="10" name="Прямоугольник 9"/>
            <p:cNvSpPr/>
            <p:nvPr/>
          </p:nvSpPr>
          <p:spPr>
            <a:xfrm>
              <a:off x="1676400" y="990600"/>
              <a:ext cx="7391400" cy="83346"/>
            </a:xfrm>
            <a:prstGeom prst="rect">
              <a:avLst/>
            </a:prstGeom>
            <a:solidFill>
              <a:srgbClr val="18B2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676400" y="1097759"/>
              <a:ext cx="7391400" cy="44650"/>
            </a:xfrm>
            <a:prstGeom prst="rect">
              <a:avLst/>
            </a:prstGeom>
            <a:solidFill>
              <a:srgbClr val="FFD0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1676400" y="1158781"/>
              <a:ext cx="7391400" cy="4613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534150"/>
            <a:ext cx="2895600" cy="476250"/>
          </a:xfrm>
        </p:spPr>
        <p:txBody>
          <a:bodyPr/>
          <a:lstStyle/>
          <a:p>
            <a:pPr>
              <a:defRPr/>
            </a:pPr>
            <a:r>
              <a:rPr lang="en-US" dirty="0" err="1"/>
              <a:t>www.danilovcy.ru</a:t>
            </a:r>
            <a:endParaRPr lang="en-US" dirty="0"/>
          </a:p>
        </p:txBody>
      </p:sp>
      <p:sp>
        <p:nvSpPr>
          <p:cNvPr id="14343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534150"/>
            <a:ext cx="2133600" cy="476250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E9C646A6-BE93-0E43-AAAC-7A0A535D54ED}" type="slidenum">
              <a:rPr kumimoji="0" lang="en-US" sz="1400"/>
              <a:pPr/>
              <a:t>8</a:t>
            </a:fld>
            <a:endParaRPr kumimoji="0" lang="en-US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0"/>
            <a:ext cx="7467600" cy="990600"/>
          </a:xfrm>
        </p:spPr>
        <p:txBody>
          <a:bodyPr/>
          <a:lstStyle/>
          <a:p>
            <a:pPr algn="l" eaLnBrk="1" hangingPunct="1"/>
            <a:r>
              <a:rPr kumimoji="0" lang="ru-RU" sz="4000" dirty="0" smtClean="0">
                <a:solidFill>
                  <a:srgbClr val="008000"/>
                </a:solidFill>
                <a:latin typeface="Arial" charset="0"/>
                <a:cs typeface="Calibri" charset="0"/>
              </a:rPr>
              <a:t>Инструменты</a:t>
            </a:r>
            <a:endParaRPr kumimoji="0" lang="ru-RU" sz="4000" dirty="0">
              <a:solidFill>
                <a:srgbClr val="008000"/>
              </a:solidFill>
              <a:latin typeface="Arial" charset="0"/>
              <a:cs typeface="Calibri" charset="0"/>
            </a:endParaRPr>
          </a:p>
        </p:txBody>
      </p:sp>
      <p:sp>
        <p:nvSpPr>
          <p:cNvPr id="143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8229600" cy="4068763"/>
          </a:xfrm>
        </p:spPr>
        <p:txBody>
          <a:bodyPr/>
          <a:lstStyle/>
          <a:p>
            <a:pPr eaLnBrk="1" hangingPunct="1"/>
            <a:r>
              <a:rPr kumimoji="0" lang="ru-RU" sz="2500" dirty="0" smtClean="0">
                <a:latin typeface="Arial" charset="0"/>
                <a:cs typeface="Arial" charset="0"/>
              </a:rPr>
              <a:t>Сайт - новости</a:t>
            </a:r>
          </a:p>
          <a:p>
            <a:pPr eaLnBrk="1" hangingPunct="1"/>
            <a:r>
              <a:rPr kumimoji="0" lang="ru-RU" sz="2500" dirty="0" smtClean="0">
                <a:latin typeface="Arial" charset="0"/>
                <a:cs typeface="Arial" charset="0"/>
              </a:rPr>
              <a:t>Группы в социальных сетях – общие и по направлениям</a:t>
            </a:r>
            <a:endParaRPr kumimoji="0" lang="ru-RU" sz="2500" dirty="0">
              <a:latin typeface="Arial" charset="0"/>
              <a:cs typeface="Arial" charset="0"/>
            </a:endParaRPr>
          </a:p>
          <a:p>
            <a:pPr eaLnBrk="1" hangingPunct="1"/>
            <a:r>
              <a:rPr kumimoji="0" lang="ru-RU" sz="2500" dirty="0" err="1" smtClean="0">
                <a:latin typeface="Arial" charset="0"/>
                <a:cs typeface="Arial" charset="0"/>
              </a:rPr>
              <a:t>Гугл-рассылка</a:t>
            </a:r>
            <a:endParaRPr kumimoji="0" lang="ru-RU" sz="2500" dirty="0">
              <a:latin typeface="Arial" charset="0"/>
              <a:cs typeface="Arial" charset="0"/>
            </a:endParaRPr>
          </a:p>
          <a:p>
            <a:pPr eaLnBrk="1" hangingPunct="1"/>
            <a:r>
              <a:rPr kumimoji="0" lang="ru-RU" sz="2500" dirty="0" err="1" smtClean="0">
                <a:latin typeface="Arial" charset="0"/>
                <a:cs typeface="Arial" charset="0"/>
              </a:rPr>
              <a:t>Гугл-документы</a:t>
            </a:r>
            <a:r>
              <a:rPr kumimoji="0" lang="ru-RU" sz="2500" dirty="0" smtClean="0">
                <a:latin typeface="Arial" charset="0"/>
                <a:cs typeface="Arial" charset="0"/>
              </a:rPr>
              <a:t> – архив + анкета + регистрации </a:t>
            </a:r>
          </a:p>
          <a:p>
            <a:pPr eaLnBrk="1" hangingPunct="1"/>
            <a:r>
              <a:rPr kumimoji="0" lang="ru-RU" sz="2500" dirty="0" smtClean="0">
                <a:latin typeface="Arial" charset="0"/>
                <a:cs typeface="Arial" charset="0"/>
              </a:rPr>
              <a:t>Система управления проектами </a:t>
            </a:r>
            <a:r>
              <a:rPr kumimoji="0" lang="ru-RU" sz="2500" dirty="0" err="1" smtClean="0">
                <a:latin typeface="Arial" charset="0"/>
                <a:cs typeface="Arial" charset="0"/>
              </a:rPr>
              <a:t>Тимлаб</a:t>
            </a:r>
            <a:r>
              <a:rPr kumimoji="0" lang="ru-RU" sz="2500" dirty="0" smtClean="0">
                <a:latin typeface="Arial" charset="0"/>
                <a:cs typeface="Arial" charset="0"/>
              </a:rPr>
              <a:t> (архив, списки, внутренняя деловая переписка)</a:t>
            </a:r>
            <a:endParaRPr kumimoji="0" lang="ru-RU" sz="2500" dirty="0">
              <a:latin typeface="Arial" charset="0"/>
              <a:cs typeface="Arial" charset="0"/>
            </a:endParaRPr>
          </a:p>
          <a:p>
            <a:pPr eaLnBrk="1" hangingPunct="1"/>
            <a:r>
              <a:rPr kumimoji="0" lang="ru-RU" sz="2500" dirty="0" err="1" smtClean="0">
                <a:latin typeface="Arial" charset="0"/>
                <a:cs typeface="Arial" charset="0"/>
              </a:rPr>
              <a:t>СМС-рассылка</a:t>
            </a:r>
            <a:endParaRPr kumimoji="0" lang="ru-RU" sz="2500" dirty="0" smtClean="0">
              <a:latin typeface="Arial" charset="0"/>
              <a:cs typeface="Arial" charset="0"/>
            </a:endParaRPr>
          </a:p>
          <a:p>
            <a:pPr eaLnBrk="1" hangingPunct="1"/>
            <a:r>
              <a:rPr kumimoji="0" lang="ru-RU" sz="2500" dirty="0" smtClean="0">
                <a:latin typeface="Arial" charset="0"/>
                <a:cs typeface="Arial" charset="0"/>
              </a:rPr>
              <a:t>Телефон</a:t>
            </a:r>
            <a:endParaRPr kumimoji="0" lang="ru-RU" sz="2500" dirty="0" smtClean="0">
              <a:latin typeface="Arial" charset="0"/>
              <a:cs typeface="Arial" charset="0"/>
            </a:endParaRPr>
          </a:p>
          <a:p>
            <a:pPr eaLnBrk="1" hangingPunct="1"/>
            <a:endParaRPr kumimoji="0" lang="ru-RU" sz="2500" dirty="0">
              <a:latin typeface="Arial" charset="0"/>
              <a:cs typeface="Arial" charset="0"/>
            </a:endParaRPr>
          </a:p>
          <a:p>
            <a:pPr eaLnBrk="1" hangingPunct="1"/>
            <a:endParaRPr kumimoji="0" lang="ru-RU" sz="2500" dirty="0">
              <a:latin typeface="Arial" charset="0"/>
              <a:cs typeface="Arial" charset="0"/>
            </a:endParaRPr>
          </a:p>
        </p:txBody>
      </p:sp>
      <p:pic>
        <p:nvPicPr>
          <p:cNvPr id="14339" name="Picture 8" descr="кроп лого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519" t="7617" r="9676" b="60"/>
          <a:stretch>
            <a:fillRect/>
          </a:stretch>
        </p:blipFill>
        <p:spPr bwMode="auto">
          <a:xfrm>
            <a:off x="0" y="0"/>
            <a:ext cx="1689100" cy="131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Группа 2"/>
          <p:cNvGrpSpPr>
            <a:grpSpLocks/>
          </p:cNvGrpSpPr>
          <p:nvPr/>
        </p:nvGrpSpPr>
        <p:grpSpPr bwMode="auto">
          <a:xfrm>
            <a:off x="1676400" y="968375"/>
            <a:ext cx="7391400" cy="214313"/>
            <a:chOff x="1676400" y="990600"/>
            <a:chExt cx="7391400" cy="214319"/>
          </a:xfrm>
        </p:grpSpPr>
        <p:sp>
          <p:nvSpPr>
            <p:cNvPr id="2" name="Прямоугольник 1"/>
            <p:cNvSpPr/>
            <p:nvPr/>
          </p:nvSpPr>
          <p:spPr>
            <a:xfrm>
              <a:off x="1676400" y="990600"/>
              <a:ext cx="7391400" cy="84140"/>
            </a:xfrm>
            <a:prstGeom prst="rect">
              <a:avLst/>
            </a:prstGeom>
            <a:solidFill>
              <a:srgbClr val="18B2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1676400" y="1096966"/>
              <a:ext cx="7391400" cy="46038"/>
            </a:xfrm>
            <a:prstGeom prst="rect">
              <a:avLst/>
            </a:prstGeom>
            <a:solidFill>
              <a:srgbClr val="FFD0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1676400" y="1158880"/>
              <a:ext cx="7391400" cy="4603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grpSp>
        <p:nvGrpSpPr>
          <p:cNvPr id="4" name="Группа 8"/>
          <p:cNvGrpSpPr>
            <a:grpSpLocks/>
          </p:cNvGrpSpPr>
          <p:nvPr/>
        </p:nvGrpSpPr>
        <p:grpSpPr bwMode="auto">
          <a:xfrm>
            <a:off x="76200" y="6324600"/>
            <a:ext cx="8991600" cy="228600"/>
            <a:chOff x="1676400" y="990600"/>
            <a:chExt cx="7391400" cy="214319"/>
          </a:xfrm>
        </p:grpSpPr>
        <p:sp>
          <p:nvSpPr>
            <p:cNvPr id="10" name="Прямоугольник 9"/>
            <p:cNvSpPr/>
            <p:nvPr/>
          </p:nvSpPr>
          <p:spPr>
            <a:xfrm>
              <a:off x="1676400" y="990600"/>
              <a:ext cx="7391400" cy="83346"/>
            </a:xfrm>
            <a:prstGeom prst="rect">
              <a:avLst/>
            </a:prstGeom>
            <a:solidFill>
              <a:srgbClr val="18B2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676400" y="1097759"/>
              <a:ext cx="7391400" cy="44650"/>
            </a:xfrm>
            <a:prstGeom prst="rect">
              <a:avLst/>
            </a:prstGeom>
            <a:solidFill>
              <a:srgbClr val="FFD0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1676400" y="1158781"/>
              <a:ext cx="7391400" cy="4613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534150"/>
            <a:ext cx="2895600" cy="476250"/>
          </a:xfrm>
        </p:spPr>
        <p:txBody>
          <a:bodyPr/>
          <a:lstStyle/>
          <a:p>
            <a:pPr>
              <a:defRPr/>
            </a:pPr>
            <a:r>
              <a:rPr lang="en-US" dirty="0" err="1"/>
              <a:t>www.danilovcy.ru</a:t>
            </a:r>
            <a:endParaRPr lang="en-US" dirty="0"/>
          </a:p>
        </p:txBody>
      </p:sp>
      <p:sp>
        <p:nvSpPr>
          <p:cNvPr id="14343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534150"/>
            <a:ext cx="2133600" cy="476250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E9C646A6-BE93-0E43-AAAC-7A0A535D54ED}" type="slidenum">
              <a:rPr kumimoji="0" lang="en-US" sz="1400"/>
              <a:pPr/>
              <a:t>9</a:t>
            </a:fld>
            <a:endParaRPr kumimoji="0" lang="en-US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1" name="Группа 13"/>
          <p:cNvGrpSpPr>
            <a:grpSpLocks/>
          </p:cNvGrpSpPr>
          <p:nvPr/>
        </p:nvGrpSpPr>
        <p:grpSpPr bwMode="auto">
          <a:xfrm>
            <a:off x="76200" y="6324600"/>
            <a:ext cx="8991600" cy="228600"/>
            <a:chOff x="1676400" y="990600"/>
            <a:chExt cx="7391400" cy="214319"/>
          </a:xfrm>
        </p:grpSpPr>
        <p:sp>
          <p:nvSpPr>
            <p:cNvPr id="15" name="Прямоугольник 14"/>
            <p:cNvSpPr/>
            <p:nvPr/>
          </p:nvSpPr>
          <p:spPr>
            <a:xfrm>
              <a:off x="1676400" y="990600"/>
              <a:ext cx="7391400" cy="83346"/>
            </a:xfrm>
            <a:prstGeom prst="rect">
              <a:avLst/>
            </a:prstGeom>
            <a:solidFill>
              <a:srgbClr val="18B2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1676400" y="1097759"/>
              <a:ext cx="7391400" cy="44650"/>
            </a:xfrm>
            <a:prstGeom prst="rect">
              <a:avLst/>
            </a:prstGeom>
            <a:solidFill>
              <a:srgbClr val="FFD0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1676400" y="1158781"/>
              <a:ext cx="7391400" cy="4613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sp>
        <p:nvSpPr>
          <p:cNvPr id="153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524000"/>
            <a:ext cx="8534400" cy="4572000"/>
          </a:xfrm>
        </p:spPr>
        <p:txBody>
          <a:bodyPr/>
          <a:lstStyle/>
          <a:p>
            <a:r>
              <a:rPr lang="ru-RU" sz="2300" dirty="0" smtClean="0"/>
              <a:t>Четкое обозначение бренда и смысла организации</a:t>
            </a:r>
          </a:p>
          <a:p>
            <a:r>
              <a:rPr lang="ru-RU" sz="2300" dirty="0" smtClean="0"/>
              <a:t>Определиться с аудиторией из которой берем волонтеров </a:t>
            </a:r>
          </a:p>
          <a:p>
            <a:r>
              <a:rPr lang="ru-RU" sz="2300" dirty="0" smtClean="0"/>
              <a:t>Подумать, что может привлечь людей, что это им даст</a:t>
            </a:r>
          </a:p>
          <a:p>
            <a:r>
              <a:rPr lang="ru-RU" sz="2300" dirty="0" smtClean="0"/>
              <a:t>Описать вакансии</a:t>
            </a:r>
          </a:p>
          <a:p>
            <a:r>
              <a:rPr lang="ru-RU" sz="2300" dirty="0" smtClean="0"/>
              <a:t>Ясные конкретные задачи (из которых ясно какое отношение они имеют к добру)</a:t>
            </a:r>
          </a:p>
          <a:p>
            <a:r>
              <a:rPr lang="ru-RU" sz="2300" dirty="0" smtClean="0"/>
              <a:t>Четкое обозначение результата</a:t>
            </a:r>
          </a:p>
          <a:p>
            <a:r>
              <a:rPr lang="ru-RU" sz="2300" dirty="0" smtClean="0"/>
              <a:t>Четкое обозначение времени, места, продолжительности</a:t>
            </a:r>
          </a:p>
          <a:p>
            <a:r>
              <a:rPr lang="ru-RU" sz="2300" dirty="0" smtClean="0"/>
              <a:t>Обозначить ответственного. Его координаты</a:t>
            </a:r>
          </a:p>
          <a:p>
            <a:r>
              <a:rPr lang="ru-RU" sz="2300" dirty="0" smtClean="0"/>
              <a:t>Распространить </a:t>
            </a:r>
            <a:r>
              <a:rPr lang="ru-RU" sz="2300" dirty="0" smtClean="0"/>
              <a:t>информацию </a:t>
            </a:r>
          </a:p>
          <a:p>
            <a:endParaRPr lang="ru-RU" sz="2300" dirty="0" smtClean="0"/>
          </a:p>
          <a:p>
            <a:pPr eaLnBrk="1" hangingPunct="1"/>
            <a:endParaRPr kumimoji="0" lang="ru-RU" sz="2300" dirty="0">
              <a:latin typeface="Arial" charset="0"/>
              <a:cs typeface="Arial" charset="0"/>
            </a:endParaRPr>
          </a:p>
        </p:txBody>
      </p:sp>
      <p:sp>
        <p:nvSpPr>
          <p:cNvPr id="15363" name="Rectangle 2"/>
          <p:cNvSpPr txBox="1">
            <a:spLocks noChangeArrowheads="1"/>
          </p:cNvSpPr>
          <p:nvPr/>
        </p:nvSpPr>
        <p:spPr bwMode="auto">
          <a:xfrm>
            <a:off x="1676400" y="0"/>
            <a:ext cx="7467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3600" dirty="0" smtClean="0">
                <a:solidFill>
                  <a:srgbClr val="008000"/>
                </a:solidFill>
                <a:cs typeface="Calibri" charset="0"/>
              </a:rPr>
              <a:t>Привлечение волонтера: реклама</a:t>
            </a:r>
            <a:endParaRPr kumimoji="0" lang="ru-RU" sz="3600" dirty="0">
              <a:solidFill>
                <a:srgbClr val="008000"/>
              </a:solidFill>
              <a:cs typeface="Calibri" charset="0"/>
            </a:endParaRPr>
          </a:p>
        </p:txBody>
      </p:sp>
      <p:pic>
        <p:nvPicPr>
          <p:cNvPr id="15364" name="Picture 8" descr="кроп лого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519" t="7617" r="9676" b="60"/>
          <a:stretch>
            <a:fillRect/>
          </a:stretch>
        </p:blipFill>
        <p:spPr bwMode="auto">
          <a:xfrm>
            <a:off x="0" y="0"/>
            <a:ext cx="1689100" cy="131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365" name="Группа 5"/>
          <p:cNvGrpSpPr>
            <a:grpSpLocks/>
          </p:cNvGrpSpPr>
          <p:nvPr/>
        </p:nvGrpSpPr>
        <p:grpSpPr bwMode="auto">
          <a:xfrm>
            <a:off x="1676400" y="968375"/>
            <a:ext cx="7391400" cy="214313"/>
            <a:chOff x="1676400" y="990600"/>
            <a:chExt cx="7391400" cy="214319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1676400" y="990600"/>
              <a:ext cx="7391400" cy="84140"/>
            </a:xfrm>
            <a:prstGeom prst="rect">
              <a:avLst/>
            </a:prstGeom>
            <a:solidFill>
              <a:srgbClr val="18B2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1676400" y="1096966"/>
              <a:ext cx="7391400" cy="46038"/>
            </a:xfrm>
            <a:prstGeom prst="rect">
              <a:avLst/>
            </a:prstGeom>
            <a:solidFill>
              <a:srgbClr val="FFD0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1676400" y="1158880"/>
              <a:ext cx="7391400" cy="4603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>
          <a:xfrm>
            <a:off x="3124200" y="6534150"/>
            <a:ext cx="2895600" cy="476250"/>
          </a:xfrm>
        </p:spPr>
        <p:txBody>
          <a:bodyPr/>
          <a:lstStyle/>
          <a:p>
            <a:pPr>
              <a:defRPr/>
            </a:pPr>
            <a:r>
              <a:rPr lang="en-US" dirty="0" err="1"/>
              <a:t>www.danilovcy.ru</a:t>
            </a:r>
            <a:endParaRPr lang="en-US" dirty="0"/>
          </a:p>
        </p:txBody>
      </p:sp>
      <p:sp>
        <p:nvSpPr>
          <p:cNvPr id="15367" name="Номер слайда 10"/>
          <p:cNvSpPr>
            <a:spLocks noGrp="1"/>
          </p:cNvSpPr>
          <p:nvPr>
            <p:ph type="sldNum" sz="quarter" idx="12"/>
          </p:nvPr>
        </p:nvSpPr>
        <p:spPr>
          <a:xfrm>
            <a:off x="6553200" y="6534150"/>
            <a:ext cx="2133600" cy="476250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F33902F5-287A-274A-A28A-CDAA8D9A030B}" type="slidenum">
              <a:rPr kumimoji="0" lang="en-US" sz="1400"/>
              <a:pPr/>
              <a:t>10</a:t>
            </a:fld>
            <a:endParaRPr kumimoji="0" lang="en-US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3"/>
          <p:cNvGrpSpPr>
            <a:grpSpLocks/>
          </p:cNvGrpSpPr>
          <p:nvPr/>
        </p:nvGrpSpPr>
        <p:grpSpPr bwMode="auto">
          <a:xfrm>
            <a:off x="76200" y="6324600"/>
            <a:ext cx="8991600" cy="228600"/>
            <a:chOff x="1676400" y="990600"/>
            <a:chExt cx="7391400" cy="214319"/>
          </a:xfrm>
        </p:grpSpPr>
        <p:sp>
          <p:nvSpPr>
            <p:cNvPr id="15" name="Прямоугольник 14"/>
            <p:cNvSpPr/>
            <p:nvPr/>
          </p:nvSpPr>
          <p:spPr>
            <a:xfrm>
              <a:off x="1676400" y="990600"/>
              <a:ext cx="7391400" cy="83346"/>
            </a:xfrm>
            <a:prstGeom prst="rect">
              <a:avLst/>
            </a:prstGeom>
            <a:solidFill>
              <a:srgbClr val="18B2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1676400" y="1097759"/>
              <a:ext cx="7391400" cy="44650"/>
            </a:xfrm>
            <a:prstGeom prst="rect">
              <a:avLst/>
            </a:prstGeom>
            <a:solidFill>
              <a:srgbClr val="FFD0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1676400" y="1158781"/>
              <a:ext cx="7391400" cy="4613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sp>
        <p:nvSpPr>
          <p:cNvPr id="153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4000"/>
            <a:ext cx="8305800" cy="4572000"/>
          </a:xfrm>
        </p:spPr>
        <p:txBody>
          <a:bodyPr/>
          <a:lstStyle/>
          <a:p>
            <a:r>
              <a:rPr lang="ru-RU" sz="2400" dirty="0" smtClean="0"/>
              <a:t>ФИО</a:t>
            </a:r>
          </a:p>
          <a:p>
            <a:r>
              <a:rPr lang="ru-RU" sz="2400" dirty="0" smtClean="0"/>
              <a:t>Паспортные данные</a:t>
            </a:r>
          </a:p>
          <a:p>
            <a:r>
              <a:rPr lang="ru-RU" sz="2400" dirty="0" smtClean="0"/>
              <a:t>Контакты</a:t>
            </a:r>
          </a:p>
          <a:p>
            <a:r>
              <a:rPr lang="ru-RU" sz="2400" dirty="0" smtClean="0"/>
              <a:t>Место работы (учёбы), должность (для работающих)</a:t>
            </a:r>
          </a:p>
          <a:p>
            <a:r>
              <a:rPr lang="ru-RU" sz="2400" dirty="0" smtClean="0"/>
              <a:t>О движении "</a:t>
            </a:r>
            <a:r>
              <a:rPr lang="ru-RU" sz="2400" dirty="0" err="1" smtClean="0"/>
              <a:t>Даниловцы</a:t>
            </a:r>
            <a:r>
              <a:rPr lang="ru-RU" sz="2400" dirty="0" smtClean="0"/>
              <a:t>" я узнал из...</a:t>
            </a:r>
          </a:p>
          <a:p>
            <a:r>
              <a:rPr lang="ru-RU" sz="2400" dirty="0" smtClean="0"/>
              <a:t>Я планирую быть волонтёром в такой-то группе</a:t>
            </a:r>
          </a:p>
          <a:p>
            <a:r>
              <a:rPr lang="ru-RU" sz="2400" dirty="0" smtClean="0"/>
              <a:t>Дополнительно я умею и могу…</a:t>
            </a:r>
          </a:p>
          <a:p>
            <a:r>
              <a:rPr lang="ru-RU" sz="2400" dirty="0" smtClean="0"/>
              <a:t>Есть ли судимость, инфекционные заболевания?</a:t>
            </a:r>
          </a:p>
          <a:p>
            <a:r>
              <a:rPr lang="ru-RU" sz="2400" dirty="0" smtClean="0"/>
              <a:t>Я согласен на хранение моих личных данных ММОД "</a:t>
            </a:r>
            <a:r>
              <a:rPr lang="ru-RU" sz="2400" dirty="0" err="1" smtClean="0"/>
              <a:t>Даниловцы</a:t>
            </a:r>
            <a:r>
              <a:rPr lang="ru-RU" sz="2400" dirty="0" smtClean="0"/>
              <a:t>"</a:t>
            </a:r>
            <a:endParaRPr kumimoji="0" lang="ru-RU" sz="2400" dirty="0">
              <a:latin typeface="Arial" charset="0"/>
              <a:cs typeface="Arial" charset="0"/>
            </a:endParaRPr>
          </a:p>
        </p:txBody>
      </p:sp>
      <p:sp>
        <p:nvSpPr>
          <p:cNvPr id="15363" name="Rectangle 2"/>
          <p:cNvSpPr txBox="1">
            <a:spLocks noChangeArrowheads="1"/>
          </p:cNvSpPr>
          <p:nvPr/>
        </p:nvSpPr>
        <p:spPr bwMode="auto">
          <a:xfrm>
            <a:off x="1676400" y="0"/>
            <a:ext cx="7467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3600" dirty="0" smtClean="0">
                <a:solidFill>
                  <a:srgbClr val="008000"/>
                </a:solidFill>
                <a:cs typeface="Calibri" charset="0"/>
              </a:rPr>
              <a:t>Анкета</a:t>
            </a:r>
            <a:endParaRPr kumimoji="0" lang="ru-RU" sz="3600" dirty="0">
              <a:solidFill>
                <a:srgbClr val="008000"/>
              </a:solidFill>
              <a:cs typeface="Calibri" charset="0"/>
            </a:endParaRPr>
          </a:p>
        </p:txBody>
      </p:sp>
      <p:pic>
        <p:nvPicPr>
          <p:cNvPr id="15364" name="Picture 8" descr="кроп лого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519" t="7617" r="9676" b="60"/>
          <a:stretch>
            <a:fillRect/>
          </a:stretch>
        </p:blipFill>
        <p:spPr bwMode="auto">
          <a:xfrm>
            <a:off x="0" y="0"/>
            <a:ext cx="1689100" cy="131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Группа 5"/>
          <p:cNvGrpSpPr>
            <a:grpSpLocks/>
          </p:cNvGrpSpPr>
          <p:nvPr/>
        </p:nvGrpSpPr>
        <p:grpSpPr bwMode="auto">
          <a:xfrm>
            <a:off x="1676400" y="968375"/>
            <a:ext cx="7391400" cy="214313"/>
            <a:chOff x="1676400" y="990600"/>
            <a:chExt cx="7391400" cy="214319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1676400" y="990600"/>
              <a:ext cx="7391400" cy="84140"/>
            </a:xfrm>
            <a:prstGeom prst="rect">
              <a:avLst/>
            </a:prstGeom>
            <a:solidFill>
              <a:srgbClr val="18B2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1676400" y="1096966"/>
              <a:ext cx="7391400" cy="46038"/>
            </a:xfrm>
            <a:prstGeom prst="rect">
              <a:avLst/>
            </a:prstGeom>
            <a:solidFill>
              <a:srgbClr val="FFD0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1676400" y="1158880"/>
              <a:ext cx="7391400" cy="4603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>
          <a:xfrm>
            <a:off x="3124200" y="6534150"/>
            <a:ext cx="2895600" cy="476250"/>
          </a:xfrm>
        </p:spPr>
        <p:txBody>
          <a:bodyPr/>
          <a:lstStyle/>
          <a:p>
            <a:pPr>
              <a:defRPr/>
            </a:pPr>
            <a:r>
              <a:rPr lang="en-US" dirty="0" err="1"/>
              <a:t>www.danilovcy.ru</a:t>
            </a:r>
            <a:endParaRPr lang="en-US" dirty="0"/>
          </a:p>
        </p:txBody>
      </p:sp>
      <p:sp>
        <p:nvSpPr>
          <p:cNvPr id="15367" name="Номер слайда 10"/>
          <p:cNvSpPr>
            <a:spLocks noGrp="1"/>
          </p:cNvSpPr>
          <p:nvPr>
            <p:ph type="sldNum" sz="quarter" idx="12"/>
          </p:nvPr>
        </p:nvSpPr>
        <p:spPr>
          <a:xfrm>
            <a:off x="6553200" y="6534150"/>
            <a:ext cx="2133600" cy="476250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F33902F5-287A-274A-A28A-CDAA8D9A030B}" type="slidenum">
              <a:rPr kumimoji="0" lang="en-US" sz="1400"/>
              <a:pPr/>
              <a:t>11</a:t>
            </a:fld>
            <a:endParaRPr kumimoji="0" lang="en-US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3" name="Группа 12"/>
          <p:cNvGrpSpPr>
            <a:grpSpLocks/>
          </p:cNvGrpSpPr>
          <p:nvPr/>
        </p:nvGrpSpPr>
        <p:grpSpPr bwMode="auto">
          <a:xfrm>
            <a:off x="76200" y="6324600"/>
            <a:ext cx="8991600" cy="228600"/>
            <a:chOff x="1676400" y="990600"/>
            <a:chExt cx="7391400" cy="214319"/>
          </a:xfrm>
        </p:grpSpPr>
        <p:sp>
          <p:nvSpPr>
            <p:cNvPr id="14" name="Прямоугольник 13"/>
            <p:cNvSpPr/>
            <p:nvPr/>
          </p:nvSpPr>
          <p:spPr>
            <a:xfrm>
              <a:off x="1676400" y="990600"/>
              <a:ext cx="7391400" cy="83346"/>
            </a:xfrm>
            <a:prstGeom prst="rect">
              <a:avLst/>
            </a:prstGeom>
            <a:solidFill>
              <a:srgbClr val="18B2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1676400" y="1097759"/>
              <a:ext cx="7391400" cy="44650"/>
            </a:xfrm>
            <a:prstGeom prst="rect">
              <a:avLst/>
            </a:prstGeom>
            <a:solidFill>
              <a:srgbClr val="FFD0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1676400" y="1158781"/>
              <a:ext cx="7391400" cy="4613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sp>
        <p:nvSpPr>
          <p:cNvPr id="1843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295400"/>
            <a:ext cx="8686800" cy="5105400"/>
          </a:xfrm>
        </p:spPr>
        <p:txBody>
          <a:bodyPr/>
          <a:lstStyle/>
          <a:p>
            <a:pPr eaLnBrk="1" hangingPunct="1"/>
            <a:r>
              <a:rPr kumimoji="0" lang="ru-RU" sz="1300" dirty="0" smtClean="0">
                <a:latin typeface="Arial" charset="0"/>
                <a:cs typeface="Arial" charset="0"/>
              </a:rPr>
              <a:t>Что </a:t>
            </a:r>
            <a:r>
              <a:rPr kumimoji="0" lang="ru-RU" sz="1300" dirty="0" smtClean="0">
                <a:latin typeface="Arial" charset="0"/>
                <a:cs typeface="Arial" charset="0"/>
              </a:rPr>
              <a:t>привело на собеседование?</a:t>
            </a:r>
          </a:p>
          <a:p>
            <a:pPr eaLnBrk="1" hangingPunct="1"/>
            <a:r>
              <a:rPr kumimoji="0" lang="ru-RU" sz="1300" dirty="0" smtClean="0">
                <a:latin typeface="Arial" charset="0"/>
                <a:cs typeface="Arial" charset="0"/>
              </a:rPr>
              <a:t>Рассказать </a:t>
            </a:r>
            <a:r>
              <a:rPr kumimoji="0" lang="ru-RU" sz="1300" dirty="0" smtClean="0">
                <a:latin typeface="Arial" charset="0"/>
                <a:cs typeface="Arial" charset="0"/>
              </a:rPr>
              <a:t>об организации, основных направлениях работы и месте добровольчества</a:t>
            </a:r>
            <a:r>
              <a:rPr kumimoji="0" lang="ru-RU" sz="1300" dirty="0" smtClean="0">
                <a:latin typeface="Arial" charset="0"/>
                <a:cs typeface="Arial" charset="0"/>
              </a:rPr>
              <a:t>.</a:t>
            </a:r>
            <a:r>
              <a:rPr kumimoji="0" lang="ru-RU" sz="1300" dirty="0" smtClean="0">
                <a:latin typeface="Arial" charset="0"/>
                <a:cs typeface="Arial" charset="0"/>
              </a:rPr>
              <a:t> Карта и календарь событий.</a:t>
            </a:r>
          </a:p>
          <a:p>
            <a:pPr eaLnBrk="1" hangingPunct="1"/>
            <a:r>
              <a:rPr kumimoji="0" lang="ru-RU" sz="1300" dirty="0" smtClean="0">
                <a:latin typeface="Arial" charset="0"/>
                <a:cs typeface="Arial" charset="0"/>
              </a:rPr>
              <a:t>Что </a:t>
            </a:r>
            <a:r>
              <a:rPr kumimoji="0" lang="ru-RU" sz="1300" dirty="0" smtClean="0">
                <a:latin typeface="Arial" charset="0"/>
                <a:cs typeface="Arial" charset="0"/>
              </a:rPr>
              <a:t>из этих направлений </a:t>
            </a:r>
            <a:r>
              <a:rPr kumimoji="0" lang="ru-RU" sz="1300" dirty="0" smtClean="0">
                <a:latin typeface="Arial" charset="0"/>
                <a:cs typeface="Arial" charset="0"/>
              </a:rPr>
              <a:t>интересно?</a:t>
            </a:r>
            <a:endParaRPr kumimoji="0" lang="ru-RU" sz="1300" dirty="0" smtClean="0">
              <a:latin typeface="Arial" charset="0"/>
              <a:cs typeface="Arial" charset="0"/>
            </a:endParaRPr>
          </a:p>
          <a:p>
            <a:pPr eaLnBrk="1" hangingPunct="1"/>
            <a:r>
              <a:rPr kumimoji="0" lang="ru-RU" sz="1300" dirty="0" smtClean="0">
                <a:latin typeface="Arial" charset="0"/>
                <a:cs typeface="Arial" charset="0"/>
              </a:rPr>
              <a:t>Каков </a:t>
            </a:r>
            <a:r>
              <a:rPr kumimoji="0" lang="ru-RU" sz="1300" dirty="0" smtClean="0">
                <a:latin typeface="Arial" charset="0"/>
                <a:cs typeface="Arial" charset="0"/>
              </a:rPr>
              <a:t>личный </a:t>
            </a:r>
            <a:r>
              <a:rPr kumimoji="0" lang="ru-RU" sz="1300" dirty="0" smtClean="0">
                <a:latin typeface="Arial" charset="0"/>
                <a:cs typeface="Arial" charset="0"/>
              </a:rPr>
              <a:t>смысл участия </a:t>
            </a:r>
            <a:r>
              <a:rPr kumimoji="0" lang="ru-RU" sz="1300" dirty="0" smtClean="0">
                <a:latin typeface="Arial" charset="0"/>
                <a:cs typeface="Arial" charset="0"/>
              </a:rPr>
              <a:t>и мотив?</a:t>
            </a:r>
          </a:p>
          <a:p>
            <a:pPr eaLnBrk="1" hangingPunct="1"/>
            <a:r>
              <a:rPr kumimoji="0" lang="ru-RU" sz="1300" dirty="0" smtClean="0">
                <a:latin typeface="Arial" charset="0"/>
                <a:cs typeface="Arial" charset="0"/>
              </a:rPr>
              <a:t>Есть ли опыт </a:t>
            </a:r>
            <a:r>
              <a:rPr kumimoji="0" lang="ru-RU" sz="1300" dirty="0" err="1" smtClean="0">
                <a:latin typeface="Arial" charset="0"/>
                <a:cs typeface="Arial" charset="0"/>
              </a:rPr>
              <a:t>волонтерства</a:t>
            </a:r>
            <a:r>
              <a:rPr kumimoji="0" lang="ru-RU" sz="1300" dirty="0" smtClean="0">
                <a:latin typeface="Arial" charset="0"/>
                <a:cs typeface="Arial" charset="0"/>
              </a:rPr>
              <a:t>: </a:t>
            </a:r>
            <a:r>
              <a:rPr kumimoji="0" lang="ru-RU" sz="1300" dirty="0" smtClean="0">
                <a:latin typeface="Arial" charset="0"/>
                <a:cs typeface="Arial" charset="0"/>
              </a:rPr>
              <a:t>когда, где, чем занимался, что понравилось? Были ли трудности? Что ожидает от участия  в нашем движении?</a:t>
            </a:r>
          </a:p>
          <a:p>
            <a:pPr eaLnBrk="1" hangingPunct="1"/>
            <a:r>
              <a:rPr kumimoji="0" lang="ru-RU" sz="1300" dirty="0" smtClean="0">
                <a:latin typeface="Arial" charset="0"/>
                <a:cs typeface="Arial" charset="0"/>
              </a:rPr>
              <a:t>Рассказать </a:t>
            </a:r>
            <a:r>
              <a:rPr kumimoji="0" lang="ru-RU" sz="1300" dirty="0" smtClean="0">
                <a:latin typeface="Arial" charset="0"/>
                <a:cs typeface="Arial" charset="0"/>
              </a:rPr>
              <a:t>о наших волонтерах</a:t>
            </a:r>
            <a:r>
              <a:rPr kumimoji="0" lang="ru-RU" sz="1300" dirty="0" smtClean="0">
                <a:latin typeface="Arial" charset="0"/>
                <a:cs typeface="Arial" charset="0"/>
              </a:rPr>
              <a:t>: возраст, пол, студенты, работающие, о режиме посещения.</a:t>
            </a:r>
          </a:p>
          <a:p>
            <a:pPr eaLnBrk="1" hangingPunct="1"/>
            <a:r>
              <a:rPr kumimoji="0" lang="ru-RU" sz="1300" dirty="0" smtClean="0">
                <a:latin typeface="Arial" charset="0"/>
                <a:cs typeface="Arial" charset="0"/>
              </a:rPr>
              <a:t>Если </a:t>
            </a:r>
            <a:r>
              <a:rPr kumimoji="0" lang="ru-RU" sz="1300" dirty="0" smtClean="0">
                <a:latin typeface="Arial" charset="0"/>
                <a:cs typeface="Arial" charset="0"/>
              </a:rPr>
              <a:t>нет опыта волонтерской деятельности нет, спросить, как представляет свою деятельность в качестве волонтера?</a:t>
            </a:r>
          </a:p>
          <a:p>
            <a:pPr eaLnBrk="1" hangingPunct="1"/>
            <a:r>
              <a:rPr kumimoji="0" lang="ru-RU" sz="1300" dirty="0" smtClean="0">
                <a:latin typeface="Arial" charset="0"/>
                <a:cs typeface="Arial" charset="0"/>
              </a:rPr>
              <a:t>Кто такие координаторы, специалисты </a:t>
            </a:r>
            <a:r>
              <a:rPr kumimoji="0" lang="ru-RU" sz="1300" dirty="0" smtClean="0">
                <a:latin typeface="Arial" charset="0"/>
                <a:cs typeface="Arial" charset="0"/>
              </a:rPr>
              <a:t>по поддержке и </a:t>
            </a:r>
            <a:r>
              <a:rPr kumimoji="0" lang="ru-RU" sz="1300" dirty="0" smtClean="0">
                <a:latin typeface="Arial" charset="0"/>
                <a:cs typeface="Arial" charset="0"/>
              </a:rPr>
              <a:t>обучению, психологи?</a:t>
            </a:r>
            <a:endParaRPr kumimoji="0" lang="ru-RU" sz="1300" dirty="0" smtClean="0">
              <a:latin typeface="Arial" charset="0"/>
              <a:cs typeface="Arial" charset="0"/>
            </a:endParaRPr>
          </a:p>
          <a:p>
            <a:pPr eaLnBrk="1" hangingPunct="1"/>
            <a:r>
              <a:rPr kumimoji="0" lang="ru-RU" sz="1300" dirty="0" smtClean="0">
                <a:latin typeface="Arial" charset="0"/>
                <a:cs typeface="Arial" charset="0"/>
              </a:rPr>
              <a:t>Как </a:t>
            </a:r>
            <a:r>
              <a:rPr kumimoji="0" lang="ru-RU" sz="1300" dirty="0" smtClean="0">
                <a:latin typeface="Arial" charset="0"/>
                <a:cs typeface="Arial" charset="0"/>
              </a:rPr>
              <a:t>представляет себе будущий волонтер своих </a:t>
            </a:r>
            <a:r>
              <a:rPr kumimoji="0" lang="ru-RU" sz="1300" dirty="0" smtClean="0">
                <a:latin typeface="Arial" charset="0"/>
                <a:cs typeface="Arial" charset="0"/>
              </a:rPr>
              <a:t>подопечных? Рассказать </a:t>
            </a:r>
            <a:r>
              <a:rPr kumimoji="0" lang="ru-RU" sz="1300" dirty="0" smtClean="0">
                <a:latin typeface="Arial" charset="0"/>
                <a:cs typeface="Arial" charset="0"/>
              </a:rPr>
              <a:t>о специфики выбранного направления</a:t>
            </a:r>
          </a:p>
          <a:p>
            <a:pPr eaLnBrk="1" hangingPunct="1"/>
            <a:r>
              <a:rPr kumimoji="0" lang="ru-RU" sz="1300" dirty="0" smtClean="0">
                <a:latin typeface="Arial" charset="0"/>
                <a:cs typeface="Arial" charset="0"/>
              </a:rPr>
              <a:t>Чем </a:t>
            </a:r>
            <a:r>
              <a:rPr kumimoji="0" lang="ru-RU" sz="1300" dirty="0" smtClean="0">
                <a:latin typeface="Arial" charset="0"/>
                <a:cs typeface="Arial" charset="0"/>
              </a:rPr>
              <a:t>занимается в жизни: учится, работает, какой график? Где живет? Где учится, где работает? Где живут родители? Есть ли друзья? Как знакомые и близкие относятся к идее служения, добровольческой деятельности? </a:t>
            </a:r>
          </a:p>
          <a:p>
            <a:pPr eaLnBrk="1" hangingPunct="1"/>
            <a:r>
              <a:rPr kumimoji="0" lang="ru-RU" sz="1300" dirty="0" smtClean="0">
                <a:latin typeface="Arial" charset="0"/>
                <a:cs typeface="Arial" charset="0"/>
              </a:rPr>
              <a:t>Рассказать  </a:t>
            </a:r>
            <a:r>
              <a:rPr kumimoji="0" lang="ru-RU" sz="1300" dirty="0" smtClean="0">
                <a:latin typeface="Arial" charset="0"/>
                <a:cs typeface="Arial" charset="0"/>
              </a:rPr>
              <a:t>о  возможностях, которые открывает перед </a:t>
            </a:r>
            <a:r>
              <a:rPr kumimoji="0" lang="ru-RU" sz="1300" dirty="0" smtClean="0">
                <a:latin typeface="Arial" charset="0"/>
                <a:cs typeface="Arial" charset="0"/>
              </a:rPr>
              <a:t>человеком: опыт </a:t>
            </a:r>
            <a:r>
              <a:rPr kumimoji="0" lang="ru-RU" sz="1300" dirty="0" smtClean="0">
                <a:latin typeface="Arial" charset="0"/>
                <a:cs typeface="Arial" charset="0"/>
              </a:rPr>
              <a:t>работы в команде, возможность обучения, получение психологической поддержки, развитие собственных способностей – коммуникативных навыков, творческих, педагогических умений, практика христианской жизни. </a:t>
            </a:r>
          </a:p>
          <a:p>
            <a:pPr eaLnBrk="1" hangingPunct="1"/>
            <a:r>
              <a:rPr kumimoji="0" lang="ru-RU" sz="1300" dirty="0" smtClean="0">
                <a:latin typeface="Arial" charset="0"/>
                <a:cs typeface="Arial" charset="0"/>
              </a:rPr>
              <a:t>Попросить </a:t>
            </a:r>
            <a:r>
              <a:rPr kumimoji="0" lang="ru-RU" sz="1300" dirty="0" smtClean="0">
                <a:latin typeface="Arial" charset="0"/>
                <a:cs typeface="Arial" charset="0"/>
              </a:rPr>
              <a:t>задать вопросы</a:t>
            </a:r>
            <a:r>
              <a:rPr kumimoji="0" lang="ru-RU" sz="1300" dirty="0" smtClean="0">
                <a:latin typeface="Arial" charset="0"/>
                <a:cs typeface="Arial" charset="0"/>
              </a:rPr>
              <a:t>.</a:t>
            </a:r>
          </a:p>
          <a:p>
            <a:pPr eaLnBrk="1" hangingPunct="1"/>
            <a:r>
              <a:rPr kumimoji="0" lang="ru-RU" sz="1300" dirty="0" smtClean="0">
                <a:latin typeface="Arial" charset="0"/>
                <a:cs typeface="Arial" charset="0"/>
              </a:rPr>
              <a:t>Ответить </a:t>
            </a:r>
            <a:r>
              <a:rPr kumimoji="0" lang="ru-RU" sz="1300" dirty="0" smtClean="0">
                <a:latin typeface="Arial" charset="0"/>
                <a:cs typeface="Arial" charset="0"/>
              </a:rPr>
              <a:t>на вопросы по участию в направлении и дать координаты ответственного.</a:t>
            </a:r>
          </a:p>
          <a:p>
            <a:pPr eaLnBrk="1" hangingPunct="1"/>
            <a:endParaRPr kumimoji="0" lang="ru-RU" sz="1100" dirty="0">
              <a:latin typeface="Arial" charset="0"/>
              <a:cs typeface="Arial" charset="0"/>
            </a:endParaRPr>
          </a:p>
        </p:txBody>
      </p:sp>
      <p:sp>
        <p:nvSpPr>
          <p:cNvPr id="18435" name="Rectangle 2"/>
          <p:cNvSpPr txBox="1">
            <a:spLocks noChangeArrowheads="1"/>
          </p:cNvSpPr>
          <p:nvPr/>
        </p:nvSpPr>
        <p:spPr bwMode="auto">
          <a:xfrm>
            <a:off x="1676400" y="0"/>
            <a:ext cx="7467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4400" dirty="0" smtClean="0">
                <a:solidFill>
                  <a:srgbClr val="008000"/>
                </a:solidFill>
                <a:cs typeface="Calibri" charset="0"/>
              </a:rPr>
              <a:t>Собеседование</a:t>
            </a:r>
            <a:endParaRPr kumimoji="0" lang="ru-RU" sz="4400" dirty="0">
              <a:solidFill>
                <a:srgbClr val="008000"/>
              </a:solidFill>
              <a:cs typeface="Calibri" charset="0"/>
            </a:endParaRPr>
          </a:p>
        </p:txBody>
      </p:sp>
      <p:pic>
        <p:nvPicPr>
          <p:cNvPr id="18436" name="Picture 8" descr="кроп лого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519" t="7617" r="9676" b="60"/>
          <a:stretch>
            <a:fillRect/>
          </a:stretch>
        </p:blipFill>
        <p:spPr bwMode="auto">
          <a:xfrm>
            <a:off x="0" y="0"/>
            <a:ext cx="1689100" cy="131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437" name="Группа 5"/>
          <p:cNvGrpSpPr>
            <a:grpSpLocks/>
          </p:cNvGrpSpPr>
          <p:nvPr/>
        </p:nvGrpSpPr>
        <p:grpSpPr bwMode="auto">
          <a:xfrm>
            <a:off x="1676400" y="968375"/>
            <a:ext cx="7391400" cy="214313"/>
            <a:chOff x="1676400" y="990600"/>
            <a:chExt cx="7391400" cy="214319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1676400" y="990600"/>
              <a:ext cx="7391400" cy="84140"/>
            </a:xfrm>
            <a:prstGeom prst="rect">
              <a:avLst/>
            </a:prstGeom>
            <a:solidFill>
              <a:srgbClr val="18B2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1676400" y="1096966"/>
              <a:ext cx="7391400" cy="46038"/>
            </a:xfrm>
            <a:prstGeom prst="rect">
              <a:avLst/>
            </a:prstGeom>
            <a:solidFill>
              <a:srgbClr val="FFD0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1676400" y="1158880"/>
              <a:ext cx="7391400" cy="4603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534150"/>
            <a:ext cx="2895600" cy="476250"/>
          </a:xfrm>
        </p:spPr>
        <p:txBody>
          <a:bodyPr/>
          <a:lstStyle/>
          <a:p>
            <a:pPr>
              <a:defRPr/>
            </a:pPr>
            <a:r>
              <a:rPr lang="en-US" dirty="0" err="1"/>
              <a:t>www.danilovcy.ru</a:t>
            </a:r>
            <a:endParaRPr lang="en-US" dirty="0"/>
          </a:p>
        </p:txBody>
      </p:sp>
      <p:sp>
        <p:nvSpPr>
          <p:cNvPr id="18439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553200" y="6534150"/>
            <a:ext cx="2133600" cy="476250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FB94FF99-2F36-304E-ACE9-A5BDBE74CE7E}" type="slidenum">
              <a:rPr kumimoji="0" lang="en-US" sz="1400"/>
              <a:pPr/>
              <a:t>12</a:t>
            </a:fld>
            <a:endParaRPr kumimoji="0" lang="en-US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3"/>
          <p:cNvGrpSpPr>
            <a:grpSpLocks/>
          </p:cNvGrpSpPr>
          <p:nvPr/>
        </p:nvGrpSpPr>
        <p:grpSpPr bwMode="auto">
          <a:xfrm>
            <a:off x="76200" y="6324600"/>
            <a:ext cx="8991600" cy="228600"/>
            <a:chOff x="1676400" y="990600"/>
            <a:chExt cx="7391400" cy="214319"/>
          </a:xfrm>
        </p:grpSpPr>
        <p:sp>
          <p:nvSpPr>
            <p:cNvPr id="15" name="Прямоугольник 14"/>
            <p:cNvSpPr/>
            <p:nvPr/>
          </p:nvSpPr>
          <p:spPr>
            <a:xfrm>
              <a:off x="1676400" y="990600"/>
              <a:ext cx="7391400" cy="83346"/>
            </a:xfrm>
            <a:prstGeom prst="rect">
              <a:avLst/>
            </a:prstGeom>
            <a:solidFill>
              <a:srgbClr val="18B2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1676400" y="1097759"/>
              <a:ext cx="7391400" cy="44650"/>
            </a:xfrm>
            <a:prstGeom prst="rect">
              <a:avLst/>
            </a:prstGeom>
            <a:solidFill>
              <a:srgbClr val="FFD0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1676400" y="1158781"/>
              <a:ext cx="7391400" cy="4613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sp>
        <p:nvSpPr>
          <p:cNvPr id="153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76400"/>
            <a:ext cx="8305800" cy="4191000"/>
          </a:xfrm>
        </p:spPr>
        <p:txBody>
          <a:bodyPr/>
          <a:lstStyle/>
          <a:p>
            <a:r>
              <a:rPr lang="ru-RU" sz="2500" dirty="0" smtClean="0"/>
              <a:t>Иметь все контакты и данные волонтера</a:t>
            </a:r>
          </a:p>
          <a:p>
            <a:r>
              <a:rPr lang="ru-RU" sz="2500" dirty="0" smtClean="0"/>
              <a:t>Ответить </a:t>
            </a:r>
            <a:r>
              <a:rPr lang="ru-RU" sz="2500" dirty="0" smtClean="0"/>
              <a:t>на </a:t>
            </a:r>
            <a:r>
              <a:rPr lang="ru-RU" sz="2500" dirty="0" smtClean="0"/>
              <a:t>вопросы волонтера</a:t>
            </a:r>
            <a:endParaRPr lang="ru-RU" sz="2500" dirty="0" smtClean="0"/>
          </a:p>
          <a:p>
            <a:r>
              <a:rPr lang="ru-RU" sz="2500" dirty="0" smtClean="0"/>
              <a:t>Объяснить взаимных права </a:t>
            </a:r>
            <a:r>
              <a:rPr lang="ru-RU" sz="2500" dirty="0" smtClean="0"/>
              <a:t>и </a:t>
            </a:r>
            <a:r>
              <a:rPr lang="ru-RU" sz="2500" dirty="0" smtClean="0"/>
              <a:t>обязанности</a:t>
            </a:r>
            <a:endParaRPr lang="ru-RU" sz="2500" dirty="0" smtClean="0"/>
          </a:p>
          <a:p>
            <a:r>
              <a:rPr lang="ru-RU" sz="2500" dirty="0" smtClean="0"/>
              <a:t>Принять обоюдное решение</a:t>
            </a:r>
            <a:endParaRPr lang="ru-RU" sz="2500" dirty="0" smtClean="0"/>
          </a:p>
          <a:p>
            <a:r>
              <a:rPr lang="ru-RU" sz="2500" dirty="0" smtClean="0"/>
              <a:t>Предоставить контакты и имена </a:t>
            </a:r>
            <a:r>
              <a:rPr lang="ru-RU" sz="2500" dirty="0" smtClean="0"/>
              <a:t>ответственных</a:t>
            </a:r>
          </a:p>
          <a:p>
            <a:r>
              <a:rPr lang="ru-RU" sz="2500" dirty="0" smtClean="0"/>
              <a:t>Объяснить, что делать в трудных ситуациях</a:t>
            </a:r>
          </a:p>
          <a:p>
            <a:r>
              <a:rPr lang="ru-RU" sz="2500" dirty="0" smtClean="0"/>
              <a:t>Подписать соглашение (договор).</a:t>
            </a:r>
            <a:endParaRPr lang="ru-RU" sz="2500" dirty="0" smtClean="0"/>
          </a:p>
          <a:p>
            <a:pPr eaLnBrk="1" hangingPunct="1"/>
            <a:endParaRPr kumimoji="0" lang="ru-RU" sz="2500" dirty="0">
              <a:latin typeface="Arial" charset="0"/>
              <a:cs typeface="Arial" charset="0"/>
            </a:endParaRPr>
          </a:p>
        </p:txBody>
      </p:sp>
      <p:sp>
        <p:nvSpPr>
          <p:cNvPr id="15363" name="Rectangle 2"/>
          <p:cNvSpPr txBox="1">
            <a:spLocks noChangeArrowheads="1"/>
          </p:cNvSpPr>
          <p:nvPr/>
        </p:nvSpPr>
        <p:spPr bwMode="auto">
          <a:xfrm>
            <a:off x="1676400" y="152400"/>
            <a:ext cx="7467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3600" dirty="0" smtClean="0">
                <a:solidFill>
                  <a:srgbClr val="008000"/>
                </a:solidFill>
                <a:cs typeface="Calibri" charset="0"/>
              </a:rPr>
              <a:t>Принятие решения. Договор.</a:t>
            </a:r>
            <a:endParaRPr kumimoji="0" lang="ru-RU" sz="3600" dirty="0">
              <a:solidFill>
                <a:srgbClr val="008000"/>
              </a:solidFill>
              <a:cs typeface="Calibri" charset="0"/>
            </a:endParaRPr>
          </a:p>
        </p:txBody>
      </p:sp>
      <p:pic>
        <p:nvPicPr>
          <p:cNvPr id="15364" name="Picture 8" descr="кроп лого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519" t="7617" r="9676" b="60"/>
          <a:stretch>
            <a:fillRect/>
          </a:stretch>
        </p:blipFill>
        <p:spPr bwMode="auto">
          <a:xfrm>
            <a:off x="0" y="282575"/>
            <a:ext cx="1689100" cy="131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Группа 5"/>
          <p:cNvGrpSpPr>
            <a:grpSpLocks/>
          </p:cNvGrpSpPr>
          <p:nvPr/>
        </p:nvGrpSpPr>
        <p:grpSpPr bwMode="auto">
          <a:xfrm>
            <a:off x="1676400" y="1233487"/>
            <a:ext cx="7391400" cy="214313"/>
            <a:chOff x="1676400" y="990600"/>
            <a:chExt cx="7391400" cy="214319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1676400" y="990600"/>
              <a:ext cx="7391400" cy="84140"/>
            </a:xfrm>
            <a:prstGeom prst="rect">
              <a:avLst/>
            </a:prstGeom>
            <a:solidFill>
              <a:srgbClr val="18B2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1676400" y="1096966"/>
              <a:ext cx="7391400" cy="46038"/>
            </a:xfrm>
            <a:prstGeom prst="rect">
              <a:avLst/>
            </a:prstGeom>
            <a:solidFill>
              <a:srgbClr val="FFD0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1676400" y="1158880"/>
              <a:ext cx="7391400" cy="4603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>
          <a:xfrm>
            <a:off x="3124200" y="6534150"/>
            <a:ext cx="2895600" cy="476250"/>
          </a:xfrm>
        </p:spPr>
        <p:txBody>
          <a:bodyPr/>
          <a:lstStyle/>
          <a:p>
            <a:pPr>
              <a:defRPr/>
            </a:pPr>
            <a:r>
              <a:rPr lang="en-US" dirty="0" err="1"/>
              <a:t>www.danilovcy.ru</a:t>
            </a:r>
            <a:endParaRPr lang="en-US" dirty="0"/>
          </a:p>
        </p:txBody>
      </p:sp>
      <p:sp>
        <p:nvSpPr>
          <p:cNvPr id="15367" name="Номер слайда 10"/>
          <p:cNvSpPr>
            <a:spLocks noGrp="1"/>
          </p:cNvSpPr>
          <p:nvPr>
            <p:ph type="sldNum" sz="quarter" idx="12"/>
          </p:nvPr>
        </p:nvSpPr>
        <p:spPr>
          <a:xfrm>
            <a:off x="6553200" y="6534150"/>
            <a:ext cx="2133600" cy="476250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F33902F5-287A-274A-A28A-CDAA8D9A030B}" type="slidenum">
              <a:rPr kumimoji="0" lang="en-US" sz="1400"/>
              <a:pPr/>
              <a:t>13</a:t>
            </a:fld>
            <a:endParaRPr kumimoji="0" lang="en-US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5" name="Группа 12"/>
          <p:cNvGrpSpPr>
            <a:grpSpLocks/>
          </p:cNvGrpSpPr>
          <p:nvPr/>
        </p:nvGrpSpPr>
        <p:grpSpPr bwMode="auto">
          <a:xfrm>
            <a:off x="76200" y="6324600"/>
            <a:ext cx="8991600" cy="228600"/>
            <a:chOff x="1676400" y="990600"/>
            <a:chExt cx="7391400" cy="214319"/>
          </a:xfrm>
        </p:grpSpPr>
        <p:sp>
          <p:nvSpPr>
            <p:cNvPr id="14" name="Прямоугольник 13"/>
            <p:cNvSpPr/>
            <p:nvPr/>
          </p:nvSpPr>
          <p:spPr>
            <a:xfrm>
              <a:off x="1676400" y="990600"/>
              <a:ext cx="7391400" cy="83346"/>
            </a:xfrm>
            <a:prstGeom prst="rect">
              <a:avLst/>
            </a:prstGeom>
            <a:solidFill>
              <a:srgbClr val="18B2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1676400" y="1097759"/>
              <a:ext cx="7391400" cy="44650"/>
            </a:xfrm>
            <a:prstGeom prst="rect">
              <a:avLst/>
            </a:prstGeom>
            <a:solidFill>
              <a:srgbClr val="FFD0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1676400" y="1158781"/>
              <a:ext cx="7391400" cy="4613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447800"/>
            <a:ext cx="8763000" cy="4572000"/>
          </a:xfrm>
        </p:spPr>
        <p:txBody>
          <a:bodyPr/>
          <a:lstStyle/>
          <a:p>
            <a:r>
              <a:rPr lang="ru-RU" sz="2200" dirty="0" smtClean="0"/>
              <a:t>Первичный </a:t>
            </a:r>
            <a:r>
              <a:rPr lang="ru-RU" sz="2200" dirty="0" smtClean="0"/>
              <a:t>опыт в учреждении </a:t>
            </a:r>
            <a:endParaRPr lang="ru-RU" sz="2200" dirty="0" smtClean="0"/>
          </a:p>
          <a:p>
            <a:r>
              <a:rPr lang="ru-RU" sz="2200" dirty="0" smtClean="0"/>
              <a:t>Сбор информации, </a:t>
            </a:r>
            <a:r>
              <a:rPr lang="ru-RU" sz="2200" dirty="0" smtClean="0"/>
              <a:t>знакомство с персоналом</a:t>
            </a:r>
          </a:p>
          <a:p>
            <a:r>
              <a:rPr lang="ru-RU" sz="2200" dirty="0" smtClean="0"/>
              <a:t>Определение границ в отношении к персоналу и подопечным</a:t>
            </a:r>
          </a:p>
          <a:p>
            <a:r>
              <a:rPr lang="ru-RU" sz="2200" dirty="0" smtClean="0"/>
              <a:t>Сформировать понимание, что за подопечные и какие у них особенности</a:t>
            </a:r>
          </a:p>
          <a:p>
            <a:r>
              <a:rPr lang="ru-RU" sz="2200" dirty="0" smtClean="0"/>
              <a:t>Выявление </a:t>
            </a:r>
            <a:r>
              <a:rPr lang="ru-RU" sz="2200" dirty="0" smtClean="0"/>
              <a:t>запроса на волонтеров в отношении общей цели, работа с запросом со стороны заказчика (не на все следует соглашаться). </a:t>
            </a:r>
          </a:p>
          <a:p>
            <a:r>
              <a:rPr lang="ru-RU" sz="2200" dirty="0" smtClean="0"/>
              <a:t>Знакомство </a:t>
            </a:r>
            <a:r>
              <a:rPr lang="ru-RU" sz="2200" dirty="0" smtClean="0"/>
              <a:t>с правилами внутреннего распорядка и требованиями со стороны учреждения. </a:t>
            </a:r>
          </a:p>
          <a:p>
            <a:r>
              <a:rPr lang="ru-RU" sz="2200" dirty="0" smtClean="0"/>
              <a:t>Выработка </a:t>
            </a:r>
            <a:r>
              <a:rPr lang="ru-RU" sz="2200" dirty="0" smtClean="0"/>
              <a:t>итоговой </a:t>
            </a:r>
            <a:r>
              <a:rPr lang="ru-RU" sz="2200" dirty="0" smtClean="0"/>
              <a:t>позиции и по отношению к НКО и по отношению к организации.</a:t>
            </a:r>
          </a:p>
          <a:p>
            <a:endParaRPr lang="ru-RU" sz="2200" dirty="0" smtClean="0"/>
          </a:p>
        </p:txBody>
      </p:sp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1676400" y="0"/>
            <a:ext cx="7467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3400" dirty="0" smtClean="0">
                <a:solidFill>
                  <a:srgbClr val="008000"/>
                </a:solidFill>
                <a:cs typeface="Calibri" charset="0"/>
              </a:rPr>
              <a:t>Координатор – первые шаги</a:t>
            </a:r>
            <a:endParaRPr kumimoji="0" lang="ru-RU" sz="3400" dirty="0">
              <a:solidFill>
                <a:srgbClr val="008000"/>
              </a:solidFill>
              <a:cs typeface="Calibri" charset="0"/>
            </a:endParaRPr>
          </a:p>
        </p:txBody>
      </p:sp>
      <p:pic>
        <p:nvPicPr>
          <p:cNvPr id="16388" name="Picture 8" descr="кроп лого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519" t="7617" r="9676" b="60"/>
          <a:stretch>
            <a:fillRect/>
          </a:stretch>
        </p:blipFill>
        <p:spPr bwMode="auto">
          <a:xfrm>
            <a:off x="0" y="0"/>
            <a:ext cx="1689100" cy="131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389" name="Группа 5"/>
          <p:cNvGrpSpPr>
            <a:grpSpLocks/>
          </p:cNvGrpSpPr>
          <p:nvPr/>
        </p:nvGrpSpPr>
        <p:grpSpPr bwMode="auto">
          <a:xfrm>
            <a:off x="1676400" y="968375"/>
            <a:ext cx="7391400" cy="214313"/>
            <a:chOff x="1676400" y="990600"/>
            <a:chExt cx="7391400" cy="214319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1676400" y="990600"/>
              <a:ext cx="7391400" cy="84140"/>
            </a:xfrm>
            <a:prstGeom prst="rect">
              <a:avLst/>
            </a:prstGeom>
            <a:solidFill>
              <a:srgbClr val="18B2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1676400" y="1096966"/>
              <a:ext cx="7391400" cy="46038"/>
            </a:xfrm>
            <a:prstGeom prst="rect">
              <a:avLst/>
            </a:prstGeom>
            <a:solidFill>
              <a:srgbClr val="FFD0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1676400" y="1158880"/>
              <a:ext cx="7391400" cy="4603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534150"/>
            <a:ext cx="2895600" cy="476250"/>
          </a:xfrm>
        </p:spPr>
        <p:txBody>
          <a:bodyPr/>
          <a:lstStyle/>
          <a:p>
            <a:pPr>
              <a:defRPr/>
            </a:pPr>
            <a:r>
              <a:rPr lang="en-US" dirty="0" err="1"/>
              <a:t>www.danilovcy.ru</a:t>
            </a:r>
            <a:endParaRPr lang="en-US" dirty="0"/>
          </a:p>
        </p:txBody>
      </p:sp>
      <p:sp>
        <p:nvSpPr>
          <p:cNvPr id="16391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553200" y="6534150"/>
            <a:ext cx="2133600" cy="476250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7F3B7ED8-CB66-9341-9370-EF31368C190D}" type="slidenum">
              <a:rPr kumimoji="0" lang="en-US" sz="1400"/>
              <a:pPr/>
              <a:t>14</a:t>
            </a:fld>
            <a:endParaRPr kumimoji="0" lang="en-US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09" name="Группа 12"/>
          <p:cNvGrpSpPr>
            <a:grpSpLocks/>
          </p:cNvGrpSpPr>
          <p:nvPr/>
        </p:nvGrpSpPr>
        <p:grpSpPr bwMode="auto">
          <a:xfrm>
            <a:off x="76200" y="6324600"/>
            <a:ext cx="8991600" cy="228600"/>
            <a:chOff x="1676400" y="990600"/>
            <a:chExt cx="7391400" cy="214319"/>
          </a:xfrm>
        </p:grpSpPr>
        <p:sp>
          <p:nvSpPr>
            <p:cNvPr id="14" name="Прямоугольник 13"/>
            <p:cNvSpPr/>
            <p:nvPr/>
          </p:nvSpPr>
          <p:spPr>
            <a:xfrm>
              <a:off x="1676400" y="990600"/>
              <a:ext cx="7391400" cy="83346"/>
            </a:xfrm>
            <a:prstGeom prst="rect">
              <a:avLst/>
            </a:prstGeom>
            <a:solidFill>
              <a:srgbClr val="18B2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1676400" y="1097759"/>
              <a:ext cx="7391400" cy="44650"/>
            </a:xfrm>
            <a:prstGeom prst="rect">
              <a:avLst/>
            </a:prstGeom>
            <a:solidFill>
              <a:srgbClr val="FFD0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1676400" y="1158781"/>
              <a:ext cx="7391400" cy="4613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sp>
        <p:nvSpPr>
          <p:cNvPr id="174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70037"/>
            <a:ext cx="8229600" cy="4525963"/>
          </a:xfrm>
        </p:spPr>
        <p:txBody>
          <a:bodyPr/>
          <a:lstStyle/>
          <a:p>
            <a:r>
              <a:rPr lang="ru-RU" sz="2400" dirty="0" smtClean="0"/>
              <a:t>Сам изначально участвует в деятельности</a:t>
            </a:r>
          </a:p>
          <a:p>
            <a:r>
              <a:rPr lang="ru-RU" sz="2400" dirty="0" smtClean="0"/>
              <a:t>Должен уметь объяснить зачем и что делается</a:t>
            </a:r>
          </a:p>
          <a:p>
            <a:r>
              <a:rPr lang="ru-RU" sz="2400" dirty="0" smtClean="0"/>
              <a:t>Четко ставит задачи (дело, время, место, как долго) и объясняет результат</a:t>
            </a:r>
          </a:p>
          <a:p>
            <a:r>
              <a:rPr lang="ru-RU" sz="2400" dirty="0" smtClean="0"/>
              <a:t>Обеспечивает ресурсами</a:t>
            </a:r>
          </a:p>
          <a:p>
            <a:r>
              <a:rPr lang="ru-RU" sz="2400" dirty="0" smtClean="0"/>
              <a:t>Гарантирует безопасность </a:t>
            </a:r>
          </a:p>
          <a:p>
            <a:r>
              <a:rPr lang="ru-RU" sz="2400" dirty="0" smtClean="0"/>
              <a:t>Объясняет, что делать в случае проблем</a:t>
            </a:r>
          </a:p>
          <a:p>
            <a:r>
              <a:rPr lang="ru-RU" sz="2400" dirty="0" smtClean="0"/>
              <a:t>Принимает работу, благодарит.</a:t>
            </a:r>
          </a:p>
          <a:p>
            <a:r>
              <a:rPr lang="ru-RU" sz="2400" dirty="0" smtClean="0"/>
              <a:t>Спрашивает отклик</a:t>
            </a:r>
          </a:p>
        </p:txBody>
      </p:sp>
      <p:sp>
        <p:nvSpPr>
          <p:cNvPr id="17411" name="Rectangle 2"/>
          <p:cNvSpPr txBox="1">
            <a:spLocks noChangeArrowheads="1"/>
          </p:cNvSpPr>
          <p:nvPr/>
        </p:nvSpPr>
        <p:spPr bwMode="auto">
          <a:xfrm>
            <a:off x="1676400" y="0"/>
            <a:ext cx="7467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3600" dirty="0" smtClean="0">
                <a:solidFill>
                  <a:srgbClr val="008000"/>
                </a:solidFill>
                <a:cs typeface="Calibri" charset="0"/>
              </a:rPr>
              <a:t>Координатор в отношении волонтеров</a:t>
            </a:r>
            <a:endParaRPr kumimoji="0" lang="ru-RU" sz="3600" dirty="0">
              <a:solidFill>
                <a:srgbClr val="008000"/>
              </a:solidFill>
              <a:cs typeface="Calibri" charset="0"/>
            </a:endParaRPr>
          </a:p>
        </p:txBody>
      </p:sp>
      <p:pic>
        <p:nvPicPr>
          <p:cNvPr id="17412" name="Picture 8" descr="кроп лого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519" t="7617" r="9676" b="60"/>
          <a:stretch>
            <a:fillRect/>
          </a:stretch>
        </p:blipFill>
        <p:spPr bwMode="auto">
          <a:xfrm>
            <a:off x="0" y="0"/>
            <a:ext cx="1689100" cy="131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413" name="Группа 5"/>
          <p:cNvGrpSpPr>
            <a:grpSpLocks/>
          </p:cNvGrpSpPr>
          <p:nvPr/>
        </p:nvGrpSpPr>
        <p:grpSpPr bwMode="auto">
          <a:xfrm>
            <a:off x="1676400" y="968375"/>
            <a:ext cx="7391400" cy="214313"/>
            <a:chOff x="1676400" y="990600"/>
            <a:chExt cx="7391400" cy="214319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1676400" y="990600"/>
              <a:ext cx="7391400" cy="84140"/>
            </a:xfrm>
            <a:prstGeom prst="rect">
              <a:avLst/>
            </a:prstGeom>
            <a:solidFill>
              <a:srgbClr val="18B2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1676400" y="1096966"/>
              <a:ext cx="7391400" cy="46038"/>
            </a:xfrm>
            <a:prstGeom prst="rect">
              <a:avLst/>
            </a:prstGeom>
            <a:solidFill>
              <a:srgbClr val="FFD0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1676400" y="1158880"/>
              <a:ext cx="7391400" cy="4603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534150"/>
            <a:ext cx="2895600" cy="476250"/>
          </a:xfrm>
        </p:spPr>
        <p:txBody>
          <a:bodyPr/>
          <a:lstStyle/>
          <a:p>
            <a:pPr>
              <a:defRPr/>
            </a:pPr>
            <a:r>
              <a:rPr lang="en-US" dirty="0" err="1"/>
              <a:t>www.danilovcy.ru</a:t>
            </a:r>
            <a:endParaRPr lang="en-US" dirty="0"/>
          </a:p>
        </p:txBody>
      </p:sp>
      <p:sp>
        <p:nvSpPr>
          <p:cNvPr id="17415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553200" y="6534150"/>
            <a:ext cx="2133600" cy="476250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BA5CFB29-DD4A-9244-A18B-F331882831F8}" type="slidenum">
              <a:rPr kumimoji="0" lang="en-US" sz="1400"/>
              <a:pPr/>
              <a:t>15</a:t>
            </a:fld>
            <a:endParaRPr kumimoji="0" lang="en-US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3"/>
          <p:cNvGrpSpPr>
            <a:grpSpLocks/>
          </p:cNvGrpSpPr>
          <p:nvPr/>
        </p:nvGrpSpPr>
        <p:grpSpPr bwMode="auto">
          <a:xfrm>
            <a:off x="76200" y="6324600"/>
            <a:ext cx="8991600" cy="228600"/>
            <a:chOff x="1676400" y="990600"/>
            <a:chExt cx="7391400" cy="214319"/>
          </a:xfrm>
        </p:grpSpPr>
        <p:sp>
          <p:nvSpPr>
            <p:cNvPr id="15" name="Прямоугольник 14"/>
            <p:cNvSpPr/>
            <p:nvPr/>
          </p:nvSpPr>
          <p:spPr>
            <a:xfrm>
              <a:off x="1676400" y="990600"/>
              <a:ext cx="7391400" cy="83346"/>
            </a:xfrm>
            <a:prstGeom prst="rect">
              <a:avLst/>
            </a:prstGeom>
            <a:solidFill>
              <a:srgbClr val="18B2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1676400" y="1097759"/>
              <a:ext cx="7391400" cy="44650"/>
            </a:xfrm>
            <a:prstGeom prst="rect">
              <a:avLst/>
            </a:prstGeom>
            <a:solidFill>
              <a:srgbClr val="FFD0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1676400" y="1158781"/>
              <a:ext cx="7391400" cy="4613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sp>
        <p:nvSpPr>
          <p:cNvPr id="153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305800" cy="4953000"/>
          </a:xfrm>
        </p:spPr>
        <p:txBody>
          <a:bodyPr/>
          <a:lstStyle/>
          <a:p>
            <a:r>
              <a:rPr lang="ru-RU" sz="1800" dirty="0" smtClean="0"/>
              <a:t>Помнить</a:t>
            </a:r>
            <a:r>
              <a:rPr lang="ru-RU" sz="1800" dirty="0" smtClean="0"/>
              <a:t>, что волонтер может прекратить работу когда угодно</a:t>
            </a:r>
          </a:p>
          <a:p>
            <a:r>
              <a:rPr lang="ru-RU" sz="1800" dirty="0" smtClean="0"/>
              <a:t>Осознать особенности участников, их мотивацию и желания</a:t>
            </a:r>
          </a:p>
          <a:p>
            <a:r>
              <a:rPr lang="ru-RU" sz="1800" dirty="0" smtClean="0"/>
              <a:t>Выстроить систему общего принятия решений, </a:t>
            </a:r>
          </a:p>
          <a:p>
            <a:r>
              <a:rPr lang="ru-RU" sz="1800" dirty="0" smtClean="0"/>
              <a:t>Выстроить внутреннюю структуру и распределить ответственности</a:t>
            </a:r>
          </a:p>
          <a:p>
            <a:r>
              <a:rPr lang="ru-RU" sz="1800" dirty="0" smtClean="0"/>
              <a:t>Поставить перед каждым волонтером ясную задачу, характеризующуюся местом, временем, результатом</a:t>
            </a:r>
          </a:p>
          <a:p>
            <a:r>
              <a:rPr lang="ru-RU" sz="1800" dirty="0" smtClean="0"/>
              <a:t>Выстроить систему сохранения и передачи опыта, </a:t>
            </a:r>
          </a:p>
          <a:p>
            <a:r>
              <a:rPr lang="ru-RU" sz="1800" dirty="0" smtClean="0"/>
              <a:t>Помогать новичкам в знакомстве с группой и нахождении своего места, </a:t>
            </a:r>
          </a:p>
          <a:p>
            <a:r>
              <a:rPr lang="ru-RU" sz="1800" dirty="0" smtClean="0"/>
              <a:t>Периодически проводить </a:t>
            </a:r>
            <a:r>
              <a:rPr lang="ru-RU" sz="1800" dirty="0" err="1" smtClean="0"/>
              <a:t>командообразующую</a:t>
            </a:r>
            <a:r>
              <a:rPr lang="ru-RU" sz="1800" dirty="0" smtClean="0"/>
              <a:t> работу</a:t>
            </a:r>
          </a:p>
          <a:p>
            <a:r>
              <a:rPr lang="ru-RU" sz="1800" dirty="0" smtClean="0"/>
              <a:t>Создать условия для доброго и благодарного расставания с волонтером</a:t>
            </a:r>
          </a:p>
          <a:p>
            <a:r>
              <a:rPr lang="ru-RU" sz="1800" dirty="0" smtClean="0"/>
              <a:t>Помогать волонтерам осознать и деятельно проявлять свою ответственность за группу, </a:t>
            </a:r>
          </a:p>
          <a:p>
            <a:r>
              <a:rPr lang="ru-RU" sz="1800" dirty="0" smtClean="0"/>
              <a:t>Помогать всей группе осознать и деятельно проявлять свою ответственность за каждого волонтера.</a:t>
            </a:r>
          </a:p>
          <a:p>
            <a:pPr eaLnBrk="1" hangingPunct="1"/>
            <a:endParaRPr kumimoji="0" lang="ru-RU" sz="1400" dirty="0">
              <a:latin typeface="Arial" charset="0"/>
              <a:cs typeface="Arial" charset="0"/>
            </a:endParaRPr>
          </a:p>
        </p:txBody>
      </p:sp>
      <p:sp>
        <p:nvSpPr>
          <p:cNvPr id="15363" name="Rectangle 2"/>
          <p:cNvSpPr txBox="1">
            <a:spLocks noChangeArrowheads="1"/>
          </p:cNvSpPr>
          <p:nvPr/>
        </p:nvSpPr>
        <p:spPr bwMode="auto">
          <a:xfrm>
            <a:off x="1600200" y="0"/>
            <a:ext cx="75438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3600" dirty="0" smtClean="0">
                <a:solidFill>
                  <a:srgbClr val="008000"/>
                </a:solidFill>
                <a:cs typeface="Calibri" charset="0"/>
              </a:rPr>
              <a:t>Задачи координатора в отношении к группе</a:t>
            </a:r>
            <a:endParaRPr kumimoji="0" lang="ru-RU" sz="3600" dirty="0">
              <a:solidFill>
                <a:srgbClr val="008000"/>
              </a:solidFill>
              <a:cs typeface="Calibri" charset="0"/>
            </a:endParaRPr>
          </a:p>
        </p:txBody>
      </p:sp>
      <p:pic>
        <p:nvPicPr>
          <p:cNvPr id="15364" name="Picture 8" descr="кроп лого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519" t="7617" r="9676" b="60"/>
          <a:stretch>
            <a:fillRect/>
          </a:stretch>
        </p:blipFill>
        <p:spPr bwMode="auto">
          <a:xfrm>
            <a:off x="0" y="0"/>
            <a:ext cx="1689100" cy="131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Группа 5"/>
          <p:cNvGrpSpPr>
            <a:grpSpLocks/>
          </p:cNvGrpSpPr>
          <p:nvPr/>
        </p:nvGrpSpPr>
        <p:grpSpPr bwMode="auto">
          <a:xfrm>
            <a:off x="1676400" y="968375"/>
            <a:ext cx="7391400" cy="214313"/>
            <a:chOff x="1676400" y="990600"/>
            <a:chExt cx="7391400" cy="214319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1676400" y="990600"/>
              <a:ext cx="7391400" cy="84140"/>
            </a:xfrm>
            <a:prstGeom prst="rect">
              <a:avLst/>
            </a:prstGeom>
            <a:solidFill>
              <a:srgbClr val="18B2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1676400" y="1096966"/>
              <a:ext cx="7391400" cy="46038"/>
            </a:xfrm>
            <a:prstGeom prst="rect">
              <a:avLst/>
            </a:prstGeom>
            <a:solidFill>
              <a:srgbClr val="FFD0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1676400" y="1158880"/>
              <a:ext cx="7391400" cy="4603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>
          <a:xfrm>
            <a:off x="3124200" y="6534150"/>
            <a:ext cx="2895600" cy="476250"/>
          </a:xfrm>
        </p:spPr>
        <p:txBody>
          <a:bodyPr/>
          <a:lstStyle/>
          <a:p>
            <a:pPr>
              <a:defRPr/>
            </a:pPr>
            <a:r>
              <a:rPr lang="en-US" dirty="0" err="1"/>
              <a:t>www.danilovcy.ru</a:t>
            </a:r>
            <a:endParaRPr lang="en-US" dirty="0"/>
          </a:p>
        </p:txBody>
      </p:sp>
      <p:sp>
        <p:nvSpPr>
          <p:cNvPr id="15367" name="Номер слайда 10"/>
          <p:cNvSpPr>
            <a:spLocks noGrp="1"/>
          </p:cNvSpPr>
          <p:nvPr>
            <p:ph type="sldNum" sz="quarter" idx="12"/>
          </p:nvPr>
        </p:nvSpPr>
        <p:spPr>
          <a:xfrm>
            <a:off x="6553200" y="6534150"/>
            <a:ext cx="2133600" cy="476250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F33902F5-287A-274A-A28A-CDAA8D9A030B}" type="slidenum">
              <a:rPr kumimoji="0" lang="en-US" sz="1400"/>
              <a:pPr/>
              <a:t>16</a:t>
            </a:fld>
            <a:endParaRPr kumimoji="0" lang="en-US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2"/>
          <p:cNvGrpSpPr>
            <a:grpSpLocks/>
          </p:cNvGrpSpPr>
          <p:nvPr/>
        </p:nvGrpSpPr>
        <p:grpSpPr bwMode="auto">
          <a:xfrm>
            <a:off x="76200" y="6324600"/>
            <a:ext cx="8991600" cy="228600"/>
            <a:chOff x="1676400" y="990600"/>
            <a:chExt cx="7391400" cy="214319"/>
          </a:xfrm>
        </p:grpSpPr>
        <p:sp>
          <p:nvSpPr>
            <p:cNvPr id="14" name="Прямоугольник 13"/>
            <p:cNvSpPr/>
            <p:nvPr/>
          </p:nvSpPr>
          <p:spPr>
            <a:xfrm>
              <a:off x="1676400" y="990600"/>
              <a:ext cx="7391400" cy="83346"/>
            </a:xfrm>
            <a:prstGeom prst="rect">
              <a:avLst/>
            </a:prstGeom>
            <a:solidFill>
              <a:srgbClr val="18B2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1676400" y="1097759"/>
              <a:ext cx="7391400" cy="44650"/>
            </a:xfrm>
            <a:prstGeom prst="rect">
              <a:avLst/>
            </a:prstGeom>
            <a:solidFill>
              <a:srgbClr val="FFD0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1676400" y="1158781"/>
              <a:ext cx="7391400" cy="4613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sp>
        <p:nvSpPr>
          <p:cNvPr id="174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4953000"/>
          </a:xfrm>
        </p:spPr>
        <p:txBody>
          <a:bodyPr/>
          <a:lstStyle/>
          <a:p>
            <a:r>
              <a:rPr lang="ru-RU" sz="2000" dirty="0" smtClean="0"/>
              <a:t>Надо определиться с направлением его доброй воли, чтобы именно в этом поддержать его, дав ему ресурс</a:t>
            </a:r>
          </a:p>
          <a:p>
            <a:pPr algn="ctr">
              <a:buNone/>
            </a:pPr>
            <a:r>
              <a:rPr lang="ru-RU" sz="1500" dirty="0" smtClean="0"/>
              <a:t>(волонтер решил создать семью, увлекся учебой и т.д.) </a:t>
            </a:r>
            <a:endParaRPr lang="ru-RU" sz="1500" dirty="0" smtClean="0"/>
          </a:p>
          <a:p>
            <a:pPr algn="ctr">
              <a:buNone/>
            </a:pPr>
            <a:endParaRPr lang="ru-RU" sz="1500" dirty="0" smtClean="0"/>
          </a:p>
          <a:p>
            <a:r>
              <a:rPr lang="ru-RU" sz="2000" dirty="0" smtClean="0"/>
              <a:t>Постараться </a:t>
            </a:r>
            <a:r>
              <a:rPr lang="ru-RU" sz="2000" dirty="0" smtClean="0"/>
              <a:t>понять причину усталости:</a:t>
            </a:r>
          </a:p>
          <a:p>
            <a:pPr lvl="1"/>
            <a:r>
              <a:rPr lang="ru-RU" sz="1500" dirty="0" smtClean="0"/>
              <a:t>Если можно, исправить (сменить вид деятельности, сменить группу, предложить материальную помощь)</a:t>
            </a:r>
          </a:p>
          <a:p>
            <a:pPr lvl="1"/>
            <a:r>
              <a:rPr lang="ru-RU" sz="1500" dirty="0" smtClean="0"/>
              <a:t>Если была чья-то ошибка, признать ее, но в рабочем, конструктивном ключе</a:t>
            </a:r>
          </a:p>
          <a:p>
            <a:pPr lvl="1"/>
            <a:r>
              <a:rPr lang="ru-RU" sz="1500" dirty="0" smtClean="0"/>
              <a:t>Если ошибка неустранима, так же признать это</a:t>
            </a:r>
          </a:p>
          <a:p>
            <a:pPr lvl="1"/>
            <a:r>
              <a:rPr lang="ru-RU" sz="1500" dirty="0" smtClean="0"/>
              <a:t>Главное избежать появления чувства вины с любой </a:t>
            </a:r>
            <a:r>
              <a:rPr lang="ru-RU" sz="1500" dirty="0" smtClean="0"/>
              <a:t>стороны</a:t>
            </a:r>
          </a:p>
          <a:p>
            <a:pPr lvl="1"/>
            <a:endParaRPr lang="ru-RU" sz="1500" dirty="0" smtClean="0"/>
          </a:p>
          <a:p>
            <a:r>
              <a:rPr lang="ru-RU" sz="2000" dirty="0" smtClean="0"/>
              <a:t>Если </a:t>
            </a:r>
            <a:r>
              <a:rPr lang="ru-RU" sz="2000" dirty="0" smtClean="0"/>
              <a:t>волонтер решил уходить:</a:t>
            </a:r>
          </a:p>
          <a:p>
            <a:pPr lvl="1"/>
            <a:r>
              <a:rPr lang="ru-RU" sz="1500" dirty="0" smtClean="0"/>
              <a:t>В любом случае он должен чувствовать благодарность</a:t>
            </a:r>
          </a:p>
          <a:p>
            <a:pPr lvl="1"/>
            <a:r>
              <a:rPr lang="ru-RU" sz="1500" dirty="0" smtClean="0"/>
              <a:t>Он должен понять, что может вернуться, в том числе в другом качестве</a:t>
            </a:r>
          </a:p>
          <a:p>
            <a:endParaRPr lang="ru-RU" sz="2000" dirty="0" smtClean="0"/>
          </a:p>
        </p:txBody>
      </p:sp>
      <p:sp>
        <p:nvSpPr>
          <p:cNvPr id="17411" name="Rectangle 2"/>
          <p:cNvSpPr txBox="1">
            <a:spLocks noChangeArrowheads="1"/>
          </p:cNvSpPr>
          <p:nvPr/>
        </p:nvSpPr>
        <p:spPr bwMode="auto">
          <a:xfrm>
            <a:off x="1676400" y="0"/>
            <a:ext cx="7467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3600" dirty="0" smtClean="0">
                <a:solidFill>
                  <a:srgbClr val="008000"/>
                </a:solidFill>
                <a:cs typeface="Calibri" charset="0"/>
              </a:rPr>
              <a:t>Если волонтер выгорел</a:t>
            </a:r>
            <a:endParaRPr kumimoji="0" lang="ru-RU" sz="3600" dirty="0">
              <a:solidFill>
                <a:srgbClr val="008000"/>
              </a:solidFill>
              <a:cs typeface="Calibri" charset="0"/>
            </a:endParaRPr>
          </a:p>
        </p:txBody>
      </p:sp>
      <p:pic>
        <p:nvPicPr>
          <p:cNvPr id="17412" name="Picture 8" descr="кроп лого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519" t="7617" r="9676" b="60"/>
          <a:stretch>
            <a:fillRect/>
          </a:stretch>
        </p:blipFill>
        <p:spPr bwMode="auto">
          <a:xfrm>
            <a:off x="0" y="0"/>
            <a:ext cx="1689100" cy="131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Группа 5"/>
          <p:cNvGrpSpPr>
            <a:grpSpLocks/>
          </p:cNvGrpSpPr>
          <p:nvPr/>
        </p:nvGrpSpPr>
        <p:grpSpPr bwMode="auto">
          <a:xfrm>
            <a:off x="1676400" y="968375"/>
            <a:ext cx="7391400" cy="214313"/>
            <a:chOff x="1676400" y="990600"/>
            <a:chExt cx="7391400" cy="214319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1676400" y="990600"/>
              <a:ext cx="7391400" cy="84140"/>
            </a:xfrm>
            <a:prstGeom prst="rect">
              <a:avLst/>
            </a:prstGeom>
            <a:solidFill>
              <a:srgbClr val="18B2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1676400" y="1096966"/>
              <a:ext cx="7391400" cy="46038"/>
            </a:xfrm>
            <a:prstGeom prst="rect">
              <a:avLst/>
            </a:prstGeom>
            <a:solidFill>
              <a:srgbClr val="FFD0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1676400" y="1158880"/>
              <a:ext cx="7391400" cy="4603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534150"/>
            <a:ext cx="2895600" cy="476250"/>
          </a:xfrm>
        </p:spPr>
        <p:txBody>
          <a:bodyPr/>
          <a:lstStyle/>
          <a:p>
            <a:pPr>
              <a:defRPr/>
            </a:pPr>
            <a:r>
              <a:rPr lang="en-US" dirty="0" err="1"/>
              <a:t>www.danilovcy.ru</a:t>
            </a:r>
            <a:endParaRPr lang="en-US" dirty="0"/>
          </a:p>
        </p:txBody>
      </p:sp>
      <p:sp>
        <p:nvSpPr>
          <p:cNvPr id="17415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553200" y="6534150"/>
            <a:ext cx="2133600" cy="476250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BA5CFB29-DD4A-9244-A18B-F331882831F8}" type="slidenum">
              <a:rPr kumimoji="0" lang="en-US" sz="1400"/>
              <a:pPr/>
              <a:t>17</a:t>
            </a:fld>
            <a:endParaRPr kumimoji="0" lang="en-US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4749</TotalTime>
  <Words>998</Words>
  <Application>Microsoft Office PowerPoint</Application>
  <PresentationFormat>Экран (4:3)</PresentationFormat>
  <Paragraphs>195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Default Design</vt:lpstr>
      <vt:lpstr>От доброй воли -  к доброму делу</vt:lpstr>
      <vt:lpstr>Служение даниловцев</vt:lpstr>
      <vt:lpstr>Алгоритм нашей работы</vt:lpstr>
      <vt:lpstr>Устройство</vt:lpstr>
      <vt:lpstr>Устройство</vt:lpstr>
      <vt:lpstr>Сотрудники на зарплате</vt:lpstr>
      <vt:lpstr>Календарь – основа работы</vt:lpstr>
      <vt:lpstr>Мероприятия по поддержке</vt:lpstr>
      <vt:lpstr>Инструменты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</dc:creator>
  <cp:lastModifiedBy>к</cp:lastModifiedBy>
  <cp:revision>112</cp:revision>
  <dcterms:created xsi:type="dcterms:W3CDTF">2006-08-07T19:17:58Z</dcterms:created>
  <dcterms:modified xsi:type="dcterms:W3CDTF">2013-07-16T16:15:11Z</dcterms:modified>
</cp:coreProperties>
</file>