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7" r:id="rId3"/>
    <p:sldId id="288" r:id="rId4"/>
    <p:sldId id="264" r:id="rId5"/>
    <p:sldId id="267" r:id="rId6"/>
    <p:sldId id="274" r:id="rId7"/>
    <p:sldId id="275" r:id="rId8"/>
    <p:sldId id="276" r:id="rId9"/>
    <p:sldId id="280" r:id="rId10"/>
    <p:sldId id="285" r:id="rId11"/>
    <p:sldId id="286" r:id="rId12"/>
    <p:sldId id="290" r:id="rId13"/>
    <p:sldId id="292" r:id="rId14"/>
    <p:sldId id="293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4EB35EE-E94B-4E35-84B6-1C0EF454A5BC}" type="datetimeFigureOut">
              <a:rPr lang="ru-RU" smtClean="0"/>
              <a:pPr/>
              <a:t>26.06.2013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87E1B0-8EA8-45DC-8012-81D84ACAAF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428604"/>
            <a:ext cx="7143800" cy="3714776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Above"/>
            <a:lightRig rig="threePt" dir="t"/>
          </a:scene3d>
          <a:sp3d>
            <a:bevelT w="139700" h="139700" prst="divot"/>
          </a:sp3d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AlbionicTitulBrk" pitchFamily="34" charset="-52"/>
              </a:rPr>
              <a:t/>
            </a:r>
            <a:br>
              <a:rPr lang="ru-RU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AlbionicTitulBrk" pitchFamily="34" charset="-52"/>
              </a:rPr>
            </a:br>
            <a:r>
              <a:rPr lang="ru-RU" sz="3500" dirty="0" smtClean="0"/>
              <a:t>СЛУЖБА ДОБРОВОЛЬЦЕВ «</a:t>
            </a:r>
            <a:r>
              <a:rPr lang="ru-RU" sz="3500" dirty="0" smtClean="0"/>
              <a:t>Милосердие</a:t>
            </a:r>
            <a:r>
              <a:rPr lang="ru-RU" sz="3500" dirty="0" smtClean="0"/>
              <a:t>»</a:t>
            </a:r>
            <a:endParaRPr lang="ru-RU" sz="35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bionicTitulBrk" pitchFamily="34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4000504"/>
            <a:ext cx="6615114" cy="2643206"/>
          </a:xfrm>
        </p:spPr>
        <p:txBody>
          <a:bodyPr>
            <a:normAutofit fontScale="92500" lnSpcReduction="10000"/>
          </a:bodyPr>
          <a:lstStyle/>
          <a:p>
            <a:pPr algn="r"/>
            <a:endParaRPr lang="ru-RU" b="1" i="1" dirty="0" smtClean="0">
              <a:solidFill>
                <a:srgbClr val="00B050"/>
              </a:solidFill>
            </a:endParaRPr>
          </a:p>
          <a:p>
            <a:pPr algn="r">
              <a:lnSpc>
                <a:spcPct val="160000"/>
              </a:lnSpc>
            </a:pPr>
            <a:r>
              <a:rPr lang="ru-RU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_AlbionicTitulBrk" pitchFamily="34" charset="-52"/>
              </a:rPr>
              <a:t>Отдел по церковной благотворительности и социальному служению</a:t>
            </a:r>
          </a:p>
          <a:p>
            <a:pPr algn="r">
              <a:lnSpc>
                <a:spcPct val="160000"/>
              </a:lnSpc>
            </a:pP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_AlbionicTitulBrk" pitchFamily="34" charset="-52"/>
              </a:rPr>
              <a:t>Владивостокской епархии РПЦ МП</a:t>
            </a:r>
          </a:p>
          <a:p>
            <a:endParaRPr lang="ru-RU" dirty="0" smtClean="0">
              <a:solidFill>
                <a:schemeClr val="accent3">
                  <a:lumMod val="60000"/>
                  <a:lumOff val="40000"/>
                </a:schemeClr>
              </a:solidFill>
              <a:latin typeface="a_AlbionicTitulBrk" pitchFamily="34" charset="-52"/>
            </a:endParaRPr>
          </a:p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_AlbionicTitulBrk" pitchFamily="34" charset="-52"/>
              </a:rPr>
              <a:t>                          </a:t>
            </a:r>
          </a:p>
          <a:p>
            <a:endParaRPr lang="ru-RU" dirty="0" smtClean="0">
              <a:solidFill>
                <a:schemeClr val="accent3">
                  <a:lumMod val="60000"/>
                  <a:lumOff val="40000"/>
                </a:schemeClr>
              </a:solidFill>
              <a:latin typeface="a_AlbionicTitulBrk" pitchFamily="34" charset="-52"/>
            </a:endParaRPr>
          </a:p>
        </p:txBody>
      </p:sp>
      <p:pic>
        <p:nvPicPr>
          <p:cNvPr id="4" name="Рисунок 3" descr="a_b8a9ba4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58215" y="142852"/>
            <a:ext cx="500066" cy="42862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Как начинали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2009 год</a:t>
            </a:r>
          </a:p>
          <a:p>
            <a:r>
              <a:rPr lang="ru-RU" dirty="0" smtClean="0"/>
              <a:t>1 координатор;</a:t>
            </a:r>
          </a:p>
          <a:p>
            <a:r>
              <a:rPr lang="ru-RU" dirty="0" smtClean="0"/>
              <a:t>4 добровольца;</a:t>
            </a:r>
          </a:p>
          <a:p>
            <a:r>
              <a:rPr lang="ru-RU" dirty="0" smtClean="0"/>
              <a:t>Объект – отделение нейрохирургии городской больницы;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err="1" smtClean="0">
                <a:solidFill>
                  <a:srgbClr val="FF0000"/>
                </a:solidFill>
              </a:rPr>
              <a:t>Сейас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Зарегистрировано 120 добровольцев, из них активных 30, иногда помогает  40 человек, ни разу не помогли около 20 человек.</a:t>
            </a:r>
          </a:p>
          <a:p>
            <a:pPr>
              <a:buNone/>
            </a:pPr>
            <a:r>
              <a:rPr lang="ru-RU" b="1" dirty="0" smtClean="0"/>
              <a:t>Объекты:</a:t>
            </a:r>
          </a:p>
          <a:p>
            <a:r>
              <a:rPr lang="ru-RU" dirty="0" smtClean="0"/>
              <a:t>Городская больница (4 отделения нейрохирургии и травматологии);</a:t>
            </a:r>
          </a:p>
          <a:p>
            <a:r>
              <a:rPr lang="ru-RU" dirty="0" smtClean="0"/>
              <a:t>Школа-интернат для детей ДЦП;</a:t>
            </a:r>
          </a:p>
          <a:p>
            <a:r>
              <a:rPr lang="ru-RU" dirty="0" err="1" smtClean="0"/>
              <a:t>Седанкинский</a:t>
            </a:r>
            <a:r>
              <a:rPr lang="ru-RU" dirty="0" smtClean="0"/>
              <a:t> дом-интернат для престарелых и инвалидов;</a:t>
            </a:r>
          </a:p>
          <a:p>
            <a:r>
              <a:rPr lang="ru-RU" dirty="0" smtClean="0"/>
              <a:t>Отделение </a:t>
            </a:r>
            <a:r>
              <a:rPr lang="ru-RU" dirty="0" err="1" smtClean="0"/>
              <a:t>отказничков</a:t>
            </a:r>
            <a:r>
              <a:rPr lang="ru-RU" dirty="0" smtClean="0"/>
              <a:t> детской больнице;</a:t>
            </a:r>
          </a:p>
          <a:p>
            <a:r>
              <a:rPr lang="ru-RU" dirty="0" smtClean="0"/>
              <a:t>Помощь на дому (больные, престарелые).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41805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ВКБ </a:t>
            </a:r>
            <a:r>
              <a:rPr lang="ru-RU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2 (</a:t>
            </a:r>
            <a:r>
              <a:rPr lang="ru-RU" sz="4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Тысячекоечная</a:t>
            </a:r>
            <a:r>
              <a:rPr lang="ru-RU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5338936" cy="55652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ПОМОЩЬ ПАЦИЕНТАМ ОТДЕЛЕНИЙ:</a:t>
            </a:r>
          </a:p>
          <a:p>
            <a:r>
              <a:rPr lang="ru-RU" dirty="0" smtClean="0"/>
              <a:t>Нейрохирургии</a:t>
            </a:r>
            <a:r>
              <a:rPr lang="ru-RU" dirty="0"/>
              <a:t>;</a:t>
            </a:r>
          </a:p>
          <a:p>
            <a:r>
              <a:rPr lang="ru-RU" dirty="0"/>
              <a:t>Травматологии;</a:t>
            </a:r>
          </a:p>
          <a:p>
            <a:r>
              <a:rPr lang="ru-RU" dirty="0"/>
              <a:t>Сосудистой </a:t>
            </a:r>
            <a:r>
              <a:rPr lang="ru-RU" dirty="0" smtClean="0"/>
              <a:t>хирургии;</a:t>
            </a:r>
            <a:endParaRPr lang="ru-RU" dirty="0"/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ВИДЫ ПОМОЩИ:</a:t>
            </a:r>
          </a:p>
          <a:p>
            <a:r>
              <a:rPr lang="ru-RU" dirty="0" smtClean="0"/>
              <a:t>Гигиенические </a:t>
            </a:r>
            <a:r>
              <a:rPr lang="ru-RU" dirty="0"/>
              <a:t>процедуры;</a:t>
            </a:r>
          </a:p>
          <a:p>
            <a:r>
              <a:rPr lang="ru-RU" dirty="0"/>
              <a:t>Профилактика пролежней;</a:t>
            </a:r>
          </a:p>
          <a:p>
            <a:r>
              <a:rPr lang="ru-RU" dirty="0"/>
              <a:t>Упражнения для разработки </a:t>
            </a:r>
            <a:r>
              <a:rPr lang="ru-RU" dirty="0" smtClean="0"/>
              <a:t>суставов;</a:t>
            </a:r>
          </a:p>
          <a:p>
            <a:r>
              <a:rPr lang="ru-RU" dirty="0" smtClean="0"/>
              <a:t>Индивидуальное общение;</a:t>
            </a:r>
          </a:p>
          <a:p>
            <a:r>
              <a:rPr lang="ru-RU" dirty="0" smtClean="0"/>
              <a:t>Восстановление документов;</a:t>
            </a:r>
          </a:p>
          <a:p>
            <a:r>
              <a:rPr lang="ru-RU" dirty="0" smtClean="0"/>
              <a:t>Поиск родственников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083" y="3591691"/>
            <a:ext cx="2841063" cy="306896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144" y="188640"/>
            <a:ext cx="5000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http://ic.pics.livejournal.com/vladmiloserdie/24013140/136624/600.jpg"/>
          <p:cNvPicPr>
            <a:picLocks/>
          </p:cNvPicPr>
          <p:nvPr/>
        </p:nvPicPr>
        <p:blipFill>
          <a:blip r:embed="rId4"/>
          <a:srcRect l="5942" r="5942"/>
          <a:stretch>
            <a:fillRect/>
          </a:stretch>
        </p:blipFill>
        <p:spPr bwMode="auto">
          <a:xfrm>
            <a:off x="4929190" y="714356"/>
            <a:ext cx="3571900" cy="310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274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147248" cy="41805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ГКБ № 2 (</a:t>
            </a:r>
            <a:r>
              <a:rPr lang="ru-RU" sz="4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Тысячекоечная</a:t>
            </a:r>
            <a:r>
              <a:rPr lang="ru-RU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8" y="857232"/>
            <a:ext cx="3732178" cy="262088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3786190"/>
            <a:ext cx="4084960" cy="28336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1052736"/>
            <a:ext cx="4286280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/>
                </a:solidFill>
                <a:latin typeface="a_AlbionicTitulBrk" pitchFamily="34" charset="-52"/>
              </a:rPr>
              <a:t>Если у больных появляется желание креститься, с </a:t>
            </a:r>
            <a:r>
              <a:rPr lang="ru-RU" sz="2400" smtClean="0">
                <a:solidFill>
                  <a:schemeClr val="accent1"/>
                </a:solidFill>
                <a:latin typeface="a_AlbionicTitulBrk" pitchFamily="34" charset="-52"/>
              </a:rPr>
              <a:t>ними проводим </a:t>
            </a:r>
            <a:r>
              <a:rPr lang="ru-RU" sz="2400" dirty="0" smtClean="0">
                <a:solidFill>
                  <a:schemeClr val="accent1"/>
                </a:solidFill>
                <a:latin typeface="a_AlbionicTitulBrk" pitchFamily="34" charset="-52"/>
              </a:rPr>
              <a:t>беседы на духовные темы и организуем приезд священника для совершения таинства</a:t>
            </a:r>
            <a:endParaRPr lang="ru-RU" sz="2400" dirty="0">
              <a:solidFill>
                <a:schemeClr val="accent1"/>
              </a:solidFill>
              <a:latin typeface="a_AlbionicTitulBrk" pitchFamily="34" charset="-5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091" y="116632"/>
            <a:ext cx="5000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 descr="IMG_7237.JPG"/>
          <p:cNvPicPr>
            <a:picLocks noChangeAspect="1"/>
          </p:cNvPicPr>
          <p:nvPr/>
        </p:nvPicPr>
        <p:blipFill>
          <a:blip r:embed="rId5"/>
          <a:srcRect l="10862" r="10862"/>
          <a:stretch>
            <a:fillRect/>
          </a:stretch>
        </p:blipFill>
        <p:spPr>
          <a:xfrm>
            <a:off x="5000628" y="3429001"/>
            <a:ext cx="3729413" cy="317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2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Несколько историй из жизни:</a:t>
            </a:r>
            <a:b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Михаил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3328982" cy="5143536"/>
          </a:xfrm>
        </p:spPr>
        <p:txBody>
          <a:bodyPr>
            <a:normAutofit fontScale="92500" lnSpcReduction="10000"/>
          </a:bodyPr>
          <a:lstStyle/>
          <a:p>
            <a:r>
              <a:rPr lang="ru-RU" sz="2600" b="1" dirty="0" smtClean="0"/>
              <a:t>Михаил, 47 лет. В больницу попал осенью 2010 года. Парез на левую сторону. Родственники далеко, связь с ними не поддерживал. Не проявлял интерес к жизни, не хотел разрабатывать суставы. </a:t>
            </a:r>
            <a:endParaRPr lang="ru-RU" sz="2600" dirty="0" smtClean="0"/>
          </a:p>
          <a:p>
            <a:endParaRPr lang="ru-RU" dirty="0"/>
          </a:p>
        </p:txBody>
      </p:sp>
      <p:pic>
        <p:nvPicPr>
          <p:cNvPr id="7" name="Содержимое 6" descr="3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384675" y="16002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Михаил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Первое улучшение произошло после Таинства Крещения – появился интерес к жизни.  С помощью отдела социальной защиты населения оформили документы на инвалидность и поставили в очередь в дом инвалида. </a:t>
            </a:r>
            <a:endParaRPr lang="ru-RU" dirty="0"/>
          </a:p>
        </p:txBody>
      </p:sp>
      <p:pic>
        <p:nvPicPr>
          <p:cNvPr id="5" name="Содержимое 4" descr="DSC0009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946506" y="2000240"/>
            <a:ext cx="4667282" cy="35004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Михаил сегодня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Пока документы оформлялись, добровольцы разрабатывали конечности – левой рукой научился шевелить и придерживать предметы. Ставили на ноги. Настаивали, чтобы учился себя обслуживать. Сейчас живет  в доме инвалидов. Может себя обслужить. Нашел родственников. А через сайт нашей Службы добровольцев «Милосердие», на котором мы разместили историю Михаила, его нашли одноклассники . И теперь активно переписываются.</a:t>
            </a:r>
            <a:endParaRPr lang="ru-RU" dirty="0"/>
          </a:p>
        </p:txBody>
      </p:sp>
      <p:pic>
        <p:nvPicPr>
          <p:cNvPr id="5" name="Содержимое 4" descr="миша1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384062" y="589573"/>
            <a:ext cx="4188466" cy="55826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dirty="0" smtClean="0"/>
              <a:t>Павел</a:t>
            </a:r>
            <a:endParaRPr lang="ru-RU" dirty="0"/>
          </a:p>
        </p:txBody>
      </p:sp>
      <p:pic>
        <p:nvPicPr>
          <p:cNvPr id="5" name="Содержимое 4" descr="http://ic.pics.livejournal.com/vladmiloserdie/24013140/137227/600.jpg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285720" y="1785926"/>
            <a:ext cx="400052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екст 2"/>
          <p:cNvSpPr>
            <a:spLocks noGrp="1"/>
          </p:cNvSpPr>
          <p:nvPr>
            <p:ph sz="quarter" idx="2"/>
          </p:nvPr>
        </p:nvSpPr>
        <p:spPr>
          <a:xfrm>
            <a:off x="4071934" y="1142984"/>
            <a:ext cx="4572032" cy="5500726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Павлу (в центре фотографии) после выписки из травматологии идти было некуда. С помощью отдела социальной защиты населения ему восстановили документы и попытались определить в  наш реабилитационный центр для </a:t>
            </a:r>
            <a:r>
              <a:rPr lang="ru-RU" sz="1800" b="1" dirty="0" err="1" smtClean="0"/>
              <a:t>алкоголезависимых</a:t>
            </a:r>
            <a:r>
              <a:rPr lang="ru-RU" sz="1800" b="1" dirty="0" smtClean="0"/>
              <a:t>. Через полчаса после поступления в центр Павел сбежал... Сейчас жалеет. Прижился в городской </a:t>
            </a:r>
            <a:r>
              <a:rPr lang="ru-RU" sz="1800" b="1" dirty="0" err="1" smtClean="0"/>
              <a:t>больницк</a:t>
            </a:r>
            <a:r>
              <a:rPr lang="ru-RU" sz="1800" b="1" dirty="0" smtClean="0"/>
              <a:t> </a:t>
            </a:r>
            <a:r>
              <a:rPr lang="ru-RU" sz="1800" b="1" smtClean="0"/>
              <a:t>№ 1. </a:t>
            </a:r>
            <a:r>
              <a:rPr lang="ru-RU" sz="1800" b="1" dirty="0" smtClean="0"/>
              <a:t>Помогает присматривать за больными, но живет на птичьих правах.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dirty="0" smtClean="0"/>
              <a:t>Александр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4471990" cy="542928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 Александром наши добровольцы Ира и Юля познакомились год назад. Он лежал в </a:t>
            </a:r>
            <a:r>
              <a:rPr lang="ru-RU" dirty="0" err="1" smtClean="0"/>
              <a:t>Тысячекоечной</a:t>
            </a:r>
            <a:r>
              <a:rPr lang="ru-RU" dirty="0" smtClean="0"/>
              <a:t> с переломом ноги. После выписки  некоторое время жил в </a:t>
            </a:r>
            <a:r>
              <a:rPr lang="ru-RU" dirty="0" err="1" smtClean="0"/>
              <a:t>простестантском</a:t>
            </a:r>
            <a:r>
              <a:rPr lang="ru-RU" dirty="0" smtClean="0"/>
              <a:t> приюте на </a:t>
            </a:r>
            <a:r>
              <a:rPr lang="ru-RU" dirty="0" err="1" smtClean="0"/>
              <a:t>Крыгина</a:t>
            </a:r>
            <a:r>
              <a:rPr lang="ru-RU" dirty="0" smtClean="0"/>
              <a:t>. Когда там начался ремонт, </a:t>
            </a:r>
            <a:r>
              <a:rPr lang="ru-RU" dirty="0" err="1" smtClean="0"/>
              <a:t>бомжиков</a:t>
            </a:r>
            <a:r>
              <a:rPr lang="ru-RU" dirty="0" smtClean="0"/>
              <a:t> попросили поискать временное пристанище. Александр отказался от предложения пожить у нас в реабилитационном центре и нашел приют в хижине на окраине города.</a:t>
            </a:r>
          </a:p>
          <a:p>
            <a:r>
              <a:rPr lang="ru-RU" dirty="0" smtClean="0"/>
              <a:t>В октябре у него стало болеть горло, врач поставил онкологию. Надо сдать биопсию, денег нет. В кассе Службы "Милосердие" на тот момент не было денег. И добровольцы пожертвовали свои деньги на анализ. Третья степень, оформление документов на инвалидность, помощь лекарствами. Девочки его не забывали. Потом Александр опять пропал.</a:t>
            </a:r>
          </a:p>
          <a:p>
            <a:endParaRPr lang="ru-RU" dirty="0"/>
          </a:p>
        </p:txBody>
      </p:sp>
      <p:pic>
        <p:nvPicPr>
          <p:cNvPr id="5" name="Содержимое 4" descr="146451_600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143504" y="1500174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dirty="0" smtClean="0"/>
              <a:t>Александр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4614866" cy="535785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Появился на Рождество, ослабленный с отмороженными пальцами на ногах. Еле ходил, говорил с трудом и не разборчиво.  Приютили в нашем центре реабилитации.</a:t>
            </a:r>
          </a:p>
          <a:p>
            <a:r>
              <a:rPr lang="ru-RU" dirty="0" smtClean="0"/>
              <a:t>Через интернет нашли телефон мамы Александра, которая живет в Орловской области. Мама согласилась принять сына. Купили билет до Москвы. Обратились за помощью в московскую службу «Милосердия» Сотрудники Службы помощи бездомным встретили Александра в аэропорту, купили билет на поезд Москва-Глазуновка, помогли с лекарством, сделали </a:t>
            </a:r>
            <a:r>
              <a:rPr lang="ru-RU" dirty="0" err="1" smtClean="0"/>
              <a:t>обезбаливающий</a:t>
            </a:r>
            <a:r>
              <a:rPr lang="ru-RU" dirty="0" smtClean="0"/>
              <a:t> укол, посадили на поезд.</a:t>
            </a:r>
            <a:br>
              <a:rPr lang="ru-RU" dirty="0" smtClean="0"/>
            </a:br>
            <a:r>
              <a:rPr lang="ru-RU" dirty="0" smtClean="0"/>
              <a:t>Мама Александра несколько раз звонила, благодарила за сына.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146777_1000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214942" y="1571612"/>
            <a:ext cx="3430225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572528" cy="5604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AlbionicTitulBrk" pitchFamily="34" charset="-52"/>
              </a:rPr>
              <a:t>Ш</a:t>
            </a: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AlbionicTitulBrk" pitchFamily="34" charset="-52"/>
              </a:rPr>
              <a:t>КОЛА-ИНТЕРНАТ ДЛЯ ДЕТЕЙ С ДЦП</a:t>
            </a:r>
            <a:endParaRPr lang="ru-RU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bionicTitulBrk" pitchFamily="34" charset="-52"/>
            </a:endParaRPr>
          </a:p>
        </p:txBody>
      </p:sp>
      <p:pic>
        <p:nvPicPr>
          <p:cNvPr id="4" name="Содержимое 3" descr="IMG_2057_resize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2" y="1071546"/>
            <a:ext cx="3657600" cy="2438400"/>
          </a:xfrm>
        </p:spPr>
      </p:pic>
      <p:pic>
        <p:nvPicPr>
          <p:cNvPr id="6" name="Рисунок 5" descr="IMG_2041_resiz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4653136"/>
            <a:ext cx="3657600" cy="1972777"/>
          </a:xfrm>
          <a:prstGeom prst="rect">
            <a:avLst/>
          </a:prstGeom>
        </p:spPr>
      </p:pic>
      <p:pic>
        <p:nvPicPr>
          <p:cNvPr id="7" name="Рисунок 6" descr="a_b8a9ba4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72462" y="142853"/>
            <a:ext cx="500061" cy="4286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980728"/>
            <a:ext cx="4392488" cy="329320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Посещаем с 2009 г. В интернате около 150 детей, из них 25-30 детей находятся в группе детского дома. То есть они постоянно проживают в интернате.</a:t>
            </a:r>
          </a:p>
          <a:p>
            <a:pPr algn="just"/>
            <a:r>
              <a:rPr lang="ru-RU" sz="1600" dirty="0" smtClean="0"/>
              <a:t>Наша цель: подобрать каждому ребенку из группы детского дома добровольца, который бы курировал его и после окончания школы-интерната.</a:t>
            </a:r>
          </a:p>
          <a:p>
            <a:pPr algn="just"/>
            <a:r>
              <a:rPr lang="ru-RU" sz="1600" dirty="0" smtClean="0"/>
              <a:t>Обычно таким человеком может стать крестный. За это время </a:t>
            </a:r>
            <a:r>
              <a:rPr lang="ru-RU" sz="1600" dirty="0" err="1" smtClean="0"/>
              <a:t>покрестили</a:t>
            </a:r>
            <a:r>
              <a:rPr lang="ru-RU" sz="1600" dirty="0" smtClean="0"/>
              <a:t> 12 детей-сирот. В прошлом году </a:t>
            </a:r>
            <a:r>
              <a:rPr lang="ru-RU" sz="1600" dirty="0" err="1" smtClean="0"/>
              <a:t>выпустилась</a:t>
            </a:r>
            <a:r>
              <a:rPr lang="ru-RU" sz="1600" dirty="0" smtClean="0"/>
              <a:t> первая девочка, моя крестница, за судьбой которой я </a:t>
            </a:r>
            <a:r>
              <a:rPr lang="ru-RU" sz="1600" dirty="0" err="1" smtClean="0"/>
              <a:t>присматриаю</a:t>
            </a:r>
            <a:r>
              <a:rPr lang="ru-RU" sz="1600" dirty="0" smtClean="0"/>
              <a:t>.  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778517" y="3789040"/>
            <a:ext cx="3293945" cy="2585323"/>
          </a:xfrm>
          <a:prstGeom prst="rect">
            <a:avLst/>
          </a:prstGeom>
          <a:solidFill>
            <a:srgbClr val="FFFF00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Формы работы с детьми:</a:t>
            </a:r>
          </a:p>
          <a:p>
            <a:pPr>
              <a:buFontTx/>
              <a:buChar char="-"/>
            </a:pPr>
            <a:r>
              <a:rPr lang="ru-RU" dirty="0" smtClean="0"/>
              <a:t> Организация праздников;</a:t>
            </a:r>
          </a:p>
          <a:p>
            <a:pPr>
              <a:buFontTx/>
              <a:buChar char="-"/>
            </a:pPr>
            <a:r>
              <a:rPr lang="ru-RU" dirty="0" smtClean="0"/>
              <a:t> Игры; </a:t>
            </a:r>
          </a:p>
          <a:p>
            <a:pPr>
              <a:buFontTx/>
              <a:buChar char="-"/>
            </a:pPr>
            <a:r>
              <a:rPr lang="ru-RU" dirty="0" smtClean="0"/>
              <a:t> Рукоделие, обучающие занятия;</a:t>
            </a:r>
          </a:p>
          <a:p>
            <a:pPr>
              <a:buFontTx/>
              <a:buChar char="-"/>
            </a:pPr>
            <a:r>
              <a:rPr lang="ru-RU" dirty="0" smtClean="0"/>
              <a:t> Посещение храма, паломнические поездки;</a:t>
            </a:r>
          </a:p>
          <a:p>
            <a:pPr>
              <a:buFontTx/>
              <a:buChar char="-"/>
            </a:pPr>
            <a:r>
              <a:rPr lang="ru-RU" dirty="0" smtClean="0"/>
              <a:t> Экскурсии;</a:t>
            </a:r>
          </a:p>
          <a:p>
            <a:pPr>
              <a:buFontTx/>
              <a:buChar char="-"/>
            </a:pPr>
            <a:r>
              <a:rPr lang="ru-RU" dirty="0" smtClean="0"/>
              <a:t> Индивидуальное общение.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AlbionicTitulBrk" pitchFamily="34" charset="-52"/>
              </a:rPr>
              <a:t>Ш</a:t>
            </a: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AlbionicTitulBrk" pitchFamily="34" charset="-52"/>
              </a:rPr>
              <a:t>КОЛА-ИНТЕРНАТ ДЛЯ ДЕТЕЙ С ДЦП, Крещение. Крестные</a:t>
            </a:r>
            <a:endParaRPr lang="ru-RU" dirty="0"/>
          </a:p>
        </p:txBody>
      </p:sp>
      <p:pic>
        <p:nvPicPr>
          <p:cNvPr id="4" name="Picture 7" descr="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2910" y="1500174"/>
            <a:ext cx="3390907" cy="2543180"/>
          </a:xfrm>
          <a:noFill/>
          <a:ln/>
        </p:spPr>
      </p:pic>
      <p:pic>
        <p:nvPicPr>
          <p:cNvPr id="5" name="Picture 12" descr="7 2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4348" y="4143380"/>
            <a:ext cx="3086100" cy="2578100"/>
          </a:xfrm>
          <a:prstGeom prst="rect">
            <a:avLst/>
          </a:prstGeom>
          <a:noFill/>
          <a:ln/>
        </p:spPr>
      </p:pic>
      <p:pic>
        <p:nvPicPr>
          <p:cNvPr id="6" name="Рисунок 5" descr="s640x4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428736"/>
            <a:ext cx="3429002" cy="2571752"/>
          </a:xfrm>
          <a:prstGeom prst="rect">
            <a:avLst/>
          </a:prstGeom>
        </p:spPr>
      </p:pic>
      <p:pic>
        <p:nvPicPr>
          <p:cNvPr id="7" name="Рисунок 6" descr="DSC0017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38" y="4071942"/>
            <a:ext cx="3421841" cy="2568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38" y="101588"/>
            <a:ext cx="767328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БЛАГОТВОРИТЕЛЬНЫЕ  АКЦИИ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2266" y="571480"/>
            <a:ext cx="4929222" cy="614366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a_AlbionicTitulBrk" pitchFamily="34" charset="-52"/>
              </a:rPr>
              <a:t>Силами добровольцев проводим благотворительные акции в супермаркетах города и края по сбору подарков для малоимущих, многодетных, подопечных центра «Колыбель». Акции проводятся на Рождество, Пасху, Покрова. </a:t>
            </a:r>
          </a:p>
        </p:txBody>
      </p:sp>
      <p:pic>
        <p:nvPicPr>
          <p:cNvPr id="4" name="Рисунок 3" descr="x_4e63d76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4413">
            <a:off x="5565846" y="1147531"/>
            <a:ext cx="3216417" cy="2590798"/>
          </a:xfrm>
          <a:prstGeom prst="rect">
            <a:avLst/>
          </a:prstGeom>
        </p:spPr>
      </p:pic>
      <p:pic>
        <p:nvPicPr>
          <p:cNvPr id="5" name="Рисунок 4" descr="a_b8a9ba4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72462" y="142852"/>
            <a:ext cx="500061" cy="428628"/>
          </a:xfrm>
          <a:prstGeom prst="rect">
            <a:avLst/>
          </a:prstGeom>
        </p:spPr>
      </p:pic>
      <p:pic>
        <p:nvPicPr>
          <p:cNvPr id="7" name="Рисунок 6" descr="2 2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22317">
            <a:off x="5473937" y="4043619"/>
            <a:ext cx="2851152" cy="220485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8596" y="928670"/>
            <a:ext cx="7829576" cy="3500462"/>
          </a:xfrm>
          <a:ln w="76200"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isometricOffAxis1Righ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8000" b="1" dirty="0" smtClean="0">
                <a:solidFill>
                  <a:schemeClr val="accent1"/>
                </a:solidFill>
                <a:latin typeface="a_AlbionicTitulBrk" pitchFamily="34" charset="-52"/>
              </a:rPr>
              <a:t>Спасибо за внимание!</a:t>
            </a:r>
            <a:endParaRPr lang="ru-RU" sz="8000" b="1" dirty="0">
              <a:solidFill>
                <a:schemeClr val="accent1"/>
              </a:solidFill>
              <a:latin typeface="a_AlbionicTitulBrk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4479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621</TotalTime>
  <Words>726</Words>
  <Application>Microsoft Office PowerPoint</Application>
  <PresentationFormat>Экран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 СЛУЖБА ДОБРОВОЛЬЦЕВ «Милосердие»</vt:lpstr>
      <vt:lpstr>Как начинали</vt:lpstr>
      <vt:lpstr>Сейас</vt:lpstr>
      <vt:lpstr>ВКБ № 2 (Тысячекоечная)</vt:lpstr>
      <vt:lpstr>ГКБ № 2 (Тысячекоечная)</vt:lpstr>
      <vt:lpstr> Несколько историй из жизни: Михаил</vt:lpstr>
      <vt:lpstr>Михаил</vt:lpstr>
      <vt:lpstr>Михаил сегодня</vt:lpstr>
      <vt:lpstr>Павел</vt:lpstr>
      <vt:lpstr>Александр</vt:lpstr>
      <vt:lpstr>Александр</vt:lpstr>
      <vt:lpstr>ШКОЛА-ИНТЕРНАТ ДЛЯ ДЕТЕЙ С ДЦП</vt:lpstr>
      <vt:lpstr>ШКОЛА-ИНТЕРНАТ ДЛЯ ДЕТЕЙ С ДЦП, Крещение. Крестные</vt:lpstr>
      <vt:lpstr>БЛАГОТВОРИТЕЛЬНЫЕ  АКЦИИ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проделанной работе службы добровольце «Милосердие»</dc:title>
  <dc:creator>Admin</dc:creator>
  <cp:lastModifiedBy>Куликов Игорь</cp:lastModifiedBy>
  <cp:revision>106</cp:revision>
  <dcterms:created xsi:type="dcterms:W3CDTF">2012-06-03T02:51:15Z</dcterms:created>
  <dcterms:modified xsi:type="dcterms:W3CDTF">2013-06-26T07:52:43Z</dcterms:modified>
</cp:coreProperties>
</file>